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mid" ContentType="audio/unknown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9"/>
  </p:notesMasterIdLst>
  <p:sldIdLst>
    <p:sldId id="300" r:id="rId2"/>
    <p:sldId id="313" r:id="rId3"/>
    <p:sldId id="314" r:id="rId4"/>
    <p:sldId id="301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9" r:id="rId15"/>
    <p:sldId id="274" r:id="rId16"/>
    <p:sldId id="311" r:id="rId17"/>
    <p:sldId id="291" r:id="rId18"/>
    <p:sldId id="298" r:id="rId19"/>
    <p:sldId id="312" r:id="rId20"/>
    <p:sldId id="296" r:id="rId21"/>
    <p:sldId id="289" r:id="rId22"/>
    <p:sldId id="304" r:id="rId23"/>
    <p:sldId id="305" r:id="rId24"/>
    <p:sldId id="309" r:id="rId25"/>
    <p:sldId id="317" r:id="rId26"/>
    <p:sldId id="318" r:id="rId27"/>
    <p:sldId id="315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12AAA-973C-4E4D-A693-605EDDDA7F72}" type="datetimeFigureOut">
              <a:rPr lang="es-ES" smtClean="0"/>
              <a:t>08/12/2010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A35B0-E9B7-49F5-8660-E618D31E18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26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AE49-C6F8-418B-85E1-7388A52A98C1}" type="datetimeFigureOut">
              <a:rPr lang="es-ES" smtClean="0"/>
              <a:t>08/12/2010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311F-6200-4F79-9C81-E3AC7AA0106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44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AE49-C6F8-418B-85E1-7388A52A98C1}" type="datetimeFigureOut">
              <a:rPr lang="es-ES" smtClean="0"/>
              <a:t>08/12/2010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311F-6200-4F79-9C81-E3AC7AA0106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23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AE49-C6F8-418B-85E1-7388A52A98C1}" type="datetimeFigureOut">
              <a:rPr lang="es-ES" smtClean="0"/>
              <a:t>08/12/2010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311F-6200-4F79-9C81-E3AC7AA0106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0641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A2ADFA9-CBA8-41B3-885C-7964565467D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1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AE49-C6F8-418B-85E1-7388A52A98C1}" type="datetimeFigureOut">
              <a:rPr lang="es-ES" smtClean="0"/>
              <a:t>08/12/2010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311F-6200-4F79-9C81-E3AC7AA0106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909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AE49-C6F8-418B-85E1-7388A52A98C1}" type="datetimeFigureOut">
              <a:rPr lang="es-ES" smtClean="0"/>
              <a:t>08/12/2010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311F-6200-4F79-9C81-E3AC7AA0106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97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AE49-C6F8-418B-85E1-7388A52A98C1}" type="datetimeFigureOut">
              <a:rPr lang="es-ES" smtClean="0"/>
              <a:t>08/12/2010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311F-6200-4F79-9C81-E3AC7AA0106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99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AE49-C6F8-418B-85E1-7388A52A98C1}" type="datetimeFigureOut">
              <a:rPr lang="es-ES" smtClean="0"/>
              <a:t>08/12/2010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311F-6200-4F79-9C81-E3AC7AA0106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94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AE49-C6F8-418B-85E1-7388A52A98C1}" type="datetimeFigureOut">
              <a:rPr lang="es-ES" smtClean="0"/>
              <a:t>08/12/2010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311F-6200-4F79-9C81-E3AC7AA0106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06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AE49-C6F8-418B-85E1-7388A52A98C1}" type="datetimeFigureOut">
              <a:rPr lang="es-ES" smtClean="0"/>
              <a:t>08/12/2010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311F-6200-4F79-9C81-E3AC7AA0106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86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AE49-C6F8-418B-85E1-7388A52A98C1}" type="datetimeFigureOut">
              <a:rPr lang="es-ES" smtClean="0"/>
              <a:t>08/12/2010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311F-6200-4F79-9C81-E3AC7AA0106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392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AE49-C6F8-418B-85E1-7388A52A98C1}" type="datetimeFigureOut">
              <a:rPr lang="es-ES" smtClean="0"/>
              <a:t>08/12/2010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F311F-6200-4F79-9C81-E3AC7AA0106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328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AE49-C6F8-418B-85E1-7388A52A98C1}" type="datetimeFigureOut">
              <a:rPr lang="es-ES" smtClean="0"/>
              <a:t>08/12/2010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F311F-6200-4F79-9C81-E3AC7AA0106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39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3.jpeg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5.png"/><Relationship Id="rId4" Type="http://schemas.openxmlformats.org/officeDocument/2006/relationships/image" Target="../media/image44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8.jpeg"/><Relationship Id="rId12" Type="http://schemas.openxmlformats.org/officeDocument/2006/relationships/image" Target="../media/image53.gif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audio" Target="../media/audio6.wav"/><Relationship Id="rId9" Type="http://schemas.openxmlformats.org/officeDocument/2006/relationships/image" Target="../media/image50.jpeg"/><Relationship Id="rId14" Type="http://schemas.openxmlformats.org/officeDocument/2006/relationships/image" Target="../media/image5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0.png"/><Relationship Id="rId18" Type="http://schemas.openxmlformats.org/officeDocument/2006/relationships/image" Target="../media/image59.png"/><Relationship Id="rId3" Type="http://schemas.openxmlformats.org/officeDocument/2006/relationships/audio" Target="../media/media8.wav"/><Relationship Id="rId21" Type="http://schemas.openxmlformats.org/officeDocument/2006/relationships/image" Target="../media/image62.png"/><Relationship Id="rId7" Type="http://schemas.openxmlformats.org/officeDocument/2006/relationships/audio" Target="../media/media3.mid"/><Relationship Id="rId12" Type="http://schemas.openxmlformats.org/officeDocument/2006/relationships/image" Target="../media/image42.gif"/><Relationship Id="rId17" Type="http://schemas.openxmlformats.org/officeDocument/2006/relationships/image" Target="../media/image58.png"/><Relationship Id="rId2" Type="http://schemas.microsoft.com/office/2007/relationships/media" Target="../media/media8.wav"/><Relationship Id="rId16" Type="http://schemas.openxmlformats.org/officeDocument/2006/relationships/image" Target="../media/image16.wmf"/><Relationship Id="rId20" Type="http://schemas.openxmlformats.org/officeDocument/2006/relationships/image" Target="../media/image61.png"/><Relationship Id="rId1" Type="http://schemas.openxmlformats.org/officeDocument/2006/relationships/audio" Target="../media/audio3.wav"/><Relationship Id="rId6" Type="http://schemas.microsoft.com/office/2007/relationships/media" Target="../media/media3.mid"/><Relationship Id="rId11" Type="http://schemas.openxmlformats.org/officeDocument/2006/relationships/image" Target="../media/image32.wmf"/><Relationship Id="rId5" Type="http://schemas.openxmlformats.org/officeDocument/2006/relationships/audio" Target="../media/media4.wav"/><Relationship Id="rId15" Type="http://schemas.openxmlformats.org/officeDocument/2006/relationships/image" Target="../media/image57.png"/><Relationship Id="rId23" Type="http://schemas.openxmlformats.org/officeDocument/2006/relationships/image" Target="../media/image44.gif"/><Relationship Id="rId10" Type="http://schemas.openxmlformats.org/officeDocument/2006/relationships/image" Target="../media/image29.wmf"/><Relationship Id="rId19" Type="http://schemas.openxmlformats.org/officeDocument/2006/relationships/image" Target="../media/image60.png"/><Relationship Id="rId4" Type="http://schemas.microsoft.com/office/2007/relationships/media" Target="../media/media4.wav"/><Relationship Id="rId9" Type="http://schemas.openxmlformats.org/officeDocument/2006/relationships/image" Target="../media/image19.wmf"/><Relationship Id="rId14" Type="http://schemas.openxmlformats.org/officeDocument/2006/relationships/image" Target="../media/image56.png"/><Relationship Id="rId2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G:\Man\Manu%20Chao%20-%20Me%20gustas%20tu.flv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file:///G:\Man\Manu%20Chao%20-%20Me%20gustas%20tu.flv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4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uiadelocio.com/var/ezflow_site/storage/images/cine/archivo-peliculas/megamind/7923074-14-esl-ES/megamind_noticiaFull.jpg" TargetMode="External"/><Relationship Id="rId13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3.jpeg"/><Relationship Id="rId12" Type="http://schemas.openxmlformats.org/officeDocument/2006/relationships/hyperlink" Target="http://www.guiadelocio.com/var/ezflow_site/storage/images/cine/archivo-peliculas/valentino-y-el-clan-del-can/7963278-9-esl-ES/valentino-y-el-clan-del-can_noticiaFull.jpg" TargetMode="External"/><Relationship Id="rId17" Type="http://schemas.openxmlformats.org/officeDocument/2006/relationships/image" Target="../media/image78.jpeg"/><Relationship Id="rId2" Type="http://schemas.openxmlformats.org/officeDocument/2006/relationships/hyperlink" Target="http://www.guiadelocio.com/var/ezflow_site/storage/images/cine/archivo-peliculas/biutiful/7885492-17-esl-ES/biutiful_noticiaFull.jpg" TargetMode="External"/><Relationship Id="rId16" Type="http://schemas.openxmlformats.org/officeDocument/2006/relationships/hyperlink" Target="http://www.guiadelocio.com/cine/archivo-peliculas/harry-potter-y-las-reliquias-de-la-muerte-parte-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uiadelocio.com/var/ezflow_site/storage/images/cine/archivo-peliculas/3msc-3-metros-sobre-el-cielo/7967643-8-esl-ES/3msc-3-metros-sobre-el-cielo_noticiaFull.jpg" TargetMode="External"/><Relationship Id="rId11" Type="http://schemas.openxmlformats.org/officeDocument/2006/relationships/image" Target="../media/image75.jpeg"/><Relationship Id="rId5" Type="http://schemas.openxmlformats.org/officeDocument/2006/relationships/image" Target="../media/image72.jpeg"/><Relationship Id="rId15" Type="http://schemas.openxmlformats.org/officeDocument/2006/relationships/image" Target="../media/image77.jpeg"/><Relationship Id="rId10" Type="http://schemas.openxmlformats.org/officeDocument/2006/relationships/hyperlink" Target="http://www.guiadelocio.com/var/ezflow_site/storage/images/cine/archivo-peliculas/neds/7923379-14-esl-ES/neds_noticiaFull.jpg" TargetMode="External"/><Relationship Id="rId4" Type="http://schemas.openxmlformats.org/officeDocument/2006/relationships/hyperlink" Target="http://www.guiadelocio.com/var/ezflow_site/storage/images/cine/archivo-peliculas/las-cronicas-de-narnia-la-travesia-del-viajero-del-alba/7923113-13-esl-ES/las-cronicas-de-narnia-la-travesia-del-viajero-del-alba_noticiaFull.jpg" TargetMode="External"/><Relationship Id="rId9" Type="http://schemas.openxmlformats.org/officeDocument/2006/relationships/image" Target="../media/image74.jpeg"/><Relationship Id="rId14" Type="http://schemas.openxmlformats.org/officeDocument/2006/relationships/hyperlink" Target="http://www.guiadelocio.com/var/ezflow_site/storage/images/cine/archivo-peliculas/mystikal/7967607-6-esl-ES/mystikal_noticiaFull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3.mid"/><Relationship Id="rId7" Type="http://schemas.openxmlformats.org/officeDocument/2006/relationships/image" Target="../media/image21.png"/><Relationship Id="rId2" Type="http://schemas.microsoft.com/office/2007/relationships/media" Target="../media/media3.mid"/><Relationship Id="rId1" Type="http://schemas.openxmlformats.org/officeDocument/2006/relationships/audio" Target="../media/audio3.wav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7.jpeg"/><Relationship Id="rId5" Type="http://schemas.openxmlformats.org/officeDocument/2006/relationships/image" Target="../media/image26.wmf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700808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/>
              <a:t>Hoy </a:t>
            </a:r>
            <a:r>
              <a:rPr lang="es-ES" sz="4000" dirty="0" smtClean="0"/>
              <a:t>en clase vamos </a:t>
            </a:r>
            <a:r>
              <a:rPr lang="es-ES" sz="4000" dirty="0"/>
              <a:t>a</a:t>
            </a:r>
            <a:r>
              <a:rPr lang="es-ES" sz="4000" dirty="0" smtClean="0"/>
              <a:t>:</a:t>
            </a:r>
            <a:endParaRPr lang="es-ES" sz="4000" dirty="0"/>
          </a:p>
          <a:p>
            <a:r>
              <a:rPr lang="es-ES" sz="4000" dirty="0" smtClean="0"/>
              <a:t>Usar </a:t>
            </a:r>
            <a:r>
              <a:rPr lang="es-ES" sz="4000" dirty="0"/>
              <a:t>el verbo “gustar” y </a:t>
            </a:r>
            <a:r>
              <a:rPr lang="es-ES" sz="4000" dirty="0" smtClean="0"/>
              <a:t>otros verbos similares.</a:t>
            </a:r>
            <a:endParaRPr lang="es-ES" sz="4000" dirty="0"/>
          </a:p>
          <a:p>
            <a:r>
              <a:rPr lang="es-ES" sz="4000" dirty="0"/>
              <a:t>Escuchar y cantar una </a:t>
            </a:r>
            <a:r>
              <a:rPr lang="es-ES" sz="4000" dirty="0" smtClean="0"/>
              <a:t>canción.</a:t>
            </a:r>
            <a:endParaRPr lang="es-ES" sz="4000" dirty="0"/>
          </a:p>
          <a:p>
            <a:r>
              <a:rPr lang="es-ES" sz="4000" dirty="0" smtClean="0"/>
              <a:t>Charlar </a:t>
            </a:r>
            <a:r>
              <a:rPr lang="es-ES" sz="4000" dirty="0"/>
              <a:t>con nuestros compañeros </a:t>
            </a:r>
            <a:r>
              <a:rPr lang="es-ES" sz="4000" dirty="0" smtClean="0"/>
              <a:t>de </a:t>
            </a:r>
            <a:r>
              <a:rPr lang="es-ES" sz="4000" dirty="0"/>
              <a:t>clase.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6995" y="260648"/>
            <a:ext cx="1612942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000" b="1" dirty="0">
                <a:ea typeface="Calibri"/>
                <a:cs typeface="Times New Roman"/>
              </a:rPr>
              <a:t>¡Hola!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7174" y="1019317"/>
            <a:ext cx="311258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000" b="1" dirty="0">
                <a:ea typeface="Calibri"/>
                <a:cs typeface="Times New Roman"/>
              </a:rPr>
              <a:t>¡Bienvenidos!</a:t>
            </a:r>
          </a:p>
        </p:txBody>
      </p:sp>
      <p:pic>
        <p:nvPicPr>
          <p:cNvPr id="1027" name="Picture 3" descr="C:\Users\Mila\AppData\Local\Microsoft\Windows\Temporary Internet Files\Content.IE5\NT0014PQ\MM90004106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825" y="5486460"/>
            <a:ext cx="12287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1286" y="5672137"/>
            <a:ext cx="350435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4000" b="1" dirty="0">
                <a:solidFill>
                  <a:prstClr val="black"/>
                </a:solidFill>
                <a:ea typeface="Calibri"/>
                <a:cs typeface="Times New Roman"/>
              </a:rPr>
              <a:t>¿Comenzamos?</a:t>
            </a:r>
          </a:p>
        </p:txBody>
      </p:sp>
    </p:spTree>
    <p:extLst>
      <p:ext uri="{BB962C8B-B14F-4D97-AF65-F5344CB8AC3E}">
        <p14:creationId xmlns:p14="http://schemas.microsoft.com/office/powerpoint/2010/main" val="41075322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H0166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996065"/>
            <a:ext cx="3738563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02668" y="14988"/>
            <a:ext cx="4207621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4800" dirty="0" smtClean="0">
                <a:solidFill>
                  <a:srgbClr val="FF0066"/>
                </a:solidFill>
              </a:rPr>
              <a:t>Me </a:t>
            </a:r>
            <a:r>
              <a:rPr lang="fr-FR" sz="4800" dirty="0" err="1" smtClean="0">
                <a:solidFill>
                  <a:srgbClr val="FF0066"/>
                </a:solidFill>
              </a:rPr>
              <a:t>gusta</a:t>
            </a:r>
            <a:r>
              <a:rPr lang="fr-FR" sz="4800" dirty="0" err="1">
                <a:solidFill>
                  <a:srgbClr val="FF0066"/>
                </a:solidFill>
              </a:rPr>
              <a:t>n</a:t>
            </a:r>
            <a:r>
              <a:rPr lang="fr-FR" sz="4800" dirty="0" smtClean="0"/>
              <a:t> los </a:t>
            </a:r>
            <a:r>
              <a:rPr lang="fr-FR" sz="4800" dirty="0" err="1" smtClean="0"/>
              <a:t>dientes</a:t>
            </a:r>
            <a:r>
              <a:rPr lang="fr-FR" sz="4800" dirty="0" smtClean="0"/>
              <a:t> </a:t>
            </a:r>
            <a:r>
              <a:rPr lang="fr-FR" sz="4800" dirty="0" err="1" smtClean="0"/>
              <a:t>limpios</a:t>
            </a:r>
            <a:r>
              <a:rPr lang="fr-FR" sz="4800" dirty="0"/>
              <a:t> </a:t>
            </a:r>
            <a:r>
              <a:rPr lang="fr-FR" sz="4800" dirty="0" smtClean="0"/>
              <a:t>y la </a:t>
            </a:r>
            <a:r>
              <a:rPr lang="fr-FR" sz="4800" dirty="0" err="1" smtClean="0"/>
              <a:t>sonrisa</a:t>
            </a:r>
            <a:r>
              <a:rPr lang="fr-FR" sz="4800" dirty="0" smtClean="0"/>
              <a:t> </a:t>
            </a:r>
            <a:r>
              <a:rPr lang="fr-FR" sz="4800" dirty="0" err="1" smtClean="0"/>
              <a:t>bonita</a:t>
            </a:r>
            <a:r>
              <a:rPr lang="fr-FR" sz="4800" dirty="0" smtClean="0"/>
              <a:t>…</a:t>
            </a:r>
          </a:p>
          <a:p>
            <a:endParaRPr lang="fr-FR" sz="4000" dirty="0" smtClean="0"/>
          </a:p>
        </p:txBody>
      </p:sp>
      <p:pic>
        <p:nvPicPr>
          <p:cNvPr id="5122" name="Picture 2" descr="C:\Users\Mila\AppData\Local\Microsoft\Windows\Temporary Internet Files\Content.IE5\RM4PPEUS\MC9000131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40" y="3176327"/>
            <a:ext cx="1000354" cy="164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02668" y="30689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800" dirty="0"/>
              <a:t>¡Ay no! </a:t>
            </a:r>
          </a:p>
          <a:p>
            <a:pPr algn="ctr"/>
            <a:r>
              <a:rPr lang="fr-FR" sz="4800" dirty="0"/>
              <a:t>Mi </a:t>
            </a:r>
            <a:r>
              <a:rPr lang="fr-FR" sz="4800" dirty="0" err="1"/>
              <a:t>diente</a:t>
            </a:r>
            <a:r>
              <a:rPr lang="fr-FR" sz="4800" dirty="0"/>
              <a:t>…</a:t>
            </a:r>
          </a:p>
          <a:p>
            <a:pPr algn="ctr"/>
            <a:r>
              <a:rPr lang="fr-FR" sz="4800" dirty="0"/>
              <a:t>¡</a:t>
            </a:r>
            <a:r>
              <a:rPr lang="fr-FR" sz="4800" dirty="0" err="1"/>
              <a:t>qué</a:t>
            </a:r>
            <a:r>
              <a:rPr lang="fr-FR" sz="4800" dirty="0"/>
              <a:t> </a:t>
            </a:r>
            <a:r>
              <a:rPr lang="fr-FR" sz="4800" dirty="0" err="1"/>
              <a:t>horror</a:t>
            </a:r>
            <a:r>
              <a:rPr lang="fr-FR" sz="4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2409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03704E-6 C 0.01458 0.00161 0.01771 0.00092 0.02882 0.00809 C 0.03507 0.01689 0.04063 0.02592 0.04705 0.03448 C 0.04983 0.04421 0.05417 0.05161 0.05764 0.06064 C 0.06076 0.06874 0.06198 0.08008 0.06372 0.08888 C 0.06424 0.09559 0.06441 0.10254 0.0651 0.10925 C 0.06927 0.15208 0.09514 0.14004 0.12431 0.14143 C 0.13073 0.14999 0.13524 0.16018 0.14097 0.16967 C 0.14514 0.18379 0.14566 0.17823 0.15156 0.18796 C 0.16719 0.21411 0.18142 0.20809 0.20608 0.21226 C 0.21736 0.21689 0.22622 0.22546 0.23785 0.23032 C 0.24045 0.23147 0.24271 0.23402 0.24549 0.23448 C 0.25347 0.2361 0.26163 0.23564 0.26979 0.23633 C 0.27743 0.23888 0.28021 0.24513 0.28785 0.2486 C 0.29844 0.25902 0.28889 0.25161 0.30313 0.25671 C 0.31129 0.25971 0.31927 0.2662 0.32726 0.26874 C 0.35226 0.27684 0.39115 0.27407 0.41059 0.27476 C 0.43073 0.28402 0.40139 0.27962 0.45 0.28286 C 0.4632 0.28657 0.47257 0.28888 0.48646 0.28888 " pathEditMode="relative" ptsTypes="ffffffffffffffffffA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H00745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338">
            <a:off x="44409" y="342275"/>
            <a:ext cx="2755868" cy="32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HH00782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418">
            <a:off x="3443089" y="2576412"/>
            <a:ext cx="1922463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heswarmonline.com/wp-content/uploads/2009/09/too-much-makeu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7032"/>
            <a:ext cx="2555776" cy="302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95069" y="4961116"/>
            <a:ext cx="2988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000" dirty="0">
                <a:cs typeface="Times New Roman" pitchFamily="18" charset="0"/>
              </a:rPr>
              <a:t>¿</a:t>
            </a:r>
            <a:r>
              <a:rPr lang="fr-FR" sz="4000" dirty="0" err="1">
                <a:cs typeface="Times New Roman" pitchFamily="18" charset="0"/>
              </a:rPr>
              <a:t>Demasiado</a:t>
            </a:r>
            <a:r>
              <a:rPr lang="fr-FR" sz="4000" dirty="0"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3195068" y="1268760"/>
            <a:ext cx="58712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000" dirty="0">
                <a:cs typeface="Times New Roman" pitchFamily="18" charset="0"/>
              </a:rPr>
              <a:t>¡</a:t>
            </a:r>
            <a:r>
              <a:rPr lang="fr-FR" sz="4000" dirty="0">
                <a:solidFill>
                  <a:srgbClr val="FF0066"/>
                </a:solidFill>
                <a:cs typeface="Times New Roman" pitchFamily="18" charset="0"/>
              </a:rPr>
              <a:t>Me </a:t>
            </a:r>
            <a:r>
              <a:rPr lang="fr-FR" sz="4000" dirty="0" err="1">
                <a:solidFill>
                  <a:srgbClr val="FF0066"/>
                </a:solidFill>
                <a:cs typeface="Times New Roman" pitchFamily="18" charset="0"/>
              </a:rPr>
              <a:t>encanta</a:t>
            </a:r>
            <a:r>
              <a:rPr lang="fr-FR" sz="4000" dirty="0">
                <a:cs typeface="Times New Roman" pitchFamily="18" charset="0"/>
              </a:rPr>
              <a:t> el </a:t>
            </a:r>
            <a:r>
              <a:rPr lang="fr-FR" sz="4000" dirty="0" err="1">
                <a:cs typeface="Times New Roman" pitchFamily="18" charset="0"/>
              </a:rPr>
              <a:t>maquillaje</a:t>
            </a:r>
            <a:r>
              <a:rPr lang="fr-FR" sz="4000" dirty="0">
                <a:cs typeface="Times New Roman" pitchFamily="18" charset="0"/>
              </a:rPr>
              <a:t>! </a:t>
            </a:r>
          </a:p>
        </p:txBody>
      </p:sp>
      <p:pic>
        <p:nvPicPr>
          <p:cNvPr id="8" name="MS90007468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95620" y="5845115"/>
            <a:ext cx="609600" cy="609600"/>
          </a:xfrm>
          <a:prstGeom prst="rect">
            <a:avLst/>
          </a:prstGeom>
        </p:spPr>
      </p:pic>
      <p:pic>
        <p:nvPicPr>
          <p:cNvPr id="1027" name="Picture 3" descr="C:\Users\Mila\AppData\Local\Microsoft\Windows\Temporary Internet Files\Content.IE5\RM4PPEUS\MC90035155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40" y="4180688"/>
            <a:ext cx="1170915" cy="17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32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9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383487" y="251589"/>
            <a:ext cx="563678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FF0066"/>
                </a:solidFill>
              </a:rPr>
              <a:t>Me </a:t>
            </a:r>
            <a:r>
              <a:rPr lang="fr-FR" sz="4000" dirty="0" err="1" smtClean="0">
                <a:solidFill>
                  <a:srgbClr val="FF0066"/>
                </a:solidFill>
              </a:rPr>
              <a:t>encanta</a:t>
            </a:r>
            <a:r>
              <a:rPr lang="fr-FR" sz="4000" dirty="0" smtClean="0">
                <a:solidFill>
                  <a:srgbClr val="FF0066"/>
                </a:solidFill>
              </a:rPr>
              <a:t> </a:t>
            </a:r>
            <a:r>
              <a:rPr lang="fr-FR" sz="4000" dirty="0" err="1" smtClean="0"/>
              <a:t>ir</a:t>
            </a:r>
            <a:r>
              <a:rPr lang="fr-FR" sz="4000" dirty="0" smtClean="0"/>
              <a:t> en </a:t>
            </a:r>
            <a:r>
              <a:rPr lang="fr-FR" sz="4000" dirty="0" err="1" smtClean="0"/>
              <a:t>bibicleta</a:t>
            </a:r>
            <a:r>
              <a:rPr lang="fr-FR" sz="4000" dirty="0"/>
              <a:t> </a:t>
            </a:r>
            <a:r>
              <a:rPr lang="fr-FR" sz="4000" dirty="0" smtClean="0"/>
              <a:t>al </a:t>
            </a:r>
            <a:r>
              <a:rPr lang="fr-FR" sz="4000" dirty="0" err="1" smtClean="0"/>
              <a:t>museo</a:t>
            </a:r>
            <a:r>
              <a:rPr lang="fr-FR" sz="4000" dirty="0" smtClean="0"/>
              <a:t>.</a:t>
            </a:r>
          </a:p>
        </p:txBody>
      </p:sp>
      <p:pic>
        <p:nvPicPr>
          <p:cNvPr id="2050" name="Picture 2" descr="C:\Users\Mila\AppData\Local\Microsoft\Windows\Temporary Internet Files\Content.IE5\CSV5I4Z2\MC9004379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36712"/>
            <a:ext cx="1520577" cy="155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Mila\AppData\Local\Microsoft\Windows\Temporary Internet Files\Content.IE5\CSV5I4Z2\MC9000387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1383487" cy="16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Mila\AppData\Local\Microsoft\Windows\Temporary Internet Files\Content.IE5\0QQ1DOGZ\MC9004323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9" y="4230128"/>
            <a:ext cx="31683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1.bp.blogspot.com/_5o7Fbuts7_4/StXffrjPVTI/AAAAAAAAAGU/SgaRDBstcz8/s400/dama_de_elch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48" y="5201816"/>
            <a:ext cx="136815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54245" y="1988840"/>
            <a:ext cx="54745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4000" dirty="0">
                <a:solidFill>
                  <a:srgbClr val="FF0066"/>
                </a:solidFill>
              </a:rPr>
              <a:t>Me </a:t>
            </a:r>
            <a:r>
              <a:rPr lang="fr-FR" sz="4000" dirty="0" err="1">
                <a:solidFill>
                  <a:srgbClr val="FF0066"/>
                </a:solidFill>
              </a:rPr>
              <a:t>interesa</a:t>
            </a:r>
            <a:r>
              <a:rPr lang="fr-FR" sz="4000" dirty="0">
                <a:solidFill>
                  <a:srgbClr val="FF0066"/>
                </a:solidFill>
              </a:rPr>
              <a:t> </a:t>
            </a:r>
            <a:r>
              <a:rPr lang="fr-FR" sz="4000" dirty="0">
                <a:solidFill>
                  <a:prstClr val="black"/>
                </a:solidFill>
              </a:rPr>
              <a:t>el </a:t>
            </a:r>
            <a:r>
              <a:rPr lang="fr-FR" sz="4000" dirty="0" err="1">
                <a:solidFill>
                  <a:prstClr val="black"/>
                </a:solidFill>
              </a:rPr>
              <a:t>arte</a:t>
            </a:r>
            <a:r>
              <a:rPr lang="fr-FR" sz="40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fr-FR" sz="4000" dirty="0">
                <a:solidFill>
                  <a:prstClr val="black"/>
                </a:solidFill>
              </a:rPr>
              <a:t>¡El </a:t>
            </a:r>
            <a:r>
              <a:rPr lang="fr-FR" sz="4000" dirty="0" err="1">
                <a:solidFill>
                  <a:prstClr val="black"/>
                </a:solidFill>
              </a:rPr>
              <a:t>museo</a:t>
            </a:r>
            <a:r>
              <a:rPr lang="fr-FR" sz="4000" dirty="0">
                <a:solidFill>
                  <a:prstClr val="black"/>
                </a:solidFill>
              </a:rPr>
              <a:t> </a:t>
            </a:r>
            <a:r>
              <a:rPr lang="fr-FR" sz="4000" dirty="0" err="1">
                <a:solidFill>
                  <a:prstClr val="black"/>
                </a:solidFill>
              </a:rPr>
              <a:t>del</a:t>
            </a:r>
            <a:r>
              <a:rPr lang="fr-FR" sz="4000" dirty="0">
                <a:solidFill>
                  <a:prstClr val="black"/>
                </a:solidFill>
              </a:rPr>
              <a:t> Prado en Madrid es mi </a:t>
            </a:r>
            <a:r>
              <a:rPr lang="fr-FR" sz="4000" dirty="0" err="1">
                <a:solidFill>
                  <a:prstClr val="black"/>
                </a:solidFill>
              </a:rPr>
              <a:t>favorito</a:t>
            </a:r>
            <a:r>
              <a:rPr lang="fr-FR" sz="4000" dirty="0">
                <a:solidFill>
                  <a:prstClr val="black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0678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C -0.01563 0.00417 -0.01563 0.0213 -0.02431 0.03634 C -0.02969 0.04583 -0.03681 0.05347 -0.04254 0.0625 C -0.06146 0.09283 -0.08142 0.13033 -0.09549 0.16551 C -0.10104 0.1794 -0.10052 0.19722 -0.10764 0.20996 C -0.1132 0.22014 -0.11702 0.23125 -0.12136 0.24236 C -0.12465 0.2507 -0.1349 0.25903 -0.13941 0.26667 C -0.14636 0.29051 -0.14983 0.31829 -0.16077 0.33935 C -0.16215 0.34954 -0.16406 0.35695 -0.16823 0.36551 C -0.1717 0.3838 -0.17257 0.40486 -0.18195 0.42014 C -0.18767 0.4294 -0.19601 0.43565 -0.20156 0.44445 C -0.20504 0.45 -0.20764 0.45648 -0.21077 0.4625 C -0.21771 0.47616 -0.21597 0.49468 -0.22431 0.50695 C -0.23542 0.52315 -0.24774 0.52917 -0.2592 0.54329 C -0.26111 0.5456 -0.28004 0.57454 -0.28195 0.5757 C -0.31441 0.59375 -0.35903 0.59792 -0.3941 0.59792 " pathEditMode="relative" ptsTypes="fffffffffffffff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54481" y="189973"/>
            <a:ext cx="3505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000" dirty="0" smtClean="0"/>
              <a:t> </a:t>
            </a:r>
          </a:p>
        </p:txBody>
      </p:sp>
      <p:pic>
        <p:nvPicPr>
          <p:cNvPr id="4098" name="Picture 2" descr="C:\Users\Mila\AppData\Local\Microsoft\Windows\Temporary Internet Files\Content.IE5\CSV5I4Z2\MP90043117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0150">
            <a:off x="107504" y="189973"/>
            <a:ext cx="3672408" cy="323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1432" y="513905"/>
            <a:ext cx="51125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dirty="0">
                <a:solidFill>
                  <a:srgbClr val="FF0066"/>
                </a:solidFill>
              </a:rPr>
              <a:t>Me </a:t>
            </a:r>
            <a:r>
              <a:rPr lang="fr-FR" sz="3600" dirty="0" err="1" smtClean="0">
                <a:solidFill>
                  <a:srgbClr val="FF0066"/>
                </a:solidFill>
              </a:rPr>
              <a:t>encanta</a:t>
            </a:r>
            <a:r>
              <a:rPr lang="fr-FR" sz="3600" dirty="0" smtClean="0">
                <a:solidFill>
                  <a:srgbClr val="FF0066"/>
                </a:solidFill>
              </a:rPr>
              <a:t> </a:t>
            </a:r>
            <a:r>
              <a:rPr lang="fr-FR" sz="3600" dirty="0" err="1"/>
              <a:t>ir</a:t>
            </a:r>
            <a:r>
              <a:rPr lang="fr-FR" sz="3600" dirty="0"/>
              <a:t> </a:t>
            </a:r>
            <a:r>
              <a:rPr lang="fr-FR" sz="3600" dirty="0" smtClean="0"/>
              <a:t>de </a:t>
            </a:r>
            <a:r>
              <a:rPr lang="fr-FR" sz="3600" dirty="0" err="1" smtClean="0"/>
              <a:t>compras</a:t>
            </a:r>
            <a:r>
              <a:rPr lang="fr-FR" sz="3600" dirty="0" smtClean="0"/>
              <a:t> </a:t>
            </a:r>
            <a:r>
              <a:rPr lang="fr-FR" sz="3600" dirty="0"/>
              <a:t>con </a:t>
            </a:r>
            <a:r>
              <a:rPr lang="fr-FR" sz="3600" dirty="0" smtClean="0"/>
              <a:t>mis </a:t>
            </a:r>
            <a:r>
              <a:rPr lang="fr-FR" sz="3600" dirty="0" err="1" smtClean="0"/>
              <a:t>amigas</a:t>
            </a:r>
            <a:r>
              <a:rPr lang="fr-FR" sz="3600" dirty="0"/>
              <a:t> y </a:t>
            </a:r>
            <a:r>
              <a:rPr lang="fr-FR" sz="3600" dirty="0" err="1" smtClean="0"/>
              <a:t>después</a:t>
            </a:r>
            <a:r>
              <a:rPr lang="fr-FR" sz="3600" dirty="0" smtClean="0"/>
              <a:t>....</a:t>
            </a:r>
          </a:p>
          <a:p>
            <a:pPr>
              <a:spcBef>
                <a:spcPct val="50000"/>
              </a:spcBef>
            </a:pPr>
            <a:r>
              <a:rPr lang="fr-FR" sz="3600" dirty="0"/>
              <a:t>	</a:t>
            </a:r>
            <a:r>
              <a:rPr lang="fr-FR" sz="3600" dirty="0" smtClean="0"/>
              <a:t>¡</a:t>
            </a:r>
            <a:r>
              <a:rPr lang="fr-FR" sz="3600" dirty="0" err="1" smtClean="0"/>
              <a:t>Dulces</a:t>
            </a:r>
            <a:r>
              <a:rPr lang="fr-FR" sz="3600" dirty="0" smtClean="0"/>
              <a:t>!</a:t>
            </a:r>
            <a:endParaRPr lang="fr-FR" sz="3600" dirty="0"/>
          </a:p>
          <a:p>
            <a:pPr>
              <a:spcBef>
                <a:spcPct val="50000"/>
              </a:spcBef>
            </a:pPr>
            <a:endParaRPr lang="fr-FR" sz="3600" dirty="0"/>
          </a:p>
        </p:txBody>
      </p:sp>
      <p:pic>
        <p:nvPicPr>
          <p:cNvPr id="8198" name="Picture 6" descr="C:\Users\Mila\AppData\Local\Microsoft\Windows\Temporary Internet Files\Content.IE5\0QQ1DOGZ\MC90011285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235" y="3140968"/>
            <a:ext cx="4205765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957" y="3905536"/>
            <a:ext cx="7452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000" dirty="0" smtClean="0"/>
              <a:t>¡</a:t>
            </a:r>
            <a:r>
              <a:rPr lang="fr-FR" sz="4000" dirty="0" smtClean="0">
                <a:solidFill>
                  <a:srgbClr val="FF0066"/>
                </a:solidFill>
              </a:rPr>
              <a:t>Me </a:t>
            </a:r>
            <a:r>
              <a:rPr lang="fr-FR" sz="4000" dirty="0" err="1" smtClean="0">
                <a:solidFill>
                  <a:srgbClr val="FF0066"/>
                </a:solidFill>
              </a:rPr>
              <a:t>apasiona</a:t>
            </a:r>
            <a:r>
              <a:rPr lang="fr-FR" sz="4000" u="sng" dirty="0" err="1" smtClean="0">
                <a:solidFill>
                  <a:srgbClr val="FF0066"/>
                </a:solidFill>
              </a:rPr>
              <a:t>n</a:t>
            </a:r>
            <a:r>
              <a:rPr lang="fr-FR" sz="4000" dirty="0" smtClean="0">
                <a:solidFill>
                  <a:srgbClr val="FF0066"/>
                </a:solidFill>
              </a:rPr>
              <a:t> </a:t>
            </a:r>
            <a:r>
              <a:rPr lang="fr-FR" sz="4000" dirty="0" smtClean="0"/>
              <a:t>los </a:t>
            </a:r>
            <a:r>
              <a:rPr lang="fr-FR" sz="4000" dirty="0" err="1" smtClean="0"/>
              <a:t>dulces</a:t>
            </a:r>
            <a:r>
              <a:rPr lang="fr-FR" sz="4000" dirty="0" smtClean="0"/>
              <a:t>! </a:t>
            </a:r>
            <a:endParaRPr lang="fr-FR" sz="4000" dirty="0"/>
          </a:p>
        </p:txBody>
      </p:sp>
      <p:pic>
        <p:nvPicPr>
          <p:cNvPr id="8203" name="Picture 11" descr="C:\Users\Mila\AppData\Local\Microsoft\Windows\Temporary Internet Files\Content.IE5\0QQ1DOGZ\MC90026426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84" y="4781695"/>
            <a:ext cx="1209622" cy="80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Mila\AppData\Local\Microsoft\Windows\Temporary Internet Files\Content.IE5\0QQ1DOGZ\MC90026426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2" y="5438378"/>
            <a:ext cx="1391596" cy="87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1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G00374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3528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707904" y="548680"/>
            <a:ext cx="54360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000" dirty="0" err="1" smtClean="0"/>
              <a:t>Por</a:t>
            </a:r>
            <a:r>
              <a:rPr lang="fr-FR" sz="4000" dirty="0" smtClean="0"/>
              <a:t> la </a:t>
            </a:r>
            <a:r>
              <a:rPr lang="fr-FR" sz="4000" dirty="0" err="1" smtClean="0"/>
              <a:t>noche</a:t>
            </a:r>
            <a:r>
              <a:rPr lang="fr-FR" sz="4000" dirty="0" smtClean="0"/>
              <a:t> </a:t>
            </a:r>
            <a:r>
              <a:rPr lang="fr-FR" sz="4000" dirty="0">
                <a:solidFill>
                  <a:srgbClr val="FF0066"/>
                </a:solidFill>
              </a:rPr>
              <a:t>m</a:t>
            </a:r>
            <a:r>
              <a:rPr lang="fr-FR" sz="4000" dirty="0" smtClean="0">
                <a:solidFill>
                  <a:srgbClr val="FF0066"/>
                </a:solidFill>
              </a:rPr>
              <a:t>e </a:t>
            </a:r>
            <a:r>
              <a:rPr lang="fr-FR" sz="4000" dirty="0" err="1" smtClean="0">
                <a:solidFill>
                  <a:srgbClr val="FF0066"/>
                </a:solidFill>
              </a:rPr>
              <a:t>gusta</a:t>
            </a:r>
            <a:r>
              <a:rPr lang="fr-FR" sz="4000" dirty="0" smtClean="0"/>
              <a:t> ver la T.V.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749">
            <a:off x="6975568" y="4864408"/>
            <a:ext cx="1804987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79912" y="24208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fr-FR" sz="4000" dirty="0">
                <a:solidFill>
                  <a:prstClr val="black"/>
                </a:solidFill>
              </a:rPr>
              <a:t>¡</a:t>
            </a:r>
            <a:r>
              <a:rPr lang="fr-FR" sz="4000" dirty="0" err="1">
                <a:solidFill>
                  <a:prstClr val="black"/>
                </a:solidFill>
              </a:rPr>
              <a:t>pero</a:t>
            </a:r>
            <a:r>
              <a:rPr lang="fr-FR" sz="4000" dirty="0">
                <a:solidFill>
                  <a:prstClr val="black"/>
                </a:solidFill>
              </a:rPr>
              <a:t> </a:t>
            </a:r>
            <a:r>
              <a:rPr lang="fr-FR" sz="4000" dirty="0" smtClean="0">
                <a:solidFill>
                  <a:prstClr val="black"/>
                </a:solidFill>
              </a:rPr>
              <a:t>los </a:t>
            </a:r>
            <a:r>
              <a:rPr lang="fr-FR" sz="4000" dirty="0" err="1" smtClean="0">
                <a:solidFill>
                  <a:prstClr val="black"/>
                </a:solidFill>
              </a:rPr>
              <a:t>documentales</a:t>
            </a:r>
            <a:r>
              <a:rPr lang="fr-FR" sz="4000" dirty="0" smtClean="0">
                <a:solidFill>
                  <a:prstClr val="black"/>
                </a:solidFill>
              </a:rPr>
              <a:t> </a:t>
            </a:r>
            <a:r>
              <a:rPr lang="fr-FR" sz="4000" dirty="0">
                <a:solidFill>
                  <a:srgbClr val="FF0066"/>
                </a:solidFill>
              </a:rPr>
              <a:t>me </a:t>
            </a:r>
            <a:r>
              <a:rPr lang="fr-FR" sz="4000" dirty="0" err="1">
                <a:solidFill>
                  <a:srgbClr val="FF0066"/>
                </a:solidFill>
              </a:rPr>
              <a:t>aburren</a:t>
            </a:r>
            <a:r>
              <a:rPr lang="fr-FR" sz="4000" dirty="0">
                <a:solidFill>
                  <a:prstClr val="black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748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2514600" y="228600"/>
            <a:ext cx="38481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¿Qué me gusta?</a:t>
            </a:r>
            <a:endParaRPr lang="es-E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3400" y="981501"/>
            <a:ext cx="79248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4000" u="sng" dirty="0" smtClean="0">
                <a:cs typeface="Times New Roman" pitchFamily="18" charset="0"/>
              </a:rPr>
              <a:t>ME GUSTA:</a:t>
            </a:r>
            <a:r>
              <a:rPr lang="fr-FR" sz="4000" dirty="0" smtClean="0">
                <a:cs typeface="Times New Roman" pitchFamily="18" charset="0"/>
              </a:rPr>
              <a:t> 	</a:t>
            </a:r>
            <a:r>
              <a:rPr lang="fr-FR" sz="4000" u="sng" dirty="0" smtClean="0">
                <a:cs typeface="Times New Roman" pitchFamily="18" charset="0"/>
              </a:rPr>
              <a:t>+ nombre SINGULAR</a:t>
            </a:r>
          </a:p>
          <a:p>
            <a:r>
              <a:rPr lang="fr-FR" sz="4000" dirty="0" smtClean="0">
                <a:cs typeface="Times New Roman" pitchFamily="18" charset="0"/>
              </a:rPr>
              <a:t>			</a:t>
            </a:r>
            <a:r>
              <a:rPr lang="fr-FR" sz="4000" u="sng" dirty="0" smtClean="0">
                <a:cs typeface="Times New Roman" pitchFamily="18" charset="0"/>
              </a:rPr>
              <a:t>+ </a:t>
            </a:r>
            <a:r>
              <a:rPr lang="fr-FR" sz="4000" u="sng" dirty="0" err="1" smtClean="0">
                <a:cs typeface="Times New Roman" pitchFamily="18" charset="0"/>
              </a:rPr>
              <a:t>Verbo</a:t>
            </a:r>
            <a:r>
              <a:rPr lang="fr-FR" sz="4000" u="sng" dirty="0" smtClean="0">
                <a:cs typeface="Times New Roman" pitchFamily="18" charset="0"/>
              </a:rPr>
              <a:t> INFINITIVO)</a:t>
            </a:r>
          </a:p>
          <a:p>
            <a:r>
              <a:rPr lang="fr-FR" sz="4000" b="1" dirty="0" smtClean="0">
                <a:cs typeface="Times New Roman" pitchFamily="18" charset="0"/>
              </a:rPr>
              <a:t>1. 	(</a:t>
            </a:r>
            <a:r>
              <a:rPr lang="fr-FR" sz="4000" b="1" dirty="0">
                <a:cs typeface="Times New Roman" pitchFamily="18" charset="0"/>
              </a:rPr>
              <a:t>No) Me </a:t>
            </a:r>
            <a:r>
              <a:rPr lang="fr-FR" sz="4000" b="1" dirty="0" err="1">
                <a:cs typeface="Times New Roman" pitchFamily="18" charset="0"/>
              </a:rPr>
              <a:t>gusta</a:t>
            </a:r>
            <a:r>
              <a:rPr lang="fr-FR" sz="4000" b="1" dirty="0">
                <a:cs typeface="Times New Roman" pitchFamily="18" charset="0"/>
              </a:rPr>
              <a:t> el </a:t>
            </a:r>
            <a:r>
              <a:rPr lang="fr-FR" sz="4000" b="1" dirty="0" err="1" smtClean="0">
                <a:cs typeface="Times New Roman" pitchFamily="18" charset="0"/>
              </a:rPr>
              <a:t>chocolate</a:t>
            </a:r>
            <a:r>
              <a:rPr lang="fr-FR" sz="4000" b="1" dirty="0" smtClean="0">
                <a:cs typeface="Times New Roman" pitchFamily="18" charset="0"/>
              </a:rPr>
              <a:t>.</a:t>
            </a:r>
            <a:endParaRPr lang="fr-FR" sz="4000" b="1" dirty="0">
              <a:cs typeface="Times New Roman" pitchFamily="18" charset="0"/>
            </a:endParaRPr>
          </a:p>
          <a:p>
            <a:r>
              <a:rPr lang="fr-FR" sz="4000" b="1" dirty="0" smtClean="0">
                <a:cs typeface="Times New Roman" pitchFamily="18" charset="0"/>
              </a:rPr>
              <a:t>2. 	(No) Me </a:t>
            </a:r>
            <a:r>
              <a:rPr lang="fr-FR" sz="4000" b="1" dirty="0" err="1" smtClean="0">
                <a:cs typeface="Times New Roman" pitchFamily="18" charset="0"/>
              </a:rPr>
              <a:t>gusta</a:t>
            </a:r>
            <a:r>
              <a:rPr lang="fr-FR" sz="4000" b="1" dirty="0" smtClean="0">
                <a:cs typeface="Times New Roman" pitchFamily="18" charset="0"/>
              </a:rPr>
              <a:t> </a:t>
            </a:r>
            <a:r>
              <a:rPr lang="fr-FR" sz="4000" b="1" dirty="0" err="1" smtClean="0">
                <a:cs typeface="Times New Roman" pitchFamily="18" charset="0"/>
              </a:rPr>
              <a:t>estudiar</a:t>
            </a:r>
            <a:r>
              <a:rPr lang="fr-FR" sz="4000" b="1" dirty="0" smtClean="0">
                <a:cs typeface="Times New Roman" pitchFamily="18" charset="0"/>
              </a:rPr>
              <a:t> </a:t>
            </a:r>
            <a:r>
              <a:rPr lang="fr-FR" sz="4000" b="1" dirty="0" err="1" smtClean="0">
                <a:cs typeface="Times New Roman" pitchFamily="18" charset="0"/>
              </a:rPr>
              <a:t>español</a:t>
            </a:r>
            <a:r>
              <a:rPr lang="fr-FR" sz="4000" b="1" dirty="0" smtClean="0">
                <a:cs typeface="Times New Roman" pitchFamily="18" charset="0"/>
              </a:rPr>
              <a:t>.</a:t>
            </a:r>
          </a:p>
          <a:p>
            <a:r>
              <a:rPr lang="fr-FR" sz="4000" dirty="0" smtClean="0">
                <a:cs typeface="Times New Roman" pitchFamily="18" charset="0"/>
              </a:rPr>
              <a:t>	(No) me </a:t>
            </a:r>
            <a:r>
              <a:rPr lang="fr-FR" sz="4000" dirty="0" err="1" smtClean="0">
                <a:cs typeface="Times New Roman" pitchFamily="18" charset="0"/>
              </a:rPr>
              <a:t>gusta</a:t>
            </a:r>
            <a:r>
              <a:rPr lang="fr-FR" sz="4000" dirty="0" smtClean="0">
                <a:cs typeface="Times New Roman" pitchFamily="18" charset="0"/>
              </a:rPr>
              <a:t> </a:t>
            </a:r>
            <a:r>
              <a:rPr lang="fr-FR" sz="4000" dirty="0" err="1" smtClean="0">
                <a:cs typeface="Times New Roman" pitchFamily="18" charset="0"/>
              </a:rPr>
              <a:t>estudiar</a:t>
            </a:r>
            <a:r>
              <a:rPr lang="fr-FR" sz="4000" dirty="0" smtClean="0">
                <a:cs typeface="Times New Roman" pitchFamily="18" charset="0"/>
              </a:rPr>
              <a:t> italiano y 	</a:t>
            </a:r>
            <a:r>
              <a:rPr lang="fr-FR" sz="4000" dirty="0" err="1" smtClean="0">
                <a:cs typeface="Times New Roman" pitchFamily="18" charset="0"/>
              </a:rPr>
              <a:t>francés</a:t>
            </a:r>
            <a:r>
              <a:rPr lang="fr-FR" sz="4000" dirty="0" smtClean="0">
                <a:cs typeface="Times New Roman" pitchFamily="18" charset="0"/>
              </a:rPr>
              <a:t>.</a:t>
            </a:r>
            <a:endParaRPr lang="fr-FR" sz="4000" dirty="0"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4000" u="sng" dirty="0" smtClean="0">
                <a:cs typeface="Times New Roman" pitchFamily="18" charset="0"/>
              </a:rPr>
              <a:t>ME GUSTA</a:t>
            </a:r>
            <a:r>
              <a:rPr lang="fr-FR" sz="4000" u="sng" dirty="0" smtClean="0">
                <a:solidFill>
                  <a:srgbClr val="FF0066"/>
                </a:solidFill>
                <a:cs typeface="Times New Roman" pitchFamily="18" charset="0"/>
              </a:rPr>
              <a:t>N</a:t>
            </a:r>
            <a:r>
              <a:rPr lang="fr-FR" sz="4000" dirty="0" smtClean="0">
                <a:cs typeface="Times New Roman" pitchFamily="18" charset="0"/>
              </a:rPr>
              <a:t>:	</a:t>
            </a:r>
            <a:r>
              <a:rPr lang="fr-FR" sz="4000" u="sng" dirty="0" smtClean="0">
                <a:cs typeface="Times New Roman" pitchFamily="18" charset="0"/>
              </a:rPr>
              <a:t>+ </a:t>
            </a:r>
            <a:r>
              <a:rPr lang="fr-FR" sz="4000" u="sng" dirty="0" smtClean="0">
                <a:solidFill>
                  <a:srgbClr val="FF0066"/>
                </a:solidFill>
                <a:cs typeface="Times New Roman" pitchFamily="18" charset="0"/>
              </a:rPr>
              <a:t>PLURAL</a:t>
            </a:r>
            <a:endParaRPr lang="fr-FR" sz="4000" u="sng" dirty="0" smtClean="0"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fr-FR" sz="4000" b="1" dirty="0" smtClean="0">
                <a:cs typeface="Times New Roman" pitchFamily="18" charset="0"/>
              </a:rPr>
              <a:t>(No) me </a:t>
            </a:r>
            <a:r>
              <a:rPr lang="fr-FR" sz="4000" b="1" dirty="0" err="1" smtClean="0">
                <a:cs typeface="Times New Roman" pitchFamily="18" charset="0"/>
              </a:rPr>
              <a:t>gusta</a:t>
            </a:r>
            <a:r>
              <a:rPr lang="fr-FR" sz="4000" b="1" dirty="0" err="1" smtClean="0">
                <a:solidFill>
                  <a:srgbClr val="FF0066"/>
                </a:solidFill>
                <a:cs typeface="Times New Roman" pitchFamily="18" charset="0"/>
              </a:rPr>
              <a:t>n</a:t>
            </a:r>
            <a:r>
              <a:rPr lang="fr-FR" sz="4000" b="1" dirty="0" smtClean="0">
                <a:cs typeface="Times New Roman" pitchFamily="18" charset="0"/>
              </a:rPr>
              <a:t> lo</a:t>
            </a:r>
            <a:r>
              <a:rPr lang="fr-FR" sz="4000" b="1" dirty="0" smtClean="0">
                <a:solidFill>
                  <a:srgbClr val="FF0066"/>
                </a:solidFill>
                <a:cs typeface="Times New Roman" pitchFamily="18" charset="0"/>
              </a:rPr>
              <a:t>s</a:t>
            </a:r>
            <a:r>
              <a:rPr lang="fr-FR" sz="4000" b="1" dirty="0" smtClean="0">
                <a:cs typeface="Times New Roman" pitchFamily="18" charset="0"/>
              </a:rPr>
              <a:t> </a:t>
            </a:r>
            <a:r>
              <a:rPr lang="fr-FR" sz="4000" b="1" dirty="0" err="1" smtClean="0">
                <a:cs typeface="Times New Roman" pitchFamily="18" charset="0"/>
              </a:rPr>
              <a:t>dulce</a:t>
            </a:r>
            <a:r>
              <a:rPr lang="fr-FR" sz="4000" b="1" dirty="0" err="1" smtClean="0">
                <a:solidFill>
                  <a:srgbClr val="FF0066"/>
                </a:solidFill>
                <a:cs typeface="Times New Roman" pitchFamily="18" charset="0"/>
              </a:rPr>
              <a:t>s</a:t>
            </a:r>
            <a:r>
              <a:rPr lang="fr-FR" sz="4000" b="1" dirty="0" smtClean="0"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fr-FR" sz="2400" b="1" dirty="0" smtClean="0">
              <a:solidFill>
                <a:srgbClr val="1F497D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2400" dirty="0">
              <a:solidFill>
                <a:srgbClr val="1F497D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0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2514600" y="0"/>
            <a:ext cx="3848100" cy="13407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¿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Qué 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Impact"/>
              </a:rPr>
              <a:t>me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 gusta?</a:t>
            </a:r>
          </a:p>
          <a:p>
            <a:pPr algn="ctr"/>
            <a:endParaRPr lang="es-E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76250" y="670384"/>
            <a:ext cx="7924800" cy="1061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4400" b="1" dirty="0" smtClean="0">
                <a:solidFill>
                  <a:srgbClr val="C00000"/>
                </a:solidFill>
              </a:rPr>
              <a:t>Verbos similares a «gustar»:</a:t>
            </a:r>
          </a:p>
          <a:p>
            <a:r>
              <a:rPr lang="es-ES" sz="4400" b="1" dirty="0" smtClean="0">
                <a:solidFill>
                  <a:prstClr val="black"/>
                </a:solidFill>
              </a:rPr>
              <a:t>Me </a:t>
            </a:r>
            <a:r>
              <a:rPr lang="es-ES" sz="4400" b="1" u="sng" dirty="0" smtClean="0">
                <a:solidFill>
                  <a:prstClr val="black"/>
                </a:solidFill>
              </a:rPr>
              <a:t>gusta</a:t>
            </a:r>
            <a:r>
              <a:rPr lang="es-ES" sz="4400" b="1" dirty="0" smtClean="0">
                <a:solidFill>
                  <a:prstClr val="black"/>
                </a:solidFill>
              </a:rPr>
              <a:t>(n)…</a:t>
            </a:r>
          </a:p>
          <a:p>
            <a:r>
              <a:rPr lang="es-ES" sz="4400" b="1" dirty="0">
                <a:solidFill>
                  <a:prstClr val="black"/>
                </a:solidFill>
              </a:rPr>
              <a:t>Me </a:t>
            </a:r>
            <a:r>
              <a:rPr lang="es-ES" sz="4400" b="1" u="sng" dirty="0">
                <a:solidFill>
                  <a:prstClr val="black"/>
                </a:solidFill>
              </a:rPr>
              <a:t>interesa</a:t>
            </a:r>
            <a:r>
              <a:rPr lang="es-ES" sz="4400" b="1" dirty="0">
                <a:solidFill>
                  <a:prstClr val="black"/>
                </a:solidFill>
              </a:rPr>
              <a:t>(n</a:t>
            </a:r>
            <a:r>
              <a:rPr lang="es-ES" sz="4400" b="1" dirty="0" smtClean="0">
                <a:solidFill>
                  <a:prstClr val="black"/>
                </a:solidFill>
              </a:rPr>
              <a:t>)…</a:t>
            </a:r>
            <a:endParaRPr lang="es-ES" sz="4400" b="1" dirty="0">
              <a:solidFill>
                <a:prstClr val="black"/>
              </a:solidFill>
            </a:endParaRPr>
          </a:p>
          <a:p>
            <a:r>
              <a:rPr lang="es-ES" sz="4400" b="1" dirty="0">
                <a:solidFill>
                  <a:prstClr val="black"/>
                </a:solidFill>
              </a:rPr>
              <a:t>Me </a:t>
            </a:r>
            <a:r>
              <a:rPr lang="es-ES" sz="4400" b="1" u="sng" dirty="0" smtClean="0">
                <a:solidFill>
                  <a:prstClr val="black"/>
                </a:solidFill>
              </a:rPr>
              <a:t>encanta</a:t>
            </a:r>
            <a:r>
              <a:rPr lang="es-ES" sz="4400" b="1" dirty="0" smtClean="0">
                <a:solidFill>
                  <a:prstClr val="black"/>
                </a:solidFill>
              </a:rPr>
              <a:t>(n)…</a:t>
            </a:r>
            <a:endParaRPr lang="es-ES" sz="4400" b="1" dirty="0">
              <a:solidFill>
                <a:prstClr val="black"/>
              </a:solidFill>
            </a:endParaRPr>
          </a:p>
          <a:p>
            <a:r>
              <a:rPr lang="es-ES" sz="4400" b="1" dirty="0">
                <a:solidFill>
                  <a:prstClr val="black"/>
                </a:solidFill>
              </a:rPr>
              <a:t>Me </a:t>
            </a:r>
            <a:r>
              <a:rPr lang="es-ES" sz="4400" b="1" u="sng" dirty="0" smtClean="0">
                <a:solidFill>
                  <a:prstClr val="black"/>
                </a:solidFill>
              </a:rPr>
              <a:t>chifla</a:t>
            </a:r>
            <a:r>
              <a:rPr lang="es-ES" sz="4400" b="1" dirty="0" smtClean="0">
                <a:solidFill>
                  <a:prstClr val="black"/>
                </a:solidFill>
              </a:rPr>
              <a:t>(n)…</a:t>
            </a:r>
            <a:endParaRPr lang="es-ES" sz="4400" b="1" dirty="0">
              <a:solidFill>
                <a:prstClr val="black"/>
              </a:solidFill>
            </a:endParaRPr>
          </a:p>
          <a:p>
            <a:r>
              <a:rPr lang="es-ES" sz="4400" b="1" dirty="0" smtClean="0">
                <a:solidFill>
                  <a:prstClr val="black"/>
                </a:solidFill>
              </a:rPr>
              <a:t>Me </a:t>
            </a:r>
            <a:r>
              <a:rPr lang="es-ES" sz="4400" b="1" u="sng" dirty="0" smtClean="0">
                <a:solidFill>
                  <a:prstClr val="black"/>
                </a:solidFill>
              </a:rPr>
              <a:t>apasiona</a:t>
            </a:r>
            <a:r>
              <a:rPr lang="es-ES" sz="4400" b="1" dirty="0" smtClean="0">
                <a:solidFill>
                  <a:prstClr val="black"/>
                </a:solidFill>
              </a:rPr>
              <a:t>(n)…</a:t>
            </a:r>
            <a:endParaRPr lang="es-ES" sz="4400" b="1" dirty="0">
              <a:solidFill>
                <a:prstClr val="black"/>
              </a:solidFill>
            </a:endParaRPr>
          </a:p>
          <a:p>
            <a:r>
              <a:rPr lang="es-ES" sz="4400" b="1" dirty="0" smtClean="0">
                <a:solidFill>
                  <a:prstClr val="black"/>
                </a:solidFill>
              </a:rPr>
              <a:t>Me </a:t>
            </a:r>
            <a:r>
              <a:rPr lang="es-ES" sz="4400" b="1" u="sng" dirty="0" smtClean="0">
                <a:solidFill>
                  <a:prstClr val="black"/>
                </a:solidFill>
              </a:rPr>
              <a:t>enloquece</a:t>
            </a:r>
            <a:r>
              <a:rPr lang="es-ES" sz="4400" b="1" dirty="0" smtClean="0">
                <a:solidFill>
                  <a:prstClr val="black"/>
                </a:solidFill>
              </a:rPr>
              <a:t>(n)…</a:t>
            </a:r>
          </a:p>
          <a:p>
            <a:r>
              <a:rPr lang="es-ES" sz="4400" b="1" dirty="0">
                <a:solidFill>
                  <a:prstClr val="black"/>
                </a:solidFill>
              </a:rPr>
              <a:t>Me </a:t>
            </a:r>
            <a:r>
              <a:rPr lang="es-ES" sz="4400" b="1" u="sng" dirty="0">
                <a:solidFill>
                  <a:prstClr val="black"/>
                </a:solidFill>
              </a:rPr>
              <a:t>aburre</a:t>
            </a:r>
            <a:r>
              <a:rPr lang="es-ES" sz="4400" b="1" dirty="0">
                <a:solidFill>
                  <a:prstClr val="black"/>
                </a:solidFill>
              </a:rPr>
              <a:t>(n)…</a:t>
            </a:r>
          </a:p>
          <a:p>
            <a:endParaRPr lang="es-ES" sz="4400" b="1" dirty="0" smtClean="0">
              <a:solidFill>
                <a:prstClr val="black"/>
              </a:solidFill>
            </a:endParaRPr>
          </a:p>
          <a:p>
            <a:pPr algn="ctr">
              <a:spcBef>
                <a:spcPct val="50000"/>
              </a:spcBef>
            </a:pPr>
            <a:endParaRPr lang="fr-FR" sz="24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fr-FR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fr-FR" sz="24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fr-FR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fr-FR" sz="24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 smtClean="0">
                <a:solidFill>
                  <a:srgbClr val="00B050"/>
                </a:solidFill>
                <a:cs typeface="Times New Roman" pitchFamily="18" charset="0"/>
              </a:rPr>
              <a:t>¡¡</a:t>
            </a:r>
            <a:r>
              <a:rPr lang="fr-FR" sz="2400" b="1" dirty="0" err="1" smtClean="0">
                <a:solidFill>
                  <a:srgbClr val="00B050"/>
                </a:solidFill>
                <a:latin typeface="Jokerman" pitchFamily="82" charset="0"/>
                <a:cs typeface="Times New Roman" pitchFamily="18" charset="0"/>
              </a:rPr>
              <a:t>Excelente</a:t>
            </a:r>
            <a:r>
              <a:rPr lang="fr-FR" sz="2400" b="1" dirty="0" smtClean="0">
                <a:solidFill>
                  <a:srgbClr val="00B050"/>
                </a:solidFill>
                <a:cs typeface="Times New Roman" pitchFamily="18" charset="0"/>
              </a:rPr>
              <a:t>!!</a:t>
            </a:r>
          </a:p>
          <a:p>
            <a:pPr>
              <a:spcBef>
                <a:spcPct val="50000"/>
              </a:spcBef>
            </a:pPr>
            <a:endParaRPr lang="fr-FR" sz="24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2400" dirty="0">
              <a:solidFill>
                <a:srgbClr val="1F497D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9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2514600" y="228600"/>
            <a:ext cx="38481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¿Qué </a:t>
            </a:r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Impact"/>
              </a:rPr>
              <a:t>me</a:t>
            </a:r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 gusta?</a:t>
            </a:r>
            <a:endParaRPr lang="es-E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3400" y="1220002"/>
            <a:ext cx="79248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4800" b="1" dirty="0" smtClean="0"/>
              <a:t>(</a:t>
            </a:r>
            <a:r>
              <a:rPr lang="es-ES" sz="4800" b="1" dirty="0"/>
              <a:t>A mí) 			</a:t>
            </a:r>
            <a:r>
              <a:rPr lang="es-ES" sz="4800" b="1" dirty="0" smtClean="0"/>
              <a:t>	</a:t>
            </a:r>
            <a:r>
              <a:rPr lang="es-ES" sz="4800" b="1" dirty="0" smtClean="0">
                <a:solidFill>
                  <a:srgbClr val="FF0066"/>
                </a:solidFill>
              </a:rPr>
              <a:t>Me</a:t>
            </a:r>
            <a:r>
              <a:rPr lang="es-ES" sz="4800" b="1" dirty="0" smtClean="0"/>
              <a:t> gusta..</a:t>
            </a:r>
            <a:r>
              <a:rPr lang="es-ES" sz="4800" b="1" dirty="0"/>
              <a:t>	</a:t>
            </a:r>
          </a:p>
          <a:p>
            <a:r>
              <a:rPr lang="es-ES" sz="4800" b="1" dirty="0"/>
              <a:t>(A ti) 			</a:t>
            </a:r>
            <a:r>
              <a:rPr lang="es-ES" sz="4800" b="1" dirty="0" smtClean="0"/>
              <a:t>	</a:t>
            </a:r>
            <a:r>
              <a:rPr lang="es-ES" sz="4800" b="1" dirty="0" smtClean="0">
                <a:solidFill>
                  <a:srgbClr val="FF0066"/>
                </a:solidFill>
              </a:rPr>
              <a:t>Te</a:t>
            </a:r>
            <a:r>
              <a:rPr lang="es-ES" sz="4800" b="1" dirty="0" smtClean="0"/>
              <a:t> gusta..</a:t>
            </a:r>
            <a:endParaRPr lang="es-ES" sz="4800" b="1" dirty="0"/>
          </a:p>
          <a:p>
            <a:r>
              <a:rPr lang="es-ES" sz="4800" b="1" dirty="0"/>
              <a:t>(A él/ella/usted) </a:t>
            </a:r>
            <a:r>
              <a:rPr lang="es-ES" sz="4800" b="1" dirty="0" smtClean="0"/>
              <a:t>	</a:t>
            </a:r>
            <a:r>
              <a:rPr lang="es-ES" sz="4800" b="1" dirty="0" smtClean="0">
                <a:solidFill>
                  <a:srgbClr val="FF0066"/>
                </a:solidFill>
              </a:rPr>
              <a:t>Le</a:t>
            </a:r>
            <a:r>
              <a:rPr lang="es-ES" sz="4800" b="1" dirty="0" smtClean="0"/>
              <a:t> gusta..</a:t>
            </a:r>
            <a:endParaRPr lang="es-ES" sz="4800" b="1" dirty="0"/>
          </a:p>
          <a:p>
            <a:r>
              <a:rPr lang="es-ES" sz="4800" b="1" dirty="0"/>
              <a:t>(A </a:t>
            </a:r>
            <a:r>
              <a:rPr lang="es-ES" sz="4800" b="1" dirty="0" smtClean="0"/>
              <a:t>nosotros</a:t>
            </a:r>
            <a:r>
              <a:rPr lang="es-ES" sz="4800" b="1" dirty="0"/>
              <a:t>) 	</a:t>
            </a:r>
            <a:r>
              <a:rPr lang="es-ES" sz="4800" b="1" dirty="0" smtClean="0"/>
              <a:t>	</a:t>
            </a:r>
            <a:r>
              <a:rPr lang="es-ES" sz="4800" b="1" dirty="0" smtClean="0">
                <a:solidFill>
                  <a:srgbClr val="FF0066"/>
                </a:solidFill>
              </a:rPr>
              <a:t>Nos</a:t>
            </a:r>
            <a:r>
              <a:rPr lang="es-ES" sz="4800" b="1" dirty="0" smtClean="0"/>
              <a:t> gusta..</a:t>
            </a:r>
            <a:endParaRPr lang="es-ES" sz="4800" b="1" dirty="0"/>
          </a:p>
          <a:p>
            <a:r>
              <a:rPr lang="es-ES" sz="4800" b="1" dirty="0"/>
              <a:t>(A vosotros) 	</a:t>
            </a:r>
            <a:r>
              <a:rPr lang="es-ES" sz="4800" b="1" dirty="0" smtClean="0"/>
              <a:t>	</a:t>
            </a:r>
            <a:r>
              <a:rPr lang="es-ES" sz="4800" b="1" dirty="0" smtClean="0">
                <a:solidFill>
                  <a:srgbClr val="FF0066"/>
                </a:solidFill>
              </a:rPr>
              <a:t>Os</a:t>
            </a:r>
            <a:r>
              <a:rPr lang="es-ES" sz="4800" b="1" dirty="0" smtClean="0"/>
              <a:t> gusta..</a:t>
            </a:r>
            <a:endParaRPr lang="es-ES" sz="4800" b="1" dirty="0"/>
          </a:p>
          <a:p>
            <a:r>
              <a:rPr lang="es-ES" sz="4800" b="1" dirty="0"/>
              <a:t>(A ellos/-as/</a:t>
            </a:r>
            <a:r>
              <a:rPr lang="es-ES" sz="4800" b="1" dirty="0" err="1"/>
              <a:t>uds</a:t>
            </a:r>
            <a:r>
              <a:rPr lang="es-ES" sz="4800" b="1" dirty="0"/>
              <a:t>) </a:t>
            </a:r>
            <a:r>
              <a:rPr lang="es-ES" sz="4800" b="1" dirty="0" smtClean="0"/>
              <a:t>	</a:t>
            </a:r>
            <a:r>
              <a:rPr lang="es-ES" sz="4800" b="1" dirty="0" smtClean="0">
                <a:solidFill>
                  <a:srgbClr val="FF0066"/>
                </a:solidFill>
              </a:rPr>
              <a:t>Les</a:t>
            </a:r>
            <a:r>
              <a:rPr lang="es-ES" sz="4800" b="1" dirty="0" smtClean="0"/>
              <a:t> gusta..</a:t>
            </a:r>
            <a:endParaRPr lang="es-ES" sz="4800" b="1" dirty="0"/>
          </a:p>
          <a:p>
            <a:pPr>
              <a:spcBef>
                <a:spcPct val="50000"/>
              </a:spcBef>
            </a:pPr>
            <a:endParaRPr lang="fr-FR" sz="2400" b="1" dirty="0" smtClean="0">
              <a:solidFill>
                <a:srgbClr val="1F497D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2400" dirty="0">
              <a:solidFill>
                <a:srgbClr val="1F497D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5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2514600" y="0"/>
            <a:ext cx="3848100" cy="13407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¿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Qué 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</a:rPr>
              <a:t>me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 gusta?</a:t>
            </a:r>
          </a:p>
          <a:p>
            <a:pPr algn="ctr"/>
            <a:endParaRPr lang="es-E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67544" y="670384"/>
            <a:ext cx="7924800" cy="1031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tx2">
                    <a:lumMod val="50000"/>
                  </a:schemeClr>
                </a:solidFill>
              </a:rPr>
              <a:t>¿Practicamos un poco?</a:t>
            </a:r>
          </a:p>
          <a:p>
            <a:r>
              <a:rPr lang="es-ES" sz="4800" b="1" dirty="0" smtClean="0"/>
              <a:t>¿</a:t>
            </a:r>
            <a:r>
              <a:rPr lang="es-ES" sz="4800" b="1" dirty="0" smtClean="0">
                <a:solidFill>
                  <a:srgbClr val="C00000"/>
                </a:solidFill>
              </a:rPr>
              <a:t>Me</a:t>
            </a:r>
            <a:r>
              <a:rPr lang="es-ES" sz="4800" b="1" dirty="0" smtClean="0"/>
              <a:t>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gusta</a:t>
            </a:r>
            <a:r>
              <a:rPr lang="es-ES" sz="4800" b="1" dirty="0"/>
              <a:t> </a:t>
            </a:r>
            <a:r>
              <a:rPr lang="es-ES" sz="4800" b="1" dirty="0" smtClean="0"/>
              <a:t>escuchar música?</a:t>
            </a:r>
          </a:p>
          <a:p>
            <a:r>
              <a:rPr lang="es-ES" sz="4800" b="1" dirty="0" smtClean="0"/>
              <a:t>Sí, </a:t>
            </a:r>
            <a:r>
              <a:rPr lang="es-ES" sz="4800" b="1" dirty="0" smtClean="0">
                <a:solidFill>
                  <a:srgbClr val="C00000"/>
                </a:solidFill>
              </a:rPr>
              <a:t>te</a:t>
            </a:r>
            <a:r>
              <a:rPr lang="es-ES" sz="4800" b="1" dirty="0" smtClean="0"/>
              <a:t>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gusta</a:t>
            </a:r>
            <a:r>
              <a:rPr lang="es-ES" sz="4800" b="1" dirty="0" smtClean="0"/>
              <a:t> escuchar música.</a:t>
            </a:r>
          </a:p>
          <a:p>
            <a:r>
              <a:rPr lang="es-ES" sz="4800" b="1" dirty="0" smtClean="0"/>
              <a:t>¿</a:t>
            </a:r>
            <a:r>
              <a:rPr lang="es-ES" sz="4800" b="1" dirty="0" smtClean="0">
                <a:solidFill>
                  <a:srgbClr val="C00000"/>
                </a:solidFill>
              </a:rPr>
              <a:t>Me</a:t>
            </a:r>
            <a:r>
              <a:rPr lang="es-ES" sz="4800" b="1" dirty="0" smtClean="0"/>
              <a:t>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interesa</a:t>
            </a:r>
            <a:r>
              <a:rPr lang="es-ES" sz="4800" b="1" dirty="0" smtClean="0"/>
              <a:t> el arte?</a:t>
            </a:r>
          </a:p>
          <a:p>
            <a:r>
              <a:rPr lang="es-ES" sz="4800" b="1" dirty="0" smtClean="0"/>
              <a:t>Sí, </a:t>
            </a:r>
            <a:r>
              <a:rPr lang="es-ES" sz="4800" b="1" dirty="0" smtClean="0">
                <a:solidFill>
                  <a:srgbClr val="C00000"/>
                </a:solidFill>
              </a:rPr>
              <a:t>te</a:t>
            </a:r>
            <a:r>
              <a:rPr lang="es-ES" sz="4800" b="1" dirty="0" smtClean="0"/>
              <a:t>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interesa</a:t>
            </a:r>
            <a:r>
              <a:rPr lang="es-ES" sz="4800" b="1" dirty="0" smtClean="0"/>
              <a:t> el arte.</a:t>
            </a:r>
            <a:endParaRPr lang="es-ES" sz="4800" b="1" dirty="0"/>
          </a:p>
          <a:p>
            <a:r>
              <a:rPr lang="es-ES" sz="4800" b="1" dirty="0" smtClean="0"/>
              <a:t>¿</a:t>
            </a:r>
            <a:r>
              <a:rPr lang="es-ES" sz="4800" b="1" dirty="0" smtClean="0">
                <a:solidFill>
                  <a:srgbClr val="C00000"/>
                </a:solidFill>
              </a:rPr>
              <a:t>Me</a:t>
            </a:r>
            <a:r>
              <a:rPr lang="es-ES" sz="4800" b="1" dirty="0" smtClean="0"/>
              <a:t>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aburre</a:t>
            </a:r>
            <a:r>
              <a:rPr lang="es-ES" sz="4800" b="1" dirty="0" smtClean="0"/>
              <a:t> la ropa?</a:t>
            </a:r>
          </a:p>
          <a:p>
            <a:r>
              <a:rPr lang="es-ES" sz="4800" b="1" dirty="0" smtClean="0"/>
              <a:t>No, no </a:t>
            </a:r>
            <a:r>
              <a:rPr lang="es-ES" sz="4800" b="1" dirty="0" smtClean="0">
                <a:solidFill>
                  <a:srgbClr val="C00000"/>
                </a:solidFill>
              </a:rPr>
              <a:t>te</a:t>
            </a:r>
            <a:r>
              <a:rPr lang="es-ES" sz="4800" b="1" dirty="0" smtClean="0"/>
              <a:t> 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aburre</a:t>
            </a:r>
            <a:r>
              <a:rPr lang="es-ES" sz="4800" b="1" dirty="0" smtClean="0"/>
              <a:t> la ropa.</a:t>
            </a:r>
            <a:endParaRPr lang="es-ES" sz="4800" b="1" dirty="0"/>
          </a:p>
          <a:p>
            <a:endParaRPr lang="es-ES" sz="4400" b="1" dirty="0" smtClean="0">
              <a:solidFill>
                <a:prstClr val="black"/>
              </a:solidFill>
            </a:endParaRPr>
          </a:p>
          <a:p>
            <a:pPr algn="ctr">
              <a:spcBef>
                <a:spcPct val="50000"/>
              </a:spcBef>
            </a:pPr>
            <a:endParaRPr lang="fr-FR" sz="24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fr-FR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fr-FR" sz="24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fr-FR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fr-FR" sz="24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 smtClean="0">
                <a:solidFill>
                  <a:srgbClr val="00B050"/>
                </a:solidFill>
                <a:cs typeface="Times New Roman" pitchFamily="18" charset="0"/>
              </a:rPr>
              <a:t>¡¡</a:t>
            </a:r>
            <a:r>
              <a:rPr lang="fr-FR" sz="2400" b="1" dirty="0" err="1" smtClean="0">
                <a:solidFill>
                  <a:srgbClr val="00B050"/>
                </a:solidFill>
                <a:latin typeface="Jokerman" pitchFamily="82" charset="0"/>
                <a:cs typeface="Times New Roman" pitchFamily="18" charset="0"/>
              </a:rPr>
              <a:t>Excelente</a:t>
            </a:r>
            <a:r>
              <a:rPr lang="fr-FR" sz="2400" b="1" dirty="0" smtClean="0">
                <a:solidFill>
                  <a:srgbClr val="00B050"/>
                </a:solidFill>
                <a:cs typeface="Times New Roman" pitchFamily="18" charset="0"/>
              </a:rPr>
              <a:t>!!</a:t>
            </a:r>
          </a:p>
          <a:p>
            <a:pPr>
              <a:spcBef>
                <a:spcPct val="50000"/>
              </a:spcBef>
            </a:pPr>
            <a:endParaRPr lang="fr-FR" sz="24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2400" dirty="0">
              <a:solidFill>
                <a:srgbClr val="1F497D"/>
              </a:solidFill>
              <a:cs typeface="Times New Roman" pitchFamily="18" charset="0"/>
            </a:endParaRPr>
          </a:p>
        </p:txBody>
      </p:sp>
      <p:pic>
        <p:nvPicPr>
          <p:cNvPr id="3074" name="Picture 2" descr="C:\Users\Mila\AppData\Local\Microsoft\Windows\Temporary Internet Files\Content.IE5\0QQ1DOGZ\MM900041090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72" y="2924944"/>
            <a:ext cx="129607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S90006945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5513" y="6318084"/>
            <a:ext cx="3048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9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5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4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514600" y="0"/>
            <a:ext cx="3848100" cy="98072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¿Qué/Quién </a:t>
            </a:r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</a:rPr>
              <a:t>l</a:t>
            </a:r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Impact"/>
              </a:rPr>
              <a:t>e </a:t>
            </a:r>
            <a:r>
              <a:rPr lang="es-E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gusta?</a:t>
            </a:r>
          </a:p>
        </p:txBody>
      </p:sp>
      <p:pic>
        <p:nvPicPr>
          <p:cNvPr id="1030" name="Picture 6" descr="http://t3.gstatic.com/images?q=tbn:ANd9GcSUo5Qpw2OYhBoBASBTQfve3nEaCjV4oghZ060YPWUGlc5F5pFY5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8642">
            <a:off x="332942" y="332656"/>
            <a:ext cx="1622326" cy="231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m.todoseries.com/%2FEspa%C3%B1ol%2FOcio%2FSeries%2FActualidad%2F86908/javier-barde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617">
            <a:off x="6108524" y="4363187"/>
            <a:ext cx="1873373" cy="228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0.gstatic.com/images?q=tbn:ANd9GcScAF3VswCl2rkNtwj3mrDKZBNxDm_q8Izv6HTEjEluVwE_QEu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5597">
            <a:off x="1676665" y="4007627"/>
            <a:ext cx="19526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ila\AppData\Local\Microsoft\Windows\Temporary Internet Files\Content.IE5\0QQ1DOGZ\MC900437045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5250">
            <a:off x="7091256" y="819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0.gstatic.com/images?q=tbn:ANd9GcRNqRZ2WLuGgpev3bbqQFrThiacJkgEpYXD94pGjSQNdyCtGyQ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538" y="971131"/>
            <a:ext cx="1714500" cy="25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ila\AppData\Local\Microsoft\Windows\Temporary Internet Files\Content.IE5\CSV5I4Z2\MP900305807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2075">
            <a:off x="4287800" y="4521399"/>
            <a:ext cx="103671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954" y="2887407"/>
            <a:ext cx="4812408" cy="89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800" b="1" dirty="0">
                <a:solidFill>
                  <a:srgbClr val="C00000"/>
                </a:solidFill>
                <a:ea typeface="Calibri"/>
                <a:cs typeface="Times New Roman"/>
              </a:rPr>
              <a:t>A ___le gusta____</a:t>
            </a:r>
          </a:p>
        </p:txBody>
      </p:sp>
      <p:pic>
        <p:nvPicPr>
          <p:cNvPr id="6" name="MS900388195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57517" y="6350861"/>
            <a:ext cx="304800" cy="122856"/>
          </a:xfrm>
          <a:prstGeom prst="rect">
            <a:avLst/>
          </a:prstGeom>
        </p:spPr>
      </p:pic>
      <p:pic>
        <p:nvPicPr>
          <p:cNvPr id="1044" name="Picture 20" descr="C:\Users\Mila\AppData\Local\Microsoft\Windows\Temporary Internet Files\Content.IE5\CSV5I4Z2\MM900283717[1]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6929">
            <a:off x="218570" y="5508831"/>
            <a:ext cx="996611" cy="118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4.bp.blogspot.com/_T_O0kH0OksY/Se9Fx7SXNjI/AAAAAAAAA28/anaZzoNw0T4/s400/gael-garcia-bernal_017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401" y="1738068"/>
            <a:ext cx="2037916" cy="241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Mila\AppData\Local\Microsoft\Windows\Temporary Internet Files\Content.IE5\RM4PPEUS\MC900383904[1].wmf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625" y="1140056"/>
            <a:ext cx="1656183" cy="162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69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7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la\AppData\Local\Microsoft\Windows\Temporary Internet Files\Content.IE5\NT0014PQ\MC90028900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0" y="0"/>
            <a:ext cx="1488484" cy="135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5162" y="66080"/>
            <a:ext cx="4625946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 smtClean="0">
                <a:latin typeface="Arial Black" pitchFamily="34" charset="0"/>
                <a:ea typeface="Calibri"/>
                <a:cs typeface="Times New Roman"/>
              </a:rPr>
              <a:t>CALENTAMIENTO</a:t>
            </a:r>
            <a:endParaRPr lang="es-ES" sz="3600" b="1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01597" y="1078028"/>
            <a:ext cx="3002251" cy="225143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6-Point Star 3"/>
          <p:cNvSpPr/>
          <p:nvPr/>
        </p:nvSpPr>
        <p:spPr>
          <a:xfrm>
            <a:off x="5508105" y="861761"/>
            <a:ext cx="2760544" cy="320404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Oval 5"/>
          <p:cNvSpPr/>
          <p:nvPr/>
        </p:nvSpPr>
        <p:spPr>
          <a:xfrm>
            <a:off x="1835696" y="3555082"/>
            <a:ext cx="2340725" cy="23573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-36800" y="333016"/>
            <a:ext cx="2506199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dirty="0">
                <a:solidFill>
                  <a:srgbClr val="FF0000"/>
                </a:solidFill>
                <a:ea typeface="Calibri"/>
                <a:cs typeface="Times New Roman"/>
              </a:rPr>
              <a:t>Por la noche</a:t>
            </a:r>
          </a:p>
        </p:txBody>
      </p:sp>
      <p:sp>
        <p:nvSpPr>
          <p:cNvPr id="8" name="Rectangle 7"/>
          <p:cNvSpPr/>
          <p:nvPr/>
        </p:nvSpPr>
        <p:spPr>
          <a:xfrm>
            <a:off x="2508975" y="2847581"/>
            <a:ext cx="1451038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dirty="0" smtClean="0">
                <a:solidFill>
                  <a:srgbClr val="FF0000"/>
                </a:solidFill>
                <a:ea typeface="Calibri"/>
                <a:cs typeface="Times New Roman"/>
              </a:rPr>
              <a:t>Pijama</a:t>
            </a:r>
            <a:endParaRPr lang="es-ES" sz="3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5614" y="1279060"/>
            <a:ext cx="1242648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dirty="0">
                <a:solidFill>
                  <a:srgbClr val="FF0000"/>
                </a:solidFill>
                <a:ea typeface="Calibri"/>
                <a:cs typeface="Times New Roman"/>
              </a:rPr>
              <a:t>Cama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73" y="3209058"/>
            <a:ext cx="2249655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dirty="0">
                <a:solidFill>
                  <a:srgbClr val="FF0000"/>
                </a:solidFill>
                <a:ea typeface="Calibri"/>
                <a:cs typeface="Times New Roman"/>
              </a:rPr>
              <a:t>Dormitorio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1861" y="2295382"/>
            <a:ext cx="1967205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000" dirty="0">
                <a:solidFill>
                  <a:srgbClr val="FF0000"/>
                </a:solidFill>
                <a:ea typeface="Calibri"/>
                <a:cs typeface="Times New Roman"/>
              </a:rPr>
              <a:t>DORMIR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03174" y="2032815"/>
            <a:ext cx="1502334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Dulces</a:t>
            </a:r>
            <a:r>
              <a:rPr lang="es-ES" dirty="0">
                <a:ea typeface="Calibri"/>
                <a:cs typeface="Times New Roman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79529" y="2099066"/>
            <a:ext cx="1355692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Platos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45143" y="708047"/>
            <a:ext cx="2159181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Servilletas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87852" y="3927171"/>
            <a:ext cx="2493375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Restaurante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38363" y="2498235"/>
            <a:ext cx="1785489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COMER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53995" y="5005760"/>
            <a:ext cx="1111202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VER</a:t>
            </a:r>
          </a:p>
        </p:txBody>
      </p:sp>
      <p:pic>
        <p:nvPicPr>
          <p:cNvPr id="1031" name="Picture 7" descr="C:\Users\Mila\AppData\Local\Microsoft\Windows\Temporary Internet Files\Content.IE5\CSV5I4Z2\MC9002298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63" y="1347421"/>
            <a:ext cx="1299425" cy="93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ila\AppData\Local\Microsoft\Windows\Temporary Internet Files\Content.IE5\NT0014PQ\MC90022988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86" y="1260699"/>
            <a:ext cx="1108376" cy="120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ila\AppData\Local\Microsoft\Windows\Temporary Internet Files\Content.IE5\CSV5I4Z2\MC90029351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35" y="3901107"/>
            <a:ext cx="1676586" cy="115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58295" y="5947979"/>
            <a:ext cx="6396046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Cosas: mesas</a:t>
            </a:r>
            <a: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, sillas, </a:t>
            </a:r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ventanas….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3336" y="4176716"/>
            <a:ext cx="1255152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Gafas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3571" y="5184719"/>
            <a:ext cx="1048685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Ojos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79122" y="4956669"/>
            <a:ext cx="2077364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Televisión</a:t>
            </a:r>
          </a:p>
        </p:txBody>
      </p:sp>
    </p:spTree>
    <p:extLst>
      <p:ext uri="{BB962C8B-B14F-4D97-AF65-F5344CB8AC3E}">
        <p14:creationId xmlns:p14="http://schemas.microsoft.com/office/powerpoint/2010/main" val="255326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BD05611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91" y="785823"/>
            <a:ext cx="1655762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HH01661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872" y="2531864"/>
            <a:ext cx="1946275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HH00782_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369" y="2982915"/>
            <a:ext cx="10033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4" name="Picture 14" descr="AG00374_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371" y="4293096"/>
            <a:ext cx="1527145" cy="188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lid259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lider2O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09" y="25920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069">
            <a:off x="6833822" y="438790"/>
            <a:ext cx="1275095" cy="160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96020" y="6344035"/>
            <a:ext cx="609600" cy="304800"/>
          </a:xfrm>
          <a:prstGeom prst="rect">
            <a:avLst/>
          </a:prstGeom>
        </p:spPr>
      </p:pic>
      <p:pic>
        <p:nvPicPr>
          <p:cNvPr id="18" name="Picture 3" descr="C:\Users\Mila\AppData\Local\Microsoft\Windows\Temporary Internet Files\Content.IE5\CSV5I4Z2\MC900057039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8678">
            <a:off x="269450" y="113003"/>
            <a:ext cx="2615969" cy="225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3364">
            <a:off x="3985076" y="10192"/>
            <a:ext cx="1235301" cy="118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25243"/>
            <a:ext cx="2491097" cy="189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39" y="4588139"/>
            <a:ext cx="2155302" cy="18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MS910220072[1]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8196" y="510020"/>
            <a:ext cx="155629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43" y="1807280"/>
            <a:ext cx="625227" cy="48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S900065457[1].mid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30414" y="6388340"/>
            <a:ext cx="609600" cy="304800"/>
          </a:xfrm>
          <a:prstGeom prst="rect">
            <a:avLst/>
          </a:prstGeom>
        </p:spPr>
      </p:pic>
      <p:pic>
        <p:nvPicPr>
          <p:cNvPr id="1030" name="Picture 6" descr="C:\Users\Mila\AppData\Local\Microsoft\Windows\Temporary Internet Files\Content.IE5\CSV5I4Z2\MM900041090[1].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13" y="5275039"/>
            <a:ext cx="10001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4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5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691680" y="40943"/>
            <a:ext cx="5801816" cy="370445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fr-FR" sz="3600" b="1" dirty="0">
                <a:cs typeface="Times New Roman" pitchFamily="18" charset="0"/>
              </a:rPr>
              <a:t>¿</a:t>
            </a:r>
            <a:r>
              <a:rPr lang="fr-FR" sz="3600" b="1" dirty="0" err="1">
                <a:cs typeface="Times New Roman" pitchFamily="18" charset="0"/>
              </a:rPr>
              <a:t>Qué</a:t>
            </a:r>
            <a:r>
              <a:rPr lang="fr-FR" sz="3600" b="1" dirty="0">
                <a:cs typeface="Times New Roman" pitchFamily="18" charset="0"/>
              </a:rPr>
              <a:t>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</a:t>
            </a:r>
            <a:r>
              <a:rPr lang="fr-FR" sz="3600" b="1" dirty="0">
                <a:cs typeface="Times New Roman" pitchFamily="18" charset="0"/>
              </a:rPr>
              <a:t> </a:t>
            </a:r>
            <a:r>
              <a:rPr lang="fr-FR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gusta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fr-FR" sz="3600" b="1" dirty="0">
                <a:cs typeface="Times New Roman" pitchFamily="18" charset="0"/>
              </a:rPr>
              <a:t>a Manu Chao?</a:t>
            </a:r>
          </a:p>
          <a:p>
            <a:pPr algn="ctr"/>
            <a:endParaRPr lang="es-E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77044" y="1219200"/>
            <a:ext cx="84310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fr-FR" sz="2400" dirty="0" smtClean="0">
              <a:solidFill>
                <a:srgbClr val="0F6FC6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2400" dirty="0">
              <a:solidFill>
                <a:srgbClr val="0F6FC6"/>
              </a:solidFill>
              <a:cs typeface="Times New Roman" pitchFamily="18" charset="0"/>
            </a:endParaRPr>
          </a:p>
        </p:txBody>
      </p:sp>
      <p:pic>
        <p:nvPicPr>
          <p:cNvPr id="7170" name="Picture 2" descr="http://www.bosslangues.org/spip/local/cache-vignettes/L300xH300/manu_chao-faa79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38" y="31598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7166" y="6406893"/>
            <a:ext cx="4555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C00000"/>
                </a:solidFill>
                <a:cs typeface="Times New Roman" pitchFamily="18" charset="0"/>
              </a:rPr>
              <a:t>http://www.youtube.com/watch?v=mzgjiPBC</a:t>
            </a:r>
            <a:endParaRPr lang="pt-BR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0352" y="2060848"/>
            <a:ext cx="3924472" cy="89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800" dirty="0">
                <a:solidFill>
                  <a:srgbClr val="FF0000"/>
                </a:solidFill>
                <a:ea typeface="Calibri"/>
                <a:cs typeface="Times New Roman"/>
              </a:rPr>
              <a:t>“</a:t>
            </a:r>
            <a:r>
              <a:rPr lang="es-E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Me gustas tú</a:t>
            </a:r>
            <a:r>
              <a:rPr lang="es-ES" sz="4800" dirty="0">
                <a:solidFill>
                  <a:srgbClr val="FF0000"/>
                </a:solidFill>
                <a:ea typeface="Calibri"/>
                <a:cs typeface="Times New Roman"/>
              </a:rPr>
              <a:t>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84143"/>
            <a:ext cx="704057" cy="5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83" y="4983540"/>
            <a:ext cx="704057" cy="79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7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543" y="229584"/>
            <a:ext cx="889349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C00000"/>
                </a:solidFill>
                <a:ea typeface="Calibri"/>
                <a:cs typeface="Times New Roman"/>
              </a:rPr>
              <a:t>Me </a:t>
            </a:r>
            <a:r>
              <a:rPr lang="es-ES" sz="3600" b="1" dirty="0" smtClean="0">
                <a:solidFill>
                  <a:srgbClr val="C00000"/>
                </a:solidFill>
                <a:ea typeface="Calibri"/>
                <a:cs typeface="Times New Roman"/>
              </a:rPr>
              <a:t>______los </a:t>
            </a:r>
            <a:r>
              <a:rPr lang="es-ES" sz="3600" b="1" dirty="0">
                <a:solidFill>
                  <a:srgbClr val="C00000"/>
                </a:solidFill>
                <a:ea typeface="Calibri"/>
                <a:cs typeface="Times New Roman"/>
              </a:rPr>
              <a:t>aviones, me gustas tú</a:t>
            </a:r>
            <a:r>
              <a:rPr lang="es-ES" sz="3600" b="1" dirty="0" smtClean="0">
                <a:solidFill>
                  <a:srgbClr val="C00000"/>
                </a:solidFill>
                <a:ea typeface="Calibri"/>
                <a:cs typeface="Times New Roman"/>
              </a:rPr>
              <a:t>.</a:t>
            </a:r>
          </a:p>
          <a:p>
            <a:r>
              <a:rPr lang="es-ES" sz="3600" b="1" dirty="0">
                <a:ea typeface="Calibri"/>
                <a:cs typeface="Times New Roman"/>
              </a:rPr>
              <a:t>Me </a:t>
            </a:r>
            <a:r>
              <a:rPr lang="es-ES" sz="3600" b="1" u="sng" dirty="0" smtClean="0">
                <a:ea typeface="Calibri"/>
                <a:cs typeface="Times New Roman"/>
              </a:rPr>
              <a:t>gustan</a:t>
            </a:r>
            <a:r>
              <a:rPr lang="es-ES" sz="3600" b="1" dirty="0" smtClean="0">
                <a:ea typeface="Calibri"/>
                <a:cs typeface="Times New Roman"/>
              </a:rPr>
              <a:t> </a:t>
            </a:r>
            <a:r>
              <a:rPr lang="es-ES" sz="3600" b="1" dirty="0">
                <a:ea typeface="Calibri"/>
                <a:cs typeface="Times New Roman"/>
              </a:rPr>
              <a:t>los aviones, me gustas tú.</a:t>
            </a:r>
          </a:p>
          <a:p>
            <a:r>
              <a:rPr lang="es-ES" sz="3600" b="1" dirty="0" smtClean="0">
                <a:solidFill>
                  <a:srgbClr val="C00000"/>
                </a:solidFill>
                <a:ea typeface="Calibri"/>
                <a:cs typeface="Times New Roman"/>
              </a:rPr>
              <a:t>Me ______ viajar</a:t>
            </a:r>
            <a:r>
              <a:rPr lang="es-ES" sz="3600" b="1" dirty="0">
                <a:solidFill>
                  <a:srgbClr val="C00000"/>
                </a:solidFill>
                <a:ea typeface="Calibri"/>
                <a:cs typeface="Times New Roman"/>
              </a:rPr>
              <a:t>, </a:t>
            </a:r>
            <a:r>
              <a:rPr lang="es-ES" sz="3600" b="1" dirty="0" smtClean="0">
                <a:solidFill>
                  <a:srgbClr val="C00000"/>
                </a:solidFill>
                <a:ea typeface="Calibri"/>
                <a:cs typeface="Times New Roman"/>
              </a:rPr>
              <a:t>_______</a:t>
            </a:r>
          </a:p>
          <a:p>
            <a:r>
              <a:rPr lang="es-ES" sz="3600" b="1" dirty="0">
                <a:ea typeface="Calibri"/>
                <a:cs typeface="Times New Roman"/>
              </a:rPr>
              <a:t>Me </a:t>
            </a:r>
            <a:r>
              <a:rPr lang="es-ES" sz="3600" b="1" u="sng" dirty="0" smtClean="0">
                <a:ea typeface="Calibri"/>
                <a:cs typeface="Times New Roman"/>
              </a:rPr>
              <a:t>gusta</a:t>
            </a:r>
            <a:r>
              <a:rPr lang="es-ES" sz="3600" b="1" dirty="0" smtClean="0">
                <a:ea typeface="Calibri"/>
                <a:cs typeface="Times New Roman"/>
              </a:rPr>
              <a:t> </a:t>
            </a:r>
            <a:r>
              <a:rPr lang="es-ES" sz="3600" b="1" dirty="0">
                <a:ea typeface="Calibri"/>
                <a:cs typeface="Times New Roman"/>
              </a:rPr>
              <a:t>viajar, me gustas tú.</a:t>
            </a:r>
          </a:p>
          <a:p>
            <a:r>
              <a:rPr lang="es-ES" sz="3600" b="1" dirty="0" smtClean="0">
                <a:solidFill>
                  <a:srgbClr val="C00000"/>
                </a:solidFill>
                <a:ea typeface="Calibri"/>
                <a:cs typeface="Times New Roman"/>
              </a:rPr>
              <a:t>Me </a:t>
            </a:r>
            <a:r>
              <a:rPr lang="es-ES" sz="3600" b="1" dirty="0">
                <a:solidFill>
                  <a:srgbClr val="C00000"/>
                </a:solidFill>
                <a:ea typeface="Calibri"/>
                <a:cs typeface="Times New Roman"/>
              </a:rPr>
              <a:t>______ </a:t>
            </a:r>
            <a:r>
              <a:rPr lang="es-ES" sz="3600" b="1" dirty="0" smtClean="0">
                <a:solidFill>
                  <a:srgbClr val="C00000"/>
                </a:solidFill>
                <a:ea typeface="Calibri"/>
                <a:cs typeface="Times New Roman"/>
              </a:rPr>
              <a:t>la mañana, _______</a:t>
            </a:r>
          </a:p>
          <a:p>
            <a:r>
              <a:rPr lang="es-ES" sz="3600" b="1" dirty="0">
                <a:ea typeface="Calibri"/>
                <a:cs typeface="Times New Roman"/>
              </a:rPr>
              <a:t>Me </a:t>
            </a:r>
            <a:r>
              <a:rPr lang="es-ES" sz="3600" b="1" u="sng" dirty="0" smtClean="0">
                <a:ea typeface="Calibri"/>
                <a:cs typeface="Times New Roman"/>
              </a:rPr>
              <a:t>gusta</a:t>
            </a:r>
            <a:r>
              <a:rPr lang="es-ES" sz="3600" b="1" dirty="0" smtClean="0">
                <a:ea typeface="Calibri"/>
                <a:cs typeface="Times New Roman"/>
              </a:rPr>
              <a:t> </a:t>
            </a:r>
            <a:r>
              <a:rPr lang="es-ES" sz="3600" b="1" dirty="0">
                <a:ea typeface="Calibri"/>
                <a:cs typeface="Times New Roman"/>
              </a:rPr>
              <a:t>la </a:t>
            </a:r>
            <a:r>
              <a:rPr lang="es-ES" sz="3600" b="1" dirty="0" smtClean="0">
                <a:ea typeface="Calibri"/>
                <a:cs typeface="Times New Roman"/>
              </a:rPr>
              <a:t>mañana, </a:t>
            </a:r>
            <a:r>
              <a:rPr lang="es-ES" sz="3600" b="1" dirty="0">
                <a:ea typeface="Calibri"/>
                <a:cs typeface="Times New Roman"/>
              </a:rPr>
              <a:t>me gustas tú</a:t>
            </a:r>
            <a:r>
              <a:rPr lang="es-ES" sz="3600" b="1" dirty="0" smtClean="0">
                <a:ea typeface="Calibri"/>
                <a:cs typeface="Times New Roman"/>
              </a:rPr>
              <a:t>.</a:t>
            </a:r>
            <a:endParaRPr lang="es-ES" sz="36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r>
              <a:rPr lang="es-ES" sz="3600" b="1" dirty="0">
                <a:solidFill>
                  <a:srgbClr val="C00000"/>
                </a:solidFill>
                <a:ea typeface="Calibri"/>
                <a:cs typeface="Times New Roman"/>
              </a:rPr>
              <a:t>Me ______</a:t>
            </a:r>
            <a:r>
              <a:rPr lang="es-ES" sz="3600" b="1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es-ES" sz="3600" b="1" dirty="0">
                <a:solidFill>
                  <a:srgbClr val="C00000"/>
                </a:solidFill>
                <a:ea typeface="Calibri"/>
                <a:cs typeface="Times New Roman"/>
              </a:rPr>
              <a:t>el viento, _______</a:t>
            </a:r>
          </a:p>
          <a:p>
            <a:r>
              <a:rPr lang="es-ES" sz="3600" b="1" dirty="0">
                <a:ea typeface="Calibri"/>
                <a:cs typeface="Times New Roman"/>
              </a:rPr>
              <a:t>Me </a:t>
            </a:r>
            <a:r>
              <a:rPr lang="es-ES" sz="3600" b="1" u="sng" dirty="0">
                <a:ea typeface="Calibri"/>
                <a:cs typeface="Times New Roman"/>
              </a:rPr>
              <a:t>gusta</a:t>
            </a:r>
            <a:r>
              <a:rPr lang="es-ES" sz="3600" b="1" dirty="0" smtClean="0">
                <a:ea typeface="Calibri"/>
                <a:cs typeface="Times New Roman"/>
              </a:rPr>
              <a:t> </a:t>
            </a:r>
            <a:r>
              <a:rPr lang="es-ES" sz="3600" b="1" dirty="0">
                <a:ea typeface="Calibri"/>
                <a:cs typeface="Times New Roman"/>
              </a:rPr>
              <a:t>el viento, me gustas tú.</a:t>
            </a:r>
          </a:p>
          <a:p>
            <a:r>
              <a:rPr lang="es-ES" sz="3600" b="1" dirty="0" smtClean="0">
                <a:solidFill>
                  <a:srgbClr val="C00000"/>
                </a:solidFill>
                <a:ea typeface="Calibri"/>
                <a:cs typeface="Times New Roman"/>
              </a:rPr>
              <a:t>Me </a:t>
            </a:r>
            <a:r>
              <a:rPr lang="es-ES" sz="3600" b="1" dirty="0">
                <a:solidFill>
                  <a:srgbClr val="C00000"/>
                </a:solidFill>
                <a:ea typeface="Calibri"/>
                <a:cs typeface="Times New Roman"/>
              </a:rPr>
              <a:t>______ </a:t>
            </a:r>
            <a:r>
              <a:rPr lang="es-ES" sz="3600" b="1" dirty="0" smtClean="0">
                <a:solidFill>
                  <a:srgbClr val="C00000"/>
                </a:solidFill>
                <a:ea typeface="Calibri"/>
                <a:cs typeface="Times New Roman"/>
              </a:rPr>
              <a:t>soñar</a:t>
            </a:r>
            <a:r>
              <a:rPr lang="es-ES" sz="3600" b="1" dirty="0">
                <a:solidFill>
                  <a:srgbClr val="C00000"/>
                </a:solidFill>
                <a:ea typeface="Calibri"/>
                <a:cs typeface="Times New Roman"/>
              </a:rPr>
              <a:t>, _______</a:t>
            </a:r>
          </a:p>
          <a:p>
            <a:r>
              <a:rPr lang="es-ES" sz="3600" b="1" dirty="0">
                <a:ea typeface="Calibri"/>
                <a:cs typeface="Times New Roman"/>
              </a:rPr>
              <a:t>Me </a:t>
            </a:r>
            <a:r>
              <a:rPr lang="es-ES" sz="3600" b="1" u="sng" dirty="0">
                <a:ea typeface="Calibri"/>
                <a:cs typeface="Times New Roman"/>
              </a:rPr>
              <a:t>gusta</a:t>
            </a:r>
            <a:r>
              <a:rPr lang="es-ES" sz="3600" b="1" dirty="0" smtClean="0">
                <a:ea typeface="Calibri"/>
                <a:cs typeface="Times New Roman"/>
              </a:rPr>
              <a:t> </a:t>
            </a:r>
            <a:r>
              <a:rPr lang="es-ES" sz="3600" b="1" dirty="0">
                <a:ea typeface="Calibri"/>
                <a:cs typeface="Times New Roman"/>
              </a:rPr>
              <a:t>soñar, me gustas </a:t>
            </a:r>
            <a:r>
              <a:rPr lang="es-ES" sz="3600" b="1" dirty="0" smtClean="0">
                <a:ea typeface="Calibri"/>
                <a:cs typeface="Times New Roman"/>
              </a:rPr>
              <a:t>tú.</a:t>
            </a:r>
            <a:endParaRPr lang="es-ES" sz="3600" b="1" dirty="0">
              <a:ea typeface="Calibri"/>
              <a:cs typeface="Times New Roman"/>
            </a:endParaRPr>
          </a:p>
          <a:p>
            <a:r>
              <a:rPr lang="es-ES" sz="3600" b="1" dirty="0" smtClean="0">
                <a:solidFill>
                  <a:srgbClr val="C00000"/>
                </a:solidFill>
                <a:ea typeface="Calibri"/>
                <a:cs typeface="Times New Roman"/>
              </a:rPr>
              <a:t>Me </a:t>
            </a:r>
            <a:r>
              <a:rPr lang="es-ES" sz="3600" b="1" dirty="0">
                <a:solidFill>
                  <a:srgbClr val="C00000"/>
                </a:solidFill>
                <a:ea typeface="Calibri"/>
                <a:cs typeface="Times New Roman"/>
              </a:rPr>
              <a:t>______ </a:t>
            </a:r>
            <a:r>
              <a:rPr lang="es-ES" sz="3600" b="1" dirty="0" smtClean="0">
                <a:solidFill>
                  <a:srgbClr val="C00000"/>
                </a:solidFill>
                <a:ea typeface="Calibri"/>
                <a:cs typeface="Times New Roman"/>
              </a:rPr>
              <a:t>la </a:t>
            </a:r>
            <a:r>
              <a:rPr lang="es-ES" sz="3600" b="1" dirty="0">
                <a:solidFill>
                  <a:srgbClr val="C00000"/>
                </a:solidFill>
                <a:ea typeface="Calibri"/>
                <a:cs typeface="Times New Roman"/>
              </a:rPr>
              <a:t>mar, </a:t>
            </a:r>
            <a:r>
              <a:rPr lang="es-ES" sz="3600" b="1" dirty="0" smtClean="0">
                <a:solidFill>
                  <a:srgbClr val="C00000"/>
                </a:solidFill>
                <a:ea typeface="Calibri"/>
                <a:cs typeface="Times New Roman"/>
              </a:rPr>
              <a:t>_______.</a:t>
            </a:r>
          </a:p>
          <a:p>
            <a:r>
              <a:rPr lang="es-ES" sz="3600" b="1" dirty="0">
                <a:ea typeface="Calibri"/>
                <a:cs typeface="Times New Roman"/>
              </a:rPr>
              <a:t>Me </a:t>
            </a:r>
            <a:r>
              <a:rPr lang="es-ES" sz="3600" b="1" u="sng" dirty="0">
                <a:ea typeface="Calibri"/>
                <a:cs typeface="Times New Roman"/>
              </a:rPr>
              <a:t>gusta</a:t>
            </a:r>
            <a:r>
              <a:rPr lang="es-ES" sz="3600" b="1" dirty="0" smtClean="0">
                <a:ea typeface="Calibri"/>
                <a:cs typeface="Times New Roman"/>
              </a:rPr>
              <a:t> </a:t>
            </a:r>
            <a:r>
              <a:rPr lang="es-ES" sz="3600" b="1" dirty="0">
                <a:ea typeface="Calibri"/>
                <a:cs typeface="Times New Roman"/>
              </a:rPr>
              <a:t>la mar, me gustas tú.</a:t>
            </a:r>
          </a:p>
          <a:p>
            <a:endParaRPr lang="es-ES" sz="3600" dirty="0">
              <a:ea typeface="Calibri"/>
              <a:cs typeface="Times New Roman"/>
            </a:endParaRPr>
          </a:p>
          <a:p>
            <a:endParaRPr lang="es-ES" sz="3600" dirty="0"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92" y="3717032"/>
            <a:ext cx="889349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ea typeface="Calibri"/>
                <a:cs typeface="Times New Roman"/>
              </a:rPr>
              <a:t> 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7" y="1679335"/>
            <a:ext cx="26162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67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525" y="1340768"/>
            <a:ext cx="88569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000" b="1" u="sng" dirty="0">
                <a:solidFill>
                  <a:prstClr val="black"/>
                </a:solidFill>
                <a:ea typeface="Calibri"/>
                <a:cs typeface="Times New Roman"/>
              </a:rPr>
              <a:t>Estribillo</a:t>
            </a:r>
            <a:r>
              <a:rPr lang="es-ES" sz="4000" b="1" dirty="0">
                <a:solidFill>
                  <a:prstClr val="black"/>
                </a:solidFill>
                <a:ea typeface="Calibri"/>
                <a:cs typeface="Times New Roman"/>
              </a:rPr>
              <a:t>: </a:t>
            </a:r>
            <a:endParaRPr lang="es-ES" sz="40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es-ES" sz="3600" b="1" dirty="0">
                <a:solidFill>
                  <a:prstClr val="black"/>
                </a:solidFill>
                <a:ea typeface="Calibri"/>
                <a:cs typeface="Times New Roman"/>
              </a:rPr>
              <a:t>	</a:t>
            </a:r>
            <a:r>
              <a:rPr lang="es-ES" sz="4000" b="1" dirty="0" smtClean="0">
                <a:ea typeface="Calibri"/>
                <a:cs typeface="Times New Roman"/>
              </a:rPr>
              <a:t>¿</a:t>
            </a:r>
            <a:r>
              <a:rPr lang="es-ES" sz="4000" b="1" dirty="0">
                <a:ea typeface="Calibri"/>
                <a:cs typeface="Times New Roman"/>
              </a:rPr>
              <a:t>Qué voy a hacer?, </a:t>
            </a:r>
            <a:r>
              <a:rPr lang="es-ES" sz="4000" b="1" i="1" dirty="0">
                <a:ea typeface="Calibri"/>
                <a:cs typeface="Times New Roman"/>
              </a:rPr>
              <a:t>je </a:t>
            </a:r>
            <a:r>
              <a:rPr lang="es-ES" sz="4000" b="1" i="1" dirty="0" err="1">
                <a:ea typeface="Calibri"/>
                <a:cs typeface="Times New Roman"/>
              </a:rPr>
              <a:t>ne</a:t>
            </a:r>
            <a:r>
              <a:rPr lang="es-ES" sz="4000" b="1" i="1" dirty="0">
                <a:ea typeface="Calibri"/>
                <a:cs typeface="Times New Roman"/>
              </a:rPr>
              <a:t> </a:t>
            </a:r>
            <a:r>
              <a:rPr lang="es-ES" sz="4000" b="1" i="1" dirty="0" err="1">
                <a:ea typeface="Calibri"/>
                <a:cs typeface="Times New Roman"/>
              </a:rPr>
              <a:t>sais</a:t>
            </a:r>
            <a:r>
              <a:rPr lang="es-ES" sz="4000" b="1" i="1" dirty="0">
                <a:ea typeface="Calibri"/>
                <a:cs typeface="Times New Roman"/>
              </a:rPr>
              <a:t> </a:t>
            </a:r>
            <a:r>
              <a:rPr lang="es-ES" sz="4000" b="1" i="1" dirty="0" err="1">
                <a:ea typeface="Calibri"/>
                <a:cs typeface="Times New Roman"/>
              </a:rPr>
              <a:t>pas</a:t>
            </a:r>
            <a:r>
              <a:rPr lang="es-ES" sz="4000" b="1" dirty="0" smtClean="0">
                <a:ea typeface="Calibri"/>
                <a:cs typeface="Times New Roman"/>
              </a:rPr>
              <a:t>.</a:t>
            </a:r>
            <a:endParaRPr lang="en-US" sz="4000" b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r>
              <a:rPr lang="en-US" sz="4000" b="1" dirty="0" smtClean="0">
                <a:solidFill>
                  <a:srgbClr val="C00000"/>
                </a:solidFill>
                <a:ea typeface="Calibri"/>
                <a:cs typeface="Times New Roman"/>
              </a:rPr>
              <a:t>	</a:t>
            </a:r>
            <a:r>
              <a:rPr lang="en-US" sz="4000" b="1" dirty="0" smtClean="0">
                <a:solidFill>
                  <a:prstClr val="black"/>
                </a:solidFill>
                <a:ea typeface="Calibri"/>
                <a:cs typeface="Times New Roman"/>
              </a:rPr>
              <a:t>¿</a:t>
            </a:r>
            <a:r>
              <a:rPr lang="en-US" sz="40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Qué</a:t>
            </a:r>
            <a:r>
              <a:rPr lang="en-US" sz="4000" b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voy</a:t>
            </a:r>
            <a:r>
              <a:rPr lang="en-US" sz="4000" b="1" dirty="0" smtClean="0">
                <a:solidFill>
                  <a:prstClr val="black"/>
                </a:solidFill>
                <a:ea typeface="Calibri"/>
                <a:cs typeface="Times New Roman"/>
              </a:rPr>
              <a:t> a </a:t>
            </a:r>
            <a:r>
              <a:rPr lang="en-US" sz="4000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hacer</a:t>
            </a:r>
            <a:r>
              <a:rPr lang="en-US" sz="4000" b="1" dirty="0" smtClean="0">
                <a:solidFill>
                  <a:prstClr val="black"/>
                </a:solidFill>
                <a:ea typeface="Calibri"/>
                <a:cs typeface="Times New Roman"/>
              </a:rPr>
              <a:t>?, </a:t>
            </a:r>
            <a:r>
              <a:rPr lang="en-US" sz="4000" b="1" i="1" dirty="0">
                <a:solidFill>
                  <a:prstClr val="black"/>
                </a:solidFill>
                <a:ea typeface="Calibri"/>
                <a:cs typeface="Times New Roman"/>
              </a:rPr>
              <a:t>je ne sais </a:t>
            </a:r>
            <a:r>
              <a:rPr lang="en-US" sz="4000" b="1" i="1" dirty="0" smtClean="0">
                <a:solidFill>
                  <a:prstClr val="black"/>
                </a:solidFill>
                <a:ea typeface="Calibri"/>
                <a:cs typeface="Times New Roman"/>
              </a:rPr>
              <a:t>plus</a:t>
            </a:r>
            <a:r>
              <a:rPr lang="en-US" sz="4000" b="1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  <a:endParaRPr lang="en-US" sz="4000" b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 lvl="0"/>
            <a:r>
              <a:rPr lang="en-US" sz="4000" b="1" dirty="0" smtClean="0">
                <a:solidFill>
                  <a:prstClr val="black"/>
                </a:solidFill>
                <a:ea typeface="Calibri"/>
                <a:cs typeface="Times New Roman"/>
              </a:rPr>
              <a:t>	</a:t>
            </a:r>
            <a:r>
              <a:rPr lang="en-US" sz="4000" b="1" dirty="0" smtClean="0">
                <a:ea typeface="Calibri"/>
                <a:cs typeface="Times New Roman"/>
              </a:rPr>
              <a:t>¿</a:t>
            </a:r>
            <a:r>
              <a:rPr lang="en-US" sz="4000" b="1" dirty="0" err="1">
                <a:ea typeface="Calibri"/>
                <a:cs typeface="Times New Roman"/>
              </a:rPr>
              <a:t>Qué</a:t>
            </a:r>
            <a:r>
              <a:rPr lang="en-US" sz="4000" b="1" dirty="0">
                <a:ea typeface="Calibri"/>
                <a:cs typeface="Times New Roman"/>
              </a:rPr>
              <a:t> </a:t>
            </a:r>
            <a:r>
              <a:rPr lang="en-US" sz="4000" b="1" dirty="0" err="1">
                <a:ea typeface="Calibri"/>
                <a:cs typeface="Times New Roman"/>
              </a:rPr>
              <a:t>voy</a:t>
            </a:r>
            <a:r>
              <a:rPr lang="en-US" sz="4000" b="1" dirty="0">
                <a:ea typeface="Calibri"/>
                <a:cs typeface="Times New Roman"/>
              </a:rPr>
              <a:t> a </a:t>
            </a:r>
            <a:r>
              <a:rPr lang="en-US" sz="4000" b="1" dirty="0" err="1">
                <a:ea typeface="Calibri"/>
                <a:cs typeface="Times New Roman"/>
              </a:rPr>
              <a:t>hacer</a:t>
            </a:r>
            <a:r>
              <a:rPr lang="en-US" sz="4000" b="1" dirty="0">
                <a:ea typeface="Calibri"/>
                <a:cs typeface="Times New Roman"/>
              </a:rPr>
              <a:t>?, </a:t>
            </a:r>
            <a:r>
              <a:rPr lang="en-US" sz="4000" b="1" i="1" dirty="0">
                <a:ea typeface="Calibri"/>
                <a:cs typeface="Times New Roman"/>
              </a:rPr>
              <a:t>se </a:t>
            </a:r>
            <a:r>
              <a:rPr lang="en-US" sz="4000" b="1" i="1" dirty="0" err="1">
                <a:ea typeface="Calibri"/>
                <a:cs typeface="Times New Roman"/>
              </a:rPr>
              <a:t>suis</a:t>
            </a:r>
            <a:r>
              <a:rPr lang="en-US" sz="4000" b="1" i="1" dirty="0">
                <a:ea typeface="Calibri"/>
                <a:cs typeface="Times New Roman"/>
              </a:rPr>
              <a:t> </a:t>
            </a:r>
            <a:r>
              <a:rPr lang="en-US" sz="4000" b="1" i="1" dirty="0" err="1">
                <a:ea typeface="Calibri"/>
                <a:cs typeface="Times New Roman"/>
              </a:rPr>
              <a:t>perdu</a:t>
            </a:r>
            <a:r>
              <a:rPr lang="en-US" sz="4000" b="1" dirty="0" smtClean="0">
                <a:ea typeface="Calibri"/>
                <a:cs typeface="Times New Roman"/>
              </a:rPr>
              <a:t>.</a:t>
            </a:r>
          </a:p>
          <a:p>
            <a:pPr lvl="0"/>
            <a:r>
              <a:rPr lang="es-ES" sz="4000" b="1" dirty="0" smtClean="0">
                <a:solidFill>
                  <a:prstClr val="black"/>
                </a:solidFill>
                <a:ea typeface="Calibri"/>
                <a:cs typeface="Times New Roman"/>
              </a:rPr>
              <a:t>	</a:t>
            </a:r>
            <a:r>
              <a:rPr lang="es-ES" sz="4000" b="1" dirty="0" smtClean="0">
                <a:ea typeface="Calibri"/>
                <a:cs typeface="Times New Roman"/>
              </a:rPr>
              <a:t>¿Qué horas son, mi corazón?</a:t>
            </a:r>
            <a:endParaRPr lang="es-ES" sz="4000" b="1" dirty="0">
              <a:ea typeface="Calibri"/>
              <a:cs typeface="Times New Roman"/>
            </a:endParaRPr>
          </a:p>
        </p:txBody>
      </p:sp>
      <p:pic>
        <p:nvPicPr>
          <p:cNvPr id="1027" name="Picture 3" descr="C:\Users\Mila\AppData\Local\Microsoft\Windows\Temporary Internet Files\Content.IE5\0QQ1DOGZ\MC9003520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78" y="4797152"/>
            <a:ext cx="2317278" cy="151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2103437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Mila\AppData\Local\Microsoft\Windows\Temporary Internet Files\Content.IE5\CSV5I4Z2\MM90004109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94778"/>
            <a:ext cx="10001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0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2514600" y="0"/>
            <a:ext cx="3848100" cy="190425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lvl="0" algn="ctr"/>
            <a:r>
              <a:rPr lang="es-ES" sz="3600" b="1" dirty="0" smtClean="0">
                <a:solidFill>
                  <a:prstClr val="black"/>
                </a:solidFill>
                <a:latin typeface="Impact" pitchFamily="34" charset="0"/>
                <a:ea typeface="Calibri"/>
                <a:cs typeface="Aharoni" pitchFamily="2" charset="-79"/>
              </a:rPr>
              <a:t>¿Una cita?</a:t>
            </a:r>
            <a:endParaRPr lang="es-ES" sz="3600" dirty="0">
              <a:solidFill>
                <a:prstClr val="black"/>
              </a:solidFill>
              <a:latin typeface="Impact" pitchFamily="34" charset="0"/>
              <a:ea typeface="Calibri"/>
              <a:cs typeface="Aharoni" pitchFamily="2" charset="-79"/>
            </a:endParaRPr>
          </a:p>
          <a:p>
            <a:pPr algn="ctr"/>
            <a:endParaRPr lang="es-E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120" y="907140"/>
            <a:ext cx="8640960" cy="595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smtClean="0">
                <a:ea typeface="Calibri"/>
                <a:cs typeface="Times New Roman"/>
              </a:rPr>
              <a:t>Quieres hacer </a:t>
            </a:r>
            <a:r>
              <a:rPr lang="es-ES" sz="3600" dirty="0" smtClean="0">
                <a:ea typeface="Calibri"/>
                <a:cs typeface="Times New Roman"/>
              </a:rPr>
              <a:t>planes</a:t>
            </a:r>
            <a:r>
              <a:rPr lang="es-ES" sz="3600" dirty="0" smtClean="0">
                <a:ea typeface="Calibri"/>
                <a:cs typeface="Times New Roman"/>
              </a:rPr>
              <a:t> con </a:t>
            </a:r>
            <a:r>
              <a:rPr lang="es-ES" sz="3600" dirty="0">
                <a:ea typeface="Calibri"/>
                <a:cs typeface="Times New Roman"/>
              </a:rPr>
              <a:t>tu </a:t>
            </a:r>
            <a:r>
              <a:rPr lang="es-ES" sz="3600" dirty="0" smtClean="0">
                <a:ea typeface="Calibri"/>
                <a:cs typeface="Times New Roman"/>
              </a:rPr>
              <a:t>amigo/a </a:t>
            </a:r>
            <a:r>
              <a:rPr lang="es-ES" sz="3600" i="1" dirty="0">
                <a:ea typeface="Calibri"/>
                <a:cs typeface="Times New Roman"/>
              </a:rPr>
              <a:t>pero</a:t>
            </a:r>
            <a:r>
              <a:rPr lang="es-ES" sz="3600" dirty="0">
                <a:ea typeface="Calibri"/>
                <a:cs typeface="Times New Roman"/>
              </a:rPr>
              <a:t> </a:t>
            </a:r>
            <a:endParaRPr lang="es-ES" sz="3600" dirty="0" smtClean="0">
              <a:ea typeface="Calibri"/>
              <a:cs typeface="Times New Roman"/>
            </a:endParaRPr>
          </a:p>
          <a:p>
            <a:pPr algn="ctr"/>
            <a:r>
              <a:rPr lang="es-ES" sz="3600" dirty="0" smtClean="0">
                <a:ea typeface="Calibri"/>
                <a:cs typeface="Times New Roman"/>
              </a:rPr>
              <a:t>¡</a:t>
            </a:r>
            <a:r>
              <a:rPr lang="es-ES" sz="3600" u="sng" dirty="0" smtClean="0">
                <a:ea typeface="Calibri"/>
                <a:cs typeface="Times New Roman"/>
              </a:rPr>
              <a:t>a </a:t>
            </a:r>
            <a:r>
              <a:rPr lang="es-ES" sz="3600" u="sng" dirty="0">
                <a:ea typeface="Calibri"/>
                <a:cs typeface="Times New Roman"/>
              </a:rPr>
              <a:t>tu </a:t>
            </a:r>
            <a:r>
              <a:rPr lang="es-ES" sz="3600" u="sng" dirty="0" smtClean="0">
                <a:ea typeface="Calibri"/>
                <a:cs typeface="Times New Roman"/>
              </a:rPr>
              <a:t>amigo/a </a:t>
            </a:r>
            <a:r>
              <a:rPr lang="es-ES" sz="3600" u="sng" dirty="0">
                <a:ea typeface="Calibri"/>
                <a:cs typeface="Times New Roman"/>
              </a:rPr>
              <a:t>no le gustan tus </a:t>
            </a:r>
            <a:r>
              <a:rPr lang="es-ES" sz="3600" u="sng" dirty="0" smtClean="0">
                <a:ea typeface="Calibri"/>
                <a:cs typeface="Times New Roman"/>
              </a:rPr>
              <a:t>planes</a:t>
            </a:r>
            <a:r>
              <a:rPr lang="es-ES" sz="3600" dirty="0" smtClean="0">
                <a:ea typeface="Calibri"/>
                <a:cs typeface="Times New Roman"/>
              </a:rPr>
              <a:t>!</a:t>
            </a:r>
            <a:endParaRPr lang="es-ES" sz="3600" dirty="0">
              <a:ea typeface="Calibri"/>
              <a:cs typeface="Times New Roman"/>
            </a:endParaRPr>
          </a:p>
          <a:p>
            <a:pPr algn="ctr"/>
            <a:r>
              <a:rPr lang="es-ES" sz="3600" dirty="0">
                <a:ea typeface="Calibri"/>
                <a:cs typeface="Times New Roman"/>
              </a:rPr>
              <a:t>Habla por teléfono con él/ella. </a:t>
            </a:r>
          </a:p>
          <a:p>
            <a:r>
              <a:rPr lang="es-ES" sz="3600" b="1" dirty="0">
                <a:solidFill>
                  <a:srgbClr val="C00000"/>
                </a:solidFill>
                <a:ea typeface="Calibri"/>
                <a:cs typeface="Times New Roman"/>
              </a:rPr>
              <a:t>A: </a:t>
            </a:r>
            <a:r>
              <a:rPr lang="es-ES" sz="3600" b="1" dirty="0" smtClean="0">
                <a:solidFill>
                  <a:srgbClr val="C00000"/>
                </a:solidFill>
                <a:ea typeface="Calibri"/>
                <a:cs typeface="Times New Roman"/>
              </a:rPr>
              <a:t>	¿</a:t>
            </a:r>
            <a:r>
              <a:rPr lang="es-ES" sz="3600" b="1" dirty="0">
                <a:solidFill>
                  <a:srgbClr val="C00000"/>
                </a:solidFill>
                <a:ea typeface="Calibri"/>
                <a:cs typeface="Times New Roman"/>
              </a:rPr>
              <a:t>Te gusta el cine? ¿quieres ver </a:t>
            </a:r>
            <a:r>
              <a:rPr lang="es-ES" sz="3600" b="1" dirty="0" smtClean="0">
                <a:solidFill>
                  <a:srgbClr val="C00000"/>
                </a:solidFill>
                <a:ea typeface="Calibri"/>
                <a:cs typeface="Times New Roman"/>
              </a:rPr>
              <a:t>la 	película </a:t>
            </a:r>
            <a:r>
              <a:rPr lang="es-ES" sz="3600" b="1" i="1" dirty="0" err="1" smtClean="0">
                <a:solidFill>
                  <a:srgbClr val="C00000"/>
                </a:solidFill>
                <a:ea typeface="Calibri"/>
                <a:cs typeface="Times New Roman"/>
              </a:rPr>
              <a:t>Biutiful</a:t>
            </a:r>
            <a:r>
              <a:rPr lang="es-ES" sz="3600" b="1" dirty="0" smtClean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es-ES" sz="3600" b="1" dirty="0">
                <a:solidFill>
                  <a:srgbClr val="C00000"/>
                </a:solidFill>
                <a:ea typeface="Calibri"/>
                <a:cs typeface="Times New Roman"/>
              </a:rPr>
              <a:t>esta noche?</a:t>
            </a:r>
          </a:p>
          <a:p>
            <a:r>
              <a:rPr lang="es-ES" sz="3600" b="1" dirty="0">
                <a:solidFill>
                  <a:srgbClr val="002060"/>
                </a:solidFill>
                <a:ea typeface="Calibri"/>
                <a:cs typeface="Times New Roman"/>
              </a:rPr>
              <a:t>B: </a:t>
            </a:r>
            <a:r>
              <a:rPr lang="es-ES" sz="3600" b="1" dirty="0" smtClean="0">
                <a:solidFill>
                  <a:srgbClr val="002060"/>
                </a:solidFill>
                <a:ea typeface="Calibri"/>
                <a:cs typeface="Times New Roman"/>
              </a:rPr>
              <a:t>	No</a:t>
            </a:r>
            <a:r>
              <a:rPr lang="es-ES" sz="3600" b="1" dirty="0">
                <a:solidFill>
                  <a:srgbClr val="002060"/>
                </a:solidFill>
                <a:ea typeface="Calibri"/>
                <a:cs typeface="Times New Roman"/>
              </a:rPr>
              <a:t>, no me gusta el </a:t>
            </a:r>
            <a:r>
              <a:rPr lang="es-ES" sz="3600" b="1" dirty="0" smtClean="0">
                <a:solidFill>
                  <a:srgbClr val="002060"/>
                </a:solidFill>
                <a:ea typeface="Calibri"/>
                <a:cs typeface="Times New Roman"/>
              </a:rPr>
              <a:t>cine </a:t>
            </a:r>
            <a:r>
              <a:rPr lang="es-ES" sz="3600" b="1" dirty="0">
                <a:solidFill>
                  <a:srgbClr val="002060"/>
                </a:solidFill>
                <a:ea typeface="Calibri"/>
                <a:cs typeface="Times New Roman"/>
              </a:rPr>
              <a:t>y me aburren </a:t>
            </a:r>
            <a:r>
              <a:rPr lang="es-ES" sz="3600" b="1" dirty="0" smtClean="0">
                <a:solidFill>
                  <a:srgbClr val="002060"/>
                </a:solidFill>
                <a:ea typeface="Calibri"/>
                <a:cs typeface="Times New Roman"/>
              </a:rPr>
              <a:t>	las películas de Alejandro </a:t>
            </a:r>
            <a:r>
              <a:rPr lang="es-ES" sz="3600" b="1" dirty="0">
                <a:solidFill>
                  <a:srgbClr val="002060"/>
                </a:solidFill>
                <a:ea typeface="Calibri"/>
                <a:cs typeface="Times New Roman"/>
              </a:rPr>
              <a:t>G</a:t>
            </a:r>
            <a:r>
              <a:rPr lang="es-ES" sz="3600" b="1" dirty="0" smtClean="0">
                <a:solidFill>
                  <a:srgbClr val="002060"/>
                </a:solidFill>
                <a:ea typeface="Calibri"/>
                <a:cs typeface="Times New Roman"/>
              </a:rPr>
              <a:t>onzález 	</a:t>
            </a:r>
            <a:r>
              <a:rPr lang="es-ES" sz="36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Iñárritu</a:t>
            </a:r>
            <a:r>
              <a:rPr lang="es-ES" sz="3600" b="1" dirty="0" smtClean="0">
                <a:solidFill>
                  <a:srgbClr val="002060"/>
                </a:solidFill>
                <a:ea typeface="Calibri"/>
                <a:cs typeface="Times New Roman"/>
              </a:rPr>
              <a:t>. Además, ¡Javier </a:t>
            </a:r>
            <a:r>
              <a:rPr lang="es-ES" sz="3600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Bardem</a:t>
            </a:r>
            <a:r>
              <a:rPr lang="es-ES" sz="3600" b="1" dirty="0" smtClean="0">
                <a:solidFill>
                  <a:srgbClr val="002060"/>
                </a:solidFill>
                <a:ea typeface="Calibri"/>
                <a:cs typeface="Times New Roman"/>
              </a:rPr>
              <a:t> habla 	español muy rápido! Pero, ¡me encanta 	el teatro! ¿y a ti?...</a:t>
            </a:r>
            <a:endParaRPr lang="es-ES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ea typeface="Calibri"/>
                <a:cs typeface="Times New Roman"/>
              </a:rPr>
              <a:t> </a:t>
            </a:r>
          </a:p>
        </p:txBody>
      </p:sp>
      <p:pic>
        <p:nvPicPr>
          <p:cNvPr id="7170" name="Picture 2" descr="C:\Users\Mila\AppData\Local\Microsoft\Windows\Temporary Internet Files\Content.IE5\NT0014PQ\MC90043257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042" y="530388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MS910219424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120" y="648007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7363"/>
            <a:ext cx="8496944" cy="832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9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guiadelocio.com/var/ezflow_site/storage/images/cine/archivo-peliculas/biutiful/7885492-17-esl-ES/biutiful_nuevoCarrusel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4643"/>
            <a:ext cx="172426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www.guiadelocio.com/var/ezflow_site/storage/images/cine/archivo-peliculas/las-cronicas-de-narnia-la-travesia-del-viajero-del-alba/7923113-13-esl-ES/las-cronicas-de-narnia-la-travesia-del-viajero-del-alba_nuevoCarrusel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747" y="224643"/>
            <a:ext cx="1719862" cy="194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www.guiadelocio.com/var/ezflow_site/storage/images/cine/archivo-peliculas/3msc-3-metros-sobre-el-cielo/7967643-8-esl-ES/3msc-3-metros-sobre-el-cielo_nuevoCarrusel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313" y="224643"/>
            <a:ext cx="1652260" cy="1849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guiadelocio.com/var/ezflow_site/storage/images/cine/archivo-peliculas/megamind/7923074-14-esl-ES/megamind_nuevoCarrusel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61005"/>
            <a:ext cx="1743647" cy="193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guiadelocio.com/var/ezflow_site/storage/images/cine/archivo-peliculas/neds/7923379-14-esl-ES/neds_nuevoCarrusel.jp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45" y="2439741"/>
            <a:ext cx="1576328" cy="197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guiadelocio.com/var/ezflow_site/storage/images/cine/archivo-peliculas/valentino-y-el-clan-del-can/7963278-9-esl-ES/valentino-y-el-clan-del-can_nuevoCarrusel.jpg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40" y="4634280"/>
            <a:ext cx="1864360" cy="217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guiadelocio.com/var/ezflow_site/storage/images/cine/archivo-peliculas/mystikal/7967607-6-esl-ES/mystikal_nuevoCarrusel.jpg">
            <a:hlinkClick r:id="rId14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27974"/>
            <a:ext cx="1724268" cy="2281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guiadelocio.com/var/ezflow_site/storage/images/cine/archivo-peliculas/harry-potter-y-las-reliquias-de-la-muerte-parte-i/7532280-12-esl-ES/harry-potter-y-las-reliquias-de-la-muerte-parte-i_portadaCine.jpg">
            <a:hlinkClick r:id="rId16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99" y="4293096"/>
            <a:ext cx="2073910" cy="22312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479174" y="2461005"/>
            <a:ext cx="4208460" cy="739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Cartelera Madrid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80831" y="3284984"/>
            <a:ext cx="235564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Estrenos</a:t>
            </a:r>
            <a:r>
              <a:rPr lang="es-ES" sz="4000" b="1" dirty="0">
                <a:latin typeface="Cambria"/>
                <a:ea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85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ila\AppData\Local\Microsoft\Windows\Temporary Internet Files\Content.IE5\CSV5I4Z2\MC9000786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56792"/>
            <a:ext cx="1857375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8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57127"/>
            <a:ext cx="487828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solidFill>
                  <a:prstClr val="black"/>
                </a:solidFill>
                <a:latin typeface="Arial Black" pitchFamily="34" charset="0"/>
                <a:ea typeface="Calibri"/>
                <a:cs typeface="Times New Roman"/>
              </a:rPr>
              <a:t>CALENTAMIENTO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57127"/>
            <a:ext cx="14874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6-Point Star 5"/>
          <p:cNvSpPr/>
          <p:nvPr/>
        </p:nvSpPr>
        <p:spPr>
          <a:xfrm>
            <a:off x="179512" y="786555"/>
            <a:ext cx="2960796" cy="316546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loud 6"/>
          <p:cNvSpPr/>
          <p:nvPr/>
        </p:nvSpPr>
        <p:spPr>
          <a:xfrm>
            <a:off x="6156176" y="1556792"/>
            <a:ext cx="2987824" cy="25922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-112185" y="3665392"/>
            <a:ext cx="3252493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A la universidad</a:t>
            </a:r>
            <a:endParaRPr lang="es-ES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8458" y="2780589"/>
            <a:ext cx="609462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IR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86911" y="901436"/>
            <a:ext cx="2442143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De compras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20223" y="216891"/>
            <a:ext cx="2352311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En bicicleta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30092" y="1960055"/>
            <a:ext cx="1876796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En coche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00974" y="3013129"/>
            <a:ext cx="2407454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COMPRAR</a:t>
            </a:r>
            <a:endParaRPr lang="es-E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5491" y="1065393"/>
            <a:ext cx="1160767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Ropa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41511" y="2834456"/>
            <a:ext cx="1333185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Libros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27067" y="3865692"/>
            <a:ext cx="1477456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Dinero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04701" y="4048659"/>
            <a:ext cx="1669047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Tiendas</a:t>
            </a:r>
          </a:p>
        </p:txBody>
      </p:sp>
      <p:pic>
        <p:nvPicPr>
          <p:cNvPr id="2051" name="Picture 3" descr="C:\Users\Mila\AppData\Local\Microsoft\Windows\Temporary Internet Files\Content.IE5\CSV5I4Z2\MC90044039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01" y="1808881"/>
            <a:ext cx="158762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ila\AppData\Local\Microsoft\Windows\Temporary Internet Files\Content.IE5\0QQ1DOGZ\MC90028101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77" y="1872594"/>
            <a:ext cx="1702131" cy="98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78479" y="4800563"/>
            <a:ext cx="1554143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Música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57902" y="6030514"/>
            <a:ext cx="3297249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Una conferencia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27067" y="4800563"/>
            <a:ext cx="2304477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Al profesor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20087" y="5792753"/>
            <a:ext cx="2626040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Una melodía</a:t>
            </a:r>
          </a:p>
        </p:txBody>
      </p:sp>
      <p:sp>
        <p:nvSpPr>
          <p:cNvPr id="27" name="Oval 26"/>
          <p:cNvSpPr/>
          <p:nvPr/>
        </p:nvSpPr>
        <p:spPr>
          <a:xfrm>
            <a:off x="2639720" y="4011417"/>
            <a:ext cx="2868382" cy="2619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angle 27"/>
          <p:cNvSpPr/>
          <p:nvPr/>
        </p:nvSpPr>
        <p:spPr>
          <a:xfrm>
            <a:off x="2791695" y="5413418"/>
            <a:ext cx="2471959" cy="75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ESCUCHAR</a:t>
            </a:r>
          </a:p>
        </p:txBody>
      </p:sp>
      <p:pic>
        <p:nvPicPr>
          <p:cNvPr id="2054" name="Picture 6" descr="C:\Users\Mila\AppData\Local\Microsoft\Windows\Temporary Internet Files\Content.IE5\CSV5I4Z2\MC90018715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47" y="4149079"/>
            <a:ext cx="1842516" cy="151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427134" y="1052736"/>
            <a:ext cx="7848600" cy="16764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</a:rPr>
              <a:t>¿Qué me gusta?</a:t>
            </a:r>
            <a:endParaRPr lang="es-E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</a:endParaRPr>
          </a:p>
        </p:txBody>
      </p:sp>
      <p:pic>
        <p:nvPicPr>
          <p:cNvPr id="11266" name="Picture 2" descr="C:\Users\Mila\AppData\Local\Microsoft\Windows\Temporary Internet Files\Content.IE5\NT0014PQ\MC90043492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084" y="3429000"/>
            <a:ext cx="29807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03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707904" y="0"/>
            <a:ext cx="494556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4000" dirty="0"/>
              <a:t>L</a:t>
            </a:r>
            <a:r>
              <a:rPr lang="fr-FR" sz="4000" dirty="0" smtClean="0">
                <a:solidFill>
                  <a:schemeClr val="tx1"/>
                </a:solidFill>
              </a:rPr>
              <a:t>os </a:t>
            </a:r>
            <a:r>
              <a:rPr lang="fr-FR" sz="4000" dirty="0" err="1" smtClean="0">
                <a:solidFill>
                  <a:schemeClr val="tx1"/>
                </a:solidFill>
              </a:rPr>
              <a:t>sábados</a:t>
            </a:r>
            <a:r>
              <a:rPr lang="fr-FR" sz="4000" dirty="0" smtClean="0">
                <a:solidFill>
                  <a:schemeClr val="tx1"/>
                </a:solidFill>
              </a:rPr>
              <a:t> </a:t>
            </a:r>
            <a:r>
              <a:rPr lang="fr-FR" sz="4000" dirty="0" smtClean="0">
                <a:solidFill>
                  <a:srgbClr val="FF0066"/>
                </a:solidFill>
              </a:rPr>
              <a:t>me </a:t>
            </a:r>
            <a:r>
              <a:rPr lang="fr-FR" sz="4000" dirty="0" err="1" smtClean="0">
                <a:solidFill>
                  <a:srgbClr val="FF0066"/>
                </a:solidFill>
              </a:rPr>
              <a:t>gusta</a:t>
            </a:r>
            <a:r>
              <a:rPr lang="fr-FR" sz="4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fr-FR" sz="4000" dirty="0" err="1" smtClean="0">
                <a:solidFill>
                  <a:schemeClr val="tx1"/>
                </a:solidFill>
                <a:cs typeface="Times New Roman" pitchFamily="18" charset="0"/>
              </a:rPr>
              <a:t>mucho</a:t>
            </a:r>
            <a:r>
              <a:rPr lang="fr-FR" sz="4000" dirty="0" smtClean="0">
                <a:solidFill>
                  <a:schemeClr val="tx1"/>
                </a:solidFill>
                <a:cs typeface="Times New Roman" pitchFamily="18" charset="0"/>
              </a:rPr>
              <a:t> dormir.</a:t>
            </a:r>
            <a:r>
              <a:rPr lang="fr-FR" sz="4000" dirty="0" smtClean="0">
                <a:cs typeface="Times New Roman" pitchFamily="18" charset="0"/>
              </a:rPr>
              <a:t>..</a:t>
            </a:r>
            <a:endParaRPr lang="fr-FR" sz="40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13012"/>
            <a:ext cx="4709704" cy="5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756" y="2197937"/>
            <a:ext cx="1656184" cy="204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65" y="0"/>
            <a:ext cx="31318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S90006974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48669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3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601647" y="117461"/>
            <a:ext cx="48181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000" dirty="0" err="1" smtClean="0"/>
              <a:t>Pero</a:t>
            </a:r>
            <a:r>
              <a:rPr lang="fr-FR" sz="4000" dirty="0" smtClean="0"/>
              <a:t>…¡</a:t>
            </a:r>
            <a:r>
              <a:rPr lang="fr-FR" sz="4000" dirty="0" smtClean="0">
                <a:solidFill>
                  <a:srgbClr val="FF0066"/>
                </a:solidFill>
              </a:rPr>
              <a:t>no me </a:t>
            </a:r>
            <a:r>
              <a:rPr lang="fr-FR" sz="4000" dirty="0" err="1" smtClean="0">
                <a:solidFill>
                  <a:srgbClr val="FF0066"/>
                </a:solidFill>
              </a:rPr>
              <a:t>gusta</a:t>
            </a:r>
            <a:r>
              <a:rPr lang="fr-FR" sz="4000" dirty="0" smtClean="0"/>
              <a:t> dormir </a:t>
            </a:r>
            <a:r>
              <a:rPr lang="fr-FR" sz="4000" dirty="0" err="1" smtClean="0"/>
              <a:t>demasiado</a:t>
            </a:r>
            <a:r>
              <a:rPr lang="fr-FR" sz="4000" dirty="0" smtClean="0"/>
              <a:t>!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00113" y="1196975"/>
            <a:ext cx="3527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7" name="Picture 2" descr="AG0004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715" y="836712"/>
            <a:ext cx="3138488" cy="347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la\AppData\Local\Microsoft\Windows\Temporary Internet Files\Content.IE5\CSV5I4Z2\MC90005703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8678">
            <a:off x="2481047" y="2706680"/>
            <a:ext cx="3892981" cy="429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7" y="3308145"/>
            <a:ext cx="1363761" cy="157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MS90007464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" y="594928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5298" y="1490499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fr-FR" sz="4000" dirty="0">
                <a:solidFill>
                  <a:prstClr val="black"/>
                </a:solidFill>
              </a:rPr>
              <a:t>¡Oh, no! ¡Son las </a:t>
            </a:r>
            <a:r>
              <a:rPr lang="fr-FR" sz="4000" dirty="0">
                <a:solidFill>
                  <a:prstClr val="black"/>
                </a:solidFill>
                <a:cs typeface="Times New Roman" pitchFamily="18" charset="0"/>
              </a:rPr>
              <a:t>11:00 de la </a:t>
            </a:r>
            <a:r>
              <a:rPr lang="fr-FR" sz="4000" dirty="0" err="1">
                <a:solidFill>
                  <a:prstClr val="black"/>
                </a:solidFill>
                <a:cs typeface="Times New Roman" pitchFamily="18" charset="0"/>
              </a:rPr>
              <a:t>mañana</a:t>
            </a:r>
            <a:r>
              <a:rPr lang="fr-FR" sz="4000" dirty="0">
                <a:solidFill>
                  <a:prstClr val="black"/>
                </a:solidFill>
                <a:cs typeface="Times New Roman" pitchFamily="18" charset="0"/>
              </a:rPr>
              <a:t>!</a:t>
            </a:r>
            <a:endParaRPr lang="fr-FR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4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5.18519E-6 C 0.00156 0.01249 0.00382 0.02314 0.01059 0.03217 C 0.01111 0.03425 0.01146 0.03633 0.01215 0.03819 C 0.01302 0.0405 0.01458 0.04212 0.01528 0.04444 C 0.01909 0.05833 0.01719 0.07175 0.02587 0.08263 C 0.02691 0.08749 0.03212 0.10393 0.03489 0.10694 C 0.03611 0.10833 0.03784 0.10833 0.03941 0.10902 C 0.05087 0.12337 0.06059 0.1243 0.07587 0.12708 C 0.07882 0.12985 0.08125 0.13471 0.08489 0.13518 C 0.1026 0.13749 0.12014 0.14096 0.13784 0.14328 C 0.14844 0.1574 0.14826 0.16064 0.16371 0.16365 C 0.17916 0.17013 0.19271 0.17198 0.2092 0.1736 C 0.21493 0.17545 0.21528 0.17476 0.21979 0.17962 C 0.22083 0.18078 0.22153 0.18286 0.22274 0.18379 C 0.2243 0.18495 0.23212 0.18865 0.23489 0.18981 C 0.23698 0.19189 0.23923 0.19351 0.24097 0.19583 C 0.24219 0.19745 0.24253 0.20022 0.24392 0.20184 C 0.24791 0.20624 0.25434 0.20809 0.2592 0.20995 C 0.26614 0.20925 0.28212 0.21342 0.28646 0.20184 " pathEditMode="relative" ptsTypes="ffffffffffffffffffA">
                                      <p:cBhvr>
                                        <p:cTn id="2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00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D05611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1137">
            <a:off x="0" y="521537"/>
            <a:ext cx="3906838" cy="29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95936" y="381000"/>
            <a:ext cx="33528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800" dirty="0">
                <a:solidFill>
                  <a:srgbClr val="FF0066"/>
                </a:solidFill>
              </a:rPr>
              <a:t>M</a:t>
            </a:r>
            <a:r>
              <a:rPr lang="fr-FR" sz="4800" dirty="0" smtClean="0">
                <a:solidFill>
                  <a:srgbClr val="FF0066"/>
                </a:solidFill>
              </a:rPr>
              <a:t>e </a:t>
            </a:r>
            <a:r>
              <a:rPr lang="fr-FR" sz="4800" dirty="0" err="1" smtClean="0">
                <a:solidFill>
                  <a:srgbClr val="FF0066"/>
                </a:solidFill>
              </a:rPr>
              <a:t>encanta</a:t>
            </a:r>
            <a:r>
              <a:rPr lang="fr-FR" sz="4800" dirty="0" smtClean="0">
                <a:solidFill>
                  <a:srgbClr val="FF0066"/>
                </a:solidFill>
              </a:rPr>
              <a:t> </a:t>
            </a:r>
            <a:r>
              <a:rPr lang="fr-FR" sz="4800" dirty="0" err="1" smtClean="0">
                <a:solidFill>
                  <a:schemeClr val="tx1"/>
                </a:solidFill>
              </a:rPr>
              <a:t>escuchar</a:t>
            </a:r>
            <a:r>
              <a:rPr lang="fr-FR" sz="4800" dirty="0" smtClean="0">
                <a:solidFill>
                  <a:schemeClr val="tx1"/>
                </a:solidFill>
              </a:rPr>
              <a:t> </a:t>
            </a:r>
            <a:r>
              <a:rPr lang="fr-FR" sz="4800" dirty="0" err="1" smtClean="0">
                <a:solidFill>
                  <a:schemeClr val="tx1"/>
                </a:solidFill>
              </a:rPr>
              <a:t>música</a:t>
            </a:r>
            <a:r>
              <a:rPr lang="fr-FR" sz="4800" dirty="0" smtClean="0">
                <a:solidFill>
                  <a:schemeClr val="tx1"/>
                </a:solidFill>
              </a:rPr>
              <a:t> en el </a:t>
            </a:r>
            <a:r>
              <a:rPr lang="fr-FR" sz="4800" dirty="0" err="1" smtClean="0">
                <a:solidFill>
                  <a:schemeClr val="tx1"/>
                </a:solidFill>
              </a:rPr>
              <a:t>baño</a:t>
            </a:r>
            <a:r>
              <a:rPr lang="fr-FR" sz="4800" dirty="0"/>
              <a:t>.</a:t>
            </a:r>
            <a:endParaRPr lang="fr-FR" sz="48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fr-FR" sz="4800" dirty="0" smtClean="0">
                <a:cs typeface="Times New Roman" pitchFamily="18" charset="0"/>
              </a:rPr>
              <a:t>¡</a:t>
            </a:r>
            <a:r>
              <a:rPr lang="fr-FR" sz="4800" dirty="0" smtClean="0">
                <a:solidFill>
                  <a:schemeClr val="tx1"/>
                </a:solidFill>
                <a:cs typeface="Times New Roman" pitchFamily="18" charset="0"/>
              </a:rPr>
              <a:t>Ay, es tan </a:t>
            </a:r>
            <a:r>
              <a:rPr lang="fr-FR" sz="4800" dirty="0" err="1" smtClean="0">
                <a:cs typeface="Times New Roman" pitchFamily="18" charset="0"/>
              </a:rPr>
              <a:t>divertido</a:t>
            </a:r>
            <a:r>
              <a:rPr lang="fr-FR" sz="4800" dirty="0" smtClean="0">
                <a:solidFill>
                  <a:schemeClr val="tx1"/>
                </a:solidFill>
                <a:cs typeface="Times New Roman" pitchFamily="18" charset="0"/>
              </a:rPr>
              <a:t>!</a:t>
            </a:r>
            <a:endParaRPr lang="fr-FR" sz="4800" dirty="0">
              <a:solidFill>
                <a:schemeClr val="tx1"/>
              </a:solidFill>
            </a:endParaRPr>
          </a:p>
        </p:txBody>
      </p:sp>
      <p:pic>
        <p:nvPicPr>
          <p:cNvPr id="5124" name="Slid259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lider2O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863652"/>
            <a:ext cx="7921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MS900065457[1].mi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72400" y="5612952"/>
            <a:ext cx="609600" cy="609600"/>
          </a:xfrm>
          <a:prstGeom prst="rect">
            <a:avLst/>
          </a:prstGeom>
        </p:spPr>
      </p:pic>
      <p:pic>
        <p:nvPicPr>
          <p:cNvPr id="1032" name="Picture 8" descr="C:\Users\Mila\AppData\Local\Microsoft\Windows\Temporary Internet Files\Content.IE5\CSV5I4Z2\MC900441798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832" y="2538792"/>
            <a:ext cx="2455168" cy="235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1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" fill="hold"/>
                                        <p:tgtEl>
                                          <p:spTgt spid="5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98" tmFilter="0, 0; 0.125,0.2665; 0.25,0.4; 0.375,0.465; 0.5,0.5;  0.625,0.535; 0.75,0.6; 0.875,0.7335; 1,1">
                                          <p:stCondLst>
                                            <p:cond delay="59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99" tmFilter="0, 0; 0.125,0.2665; 0.25,0.4; 0.375,0.465; 0.5,0.5;  0.625,0.535; 0.75,0.6; 0.875,0.7335; 1,1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48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3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49" decel="50000">
                                          <p:stCondLst>
                                            <p:cond delay="6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3">
                                          <p:stCondLst>
                                            <p:cond delay="1181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49" decel="50000">
                                          <p:stCondLst>
                                            <p:cond delay="120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3">
                                          <p:stCondLst>
                                            <p:cond delay="147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49" decel="50000">
                                          <p:stCondLst>
                                            <p:cond delay="1501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3">
                                          <p:stCondLst>
                                            <p:cond delay="1627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49" decel="50000">
                                          <p:stCondLst>
                                            <p:cond delay="1651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8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4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1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3528" y="725240"/>
            <a:ext cx="38100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000" dirty="0" smtClean="0"/>
              <a:t>¡La </a:t>
            </a:r>
            <a:r>
              <a:rPr lang="fr-FR" sz="4000" dirty="0" err="1" smtClean="0"/>
              <a:t>ropa</a:t>
            </a:r>
            <a:r>
              <a:rPr lang="fr-FR" sz="4000" dirty="0" smtClean="0"/>
              <a:t> </a:t>
            </a:r>
            <a:r>
              <a:rPr lang="fr-FR" sz="4000" dirty="0" smtClean="0">
                <a:solidFill>
                  <a:srgbClr val="FF0066"/>
                </a:solidFill>
              </a:rPr>
              <a:t>me </a:t>
            </a:r>
            <a:r>
              <a:rPr lang="fr-FR" sz="4000" dirty="0" err="1" smtClean="0">
                <a:solidFill>
                  <a:srgbClr val="FF0066"/>
                </a:solidFill>
              </a:rPr>
              <a:t>chifla</a:t>
            </a:r>
            <a:r>
              <a:rPr lang="fr-FR" sz="4000" dirty="0" smtClean="0"/>
              <a:t>!</a:t>
            </a:r>
            <a:r>
              <a:rPr lang="fr-FR" sz="4000" dirty="0" smtClean="0"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r-FR" sz="4000" dirty="0" smtClean="0">
                <a:cs typeface="Times New Roman" pitchFamily="18" charset="0"/>
              </a:rPr>
              <a:t>¿</a:t>
            </a:r>
            <a:r>
              <a:rPr lang="fr-FR" sz="4000" dirty="0" smtClean="0">
                <a:solidFill>
                  <a:srgbClr val="FF0066"/>
                </a:solidFill>
                <a:cs typeface="Times New Roman" pitchFamily="18" charset="0"/>
              </a:rPr>
              <a:t>Te </a:t>
            </a:r>
            <a:r>
              <a:rPr lang="fr-FR" sz="4000" dirty="0" err="1" smtClean="0">
                <a:solidFill>
                  <a:srgbClr val="FF0066"/>
                </a:solidFill>
                <a:cs typeface="Times New Roman" pitchFamily="18" charset="0"/>
              </a:rPr>
              <a:t>gustan</a:t>
            </a:r>
            <a:r>
              <a:rPr lang="fr-FR" sz="4000" dirty="0" smtClean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fr-FR" sz="4000" dirty="0" smtClean="0">
                <a:cs typeface="Times New Roman" pitchFamily="18" charset="0"/>
              </a:rPr>
              <a:t>mis </a:t>
            </a:r>
            <a:r>
              <a:rPr lang="fr-FR" sz="4000" dirty="0" err="1" smtClean="0">
                <a:cs typeface="Times New Roman" pitchFamily="18" charset="0"/>
              </a:rPr>
              <a:t>nuevas</a:t>
            </a:r>
            <a:r>
              <a:rPr lang="fr-FR" sz="4000" dirty="0" smtClean="0">
                <a:cs typeface="Times New Roman" pitchFamily="18" charset="0"/>
              </a:rPr>
              <a:t> </a:t>
            </a:r>
            <a:r>
              <a:rPr lang="fr-FR" sz="4000" dirty="0" err="1" smtClean="0">
                <a:cs typeface="Times New Roman" pitchFamily="18" charset="0"/>
              </a:rPr>
              <a:t>botas</a:t>
            </a:r>
            <a:r>
              <a:rPr lang="fr-FR" sz="4000" dirty="0" smtClean="0">
                <a:cs typeface="Times New Roman" pitchFamily="18" charset="0"/>
              </a:rPr>
              <a:t> </a:t>
            </a:r>
            <a:r>
              <a:rPr lang="fr-FR" sz="4000" dirty="0" err="1" smtClean="0">
                <a:cs typeface="Times New Roman" pitchFamily="18" charset="0"/>
              </a:rPr>
              <a:t>marrones</a:t>
            </a:r>
            <a:r>
              <a:rPr lang="fr-FR" sz="4000" dirty="0" smtClean="0">
                <a:cs typeface="Times New Roman" pitchFamily="18" charset="0"/>
              </a:rPr>
              <a:t> de Zara</a:t>
            </a:r>
            <a:r>
              <a:rPr lang="fr-FR" sz="4000" dirty="0">
                <a:cs typeface="Times New Roman" pitchFamily="18" charset="0"/>
              </a:rPr>
              <a:t>?</a:t>
            </a:r>
            <a:endParaRPr lang="fr-FR" sz="4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fr-FR" sz="3600" dirty="0">
              <a:solidFill>
                <a:schemeClr val="tx1"/>
              </a:solidFill>
            </a:endParaRPr>
          </a:p>
        </p:txBody>
      </p:sp>
      <p:pic>
        <p:nvPicPr>
          <p:cNvPr id="6148" name="Picture 4" descr="http://2.bp.blogspot.com/_DQzdRfWGQIk/TOL9Gux8EmI/AAAAAAAAA8I/6RFdfzAegG0/s1600/kate_middle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210">
            <a:off x="5292080" y="692696"/>
            <a:ext cx="316835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ila\AppData\Local\Microsoft\Windows\Temporary Internet Files\Content.IE5\0QQ1DOGZ\MC9002331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865">
            <a:off x="3635896" y="4714140"/>
            <a:ext cx="1865014" cy="187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86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G0012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09" y="760786"/>
            <a:ext cx="1893888" cy="18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D00960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72601"/>
            <a:ext cx="2486025" cy="2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759797" y="2451"/>
            <a:ext cx="594436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800" dirty="0" smtClean="0">
                <a:solidFill>
                  <a:srgbClr val="FF0066"/>
                </a:solidFill>
                <a:cs typeface="Times New Roman" pitchFamily="18" charset="0"/>
              </a:rPr>
              <a:t>Me </a:t>
            </a:r>
            <a:r>
              <a:rPr lang="fr-FR" sz="480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fr-FR" sz="4800" dirty="0" err="1" smtClean="0">
                <a:solidFill>
                  <a:srgbClr val="FF0066"/>
                </a:solidFill>
                <a:cs typeface="Times New Roman" pitchFamily="18" charset="0"/>
              </a:rPr>
              <a:t>encanta</a:t>
            </a:r>
            <a:r>
              <a:rPr lang="fr-FR" sz="4800" u="sng" dirty="0" err="1" smtClean="0">
                <a:solidFill>
                  <a:srgbClr val="FF0066"/>
                </a:solidFill>
                <a:cs typeface="Times New Roman" pitchFamily="18" charset="0"/>
              </a:rPr>
              <a:t>n</a:t>
            </a:r>
            <a:r>
              <a:rPr lang="fr-FR" sz="4800" dirty="0" smtClean="0">
                <a:cs typeface="Times New Roman" pitchFamily="18" charset="0"/>
              </a:rPr>
              <a:t> las </a:t>
            </a:r>
            <a:r>
              <a:rPr lang="fr-FR" sz="4800" dirty="0" err="1" smtClean="0">
                <a:cs typeface="Times New Roman" pitchFamily="18" charset="0"/>
              </a:rPr>
              <a:t>tostadas</a:t>
            </a:r>
            <a:r>
              <a:rPr lang="fr-FR" sz="4800" dirty="0" smtClean="0">
                <a:cs typeface="Times New Roman" pitchFamily="18" charset="0"/>
              </a:rPr>
              <a:t> con </a:t>
            </a:r>
            <a:r>
              <a:rPr lang="fr-FR" sz="4800" dirty="0" err="1" smtClean="0">
                <a:cs typeface="Times New Roman" pitchFamily="18" charset="0"/>
              </a:rPr>
              <a:t>mantequilla</a:t>
            </a:r>
            <a:endParaRPr lang="fr-FR" sz="4800" dirty="0" smtClean="0">
              <a:cs typeface="Times New Roman" pitchFamily="18" charset="0"/>
            </a:endParaRPr>
          </a:p>
        </p:txBody>
      </p:sp>
      <p:pic>
        <p:nvPicPr>
          <p:cNvPr id="10244" name="Picture 4" descr="http://www.weller.dk/images/uploads/churro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578">
            <a:off x="372641" y="4302635"/>
            <a:ext cx="3371081" cy="229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14510" y="4077072"/>
            <a:ext cx="51342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800" dirty="0" smtClean="0">
                <a:solidFill>
                  <a:srgbClr val="FF0066"/>
                </a:solidFill>
                <a:cs typeface="Times New Roman" pitchFamily="18" charset="0"/>
              </a:rPr>
              <a:t>me </a:t>
            </a:r>
            <a:r>
              <a:rPr lang="fr-FR" sz="4800" dirty="0" err="1">
                <a:solidFill>
                  <a:srgbClr val="FF0066"/>
                </a:solidFill>
                <a:cs typeface="Times New Roman" pitchFamily="18" charset="0"/>
              </a:rPr>
              <a:t>enloquece</a:t>
            </a:r>
            <a:r>
              <a:rPr lang="fr-FR" sz="4800" u="sng" dirty="0" err="1">
                <a:solidFill>
                  <a:srgbClr val="FF0066"/>
                </a:solidFill>
                <a:cs typeface="Times New Roman" pitchFamily="18" charset="0"/>
              </a:rPr>
              <a:t>n</a:t>
            </a:r>
            <a:r>
              <a:rPr lang="fr-FR" sz="4800" dirty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fr-FR" sz="4800" dirty="0" smtClean="0">
                <a:cs typeface="Times New Roman" pitchFamily="18" charset="0"/>
              </a:rPr>
              <a:t>los </a:t>
            </a:r>
            <a:r>
              <a:rPr lang="fr-FR" sz="4800" dirty="0">
                <a:cs typeface="Times New Roman" pitchFamily="18" charset="0"/>
              </a:rPr>
              <a:t>churros</a:t>
            </a:r>
            <a:r>
              <a:rPr lang="fr-FR" sz="4800" dirty="0" smtClean="0">
                <a:cs typeface="Times New Roman" pitchFamily="18" charset="0"/>
              </a:rPr>
              <a:t>. ¡</a:t>
            </a:r>
            <a:r>
              <a:rPr lang="fr-FR" sz="4800" dirty="0" err="1" smtClean="0">
                <a:cs typeface="Times New Roman" pitchFamily="18" charset="0"/>
              </a:rPr>
              <a:t>Qué</a:t>
            </a:r>
            <a:r>
              <a:rPr lang="fr-FR" sz="4800" dirty="0" smtClean="0">
                <a:cs typeface="Times New Roman" pitchFamily="18" charset="0"/>
              </a:rPr>
              <a:t> </a:t>
            </a:r>
            <a:r>
              <a:rPr lang="fr-FR" sz="4800" dirty="0" err="1" smtClean="0">
                <a:cs typeface="Times New Roman" pitchFamily="18" charset="0"/>
              </a:rPr>
              <a:t>ricos</a:t>
            </a:r>
            <a:r>
              <a:rPr lang="fr-FR" sz="4800" dirty="0" smtClean="0">
                <a:cs typeface="Times New Roman" pitchFamily="18" charset="0"/>
              </a:rPr>
              <a:t>!</a:t>
            </a:r>
          </a:p>
          <a:p>
            <a:pPr>
              <a:spcBef>
                <a:spcPct val="50000"/>
              </a:spcBef>
            </a:pPr>
            <a:endParaRPr lang="fr-FR" sz="4400" dirty="0"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6723" y="3308938"/>
            <a:ext cx="909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dirty="0">
                <a:cs typeface="Times New Roman" pitchFamily="18" charset="0"/>
              </a:rPr>
              <a:t>Y</a:t>
            </a:r>
            <a:r>
              <a:rPr lang="fr-FR" sz="4800" dirty="0" smtClean="0">
                <a:cs typeface="Times New Roman" pitchFamily="18" charset="0"/>
              </a:rPr>
              <a:t>…</a:t>
            </a:r>
            <a:endParaRPr lang="es-ES" sz="4800" dirty="0"/>
          </a:p>
        </p:txBody>
      </p:sp>
      <p:sp>
        <p:nvSpPr>
          <p:cNvPr id="4" name="Rectangle 3"/>
          <p:cNvSpPr/>
          <p:nvPr/>
        </p:nvSpPr>
        <p:spPr>
          <a:xfrm>
            <a:off x="2123728" y="2337920"/>
            <a:ext cx="58057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800" dirty="0">
                <a:cs typeface="Times New Roman" pitchFamily="18" charset="0"/>
              </a:rPr>
              <a:t>y la </a:t>
            </a:r>
            <a:r>
              <a:rPr lang="fr-FR" sz="4800" dirty="0" err="1">
                <a:cs typeface="Times New Roman" pitchFamily="18" charset="0"/>
              </a:rPr>
              <a:t>leche</a:t>
            </a:r>
            <a:r>
              <a:rPr lang="fr-FR" sz="4800" dirty="0">
                <a:cs typeface="Times New Roman" pitchFamily="18" charset="0"/>
              </a:rPr>
              <a:t> con </a:t>
            </a:r>
            <a:r>
              <a:rPr lang="fr-FR" sz="4800" dirty="0" err="1">
                <a:cs typeface="Times New Roman" pitchFamily="18" charset="0"/>
              </a:rPr>
              <a:t>Colacao</a:t>
            </a:r>
            <a:r>
              <a:rPr lang="fr-FR" sz="4400" dirty="0">
                <a:cs typeface="Times New Roman" pitchFamily="18" charset="0"/>
              </a:rPr>
              <a:t>.</a:t>
            </a:r>
          </a:p>
        </p:txBody>
      </p:sp>
      <p:pic>
        <p:nvPicPr>
          <p:cNvPr id="7" name="MS910220072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3001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15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148" grpId="0"/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F6FC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1868</TotalTime>
  <Words>517</Words>
  <Application>Microsoft Office PowerPoint</Application>
  <PresentationFormat>On-screen Show (4:3)</PresentationFormat>
  <Paragraphs>144</Paragraphs>
  <Slides>27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</dc:creator>
  <cp:lastModifiedBy>Mila</cp:lastModifiedBy>
  <cp:revision>210</cp:revision>
  <dcterms:created xsi:type="dcterms:W3CDTF">2010-11-27T21:59:49Z</dcterms:created>
  <dcterms:modified xsi:type="dcterms:W3CDTF">2010-12-08T14:07:22Z</dcterms:modified>
</cp:coreProperties>
</file>