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80" r:id="rId23"/>
    <p:sldId id="279" r:id="rId24"/>
    <p:sldId id="281" r:id="rId25"/>
    <p:sldId id="282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3A8E"/>
    <a:srgbClr val="E1B5E1"/>
    <a:srgbClr val="F2DEF2"/>
    <a:srgbClr val="CB7FCB"/>
    <a:srgbClr val="8064A2"/>
    <a:srgbClr val="6C1348"/>
    <a:srgbClr val="005C84"/>
    <a:srgbClr val="007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79" autoAdjust="0"/>
  </p:normalViewPr>
  <p:slideViewPr>
    <p:cSldViewPr>
      <p:cViewPr varScale="1">
        <p:scale>
          <a:sx n="70" d="100"/>
          <a:sy n="7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4DA3-2757-423C-A458-97821EF11294}" type="datetimeFigureOut">
              <a:rPr lang="en-GB" smtClean="0"/>
              <a:t>13/04/2012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DC43D-C7EE-4DAE-BF5A-55F9151D6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20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99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82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39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13/04/2012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29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13/04/2012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87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13/04/2012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13/04/2012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7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13/04/2012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6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13/04/2012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6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13/04/2012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95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13/04/2012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4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13/04/2012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1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13/04/2012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5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13/04/2012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8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9127-CC23-4007-BA0E-F999874DA794}" type="datetimeFigureOut">
              <a:rPr lang="en-GB" smtClean="0"/>
              <a:t>13/04/2012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1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llas.ac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languagebox.ac.uk/" TargetMode="External"/><Relationship Id="rId3" Type="http://schemas.openxmlformats.org/officeDocument/2006/relationships/hyperlink" Target="http://bit.ly/oerinfokit" TargetMode="External"/><Relationship Id="rId7" Type="http://schemas.openxmlformats.org/officeDocument/2006/relationships/hyperlink" Target="http://www.humbox.ac.u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rum.ac.uk/" TargetMode="External"/><Relationship Id="rId5" Type="http://schemas.openxmlformats.org/officeDocument/2006/relationships/hyperlink" Target="http://www.ocwconsortium.org/" TargetMode="External"/><Relationship Id="rId10" Type="http://schemas.openxmlformats.org/officeDocument/2006/relationships/image" Target="../media/image3.gif"/><Relationship Id="rId4" Type="http://schemas.openxmlformats.org/officeDocument/2006/relationships/hyperlink" Target="http://www.jisc.ac.uk/" TargetMode="External"/><Relationship Id="rId9" Type="http://schemas.openxmlformats.org/officeDocument/2006/relationships/hyperlink" Target="http://loro.open.ac.u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vocaroo.com/" TargetMode="External"/><Relationship Id="rId13" Type="http://schemas.openxmlformats.org/officeDocument/2006/relationships/hyperlink" Target="http://www.toondoo.com/" TargetMode="External"/><Relationship Id="rId3" Type="http://schemas.openxmlformats.org/officeDocument/2006/relationships/hyperlink" Target="http://hotpot.uvic.ca/" TargetMode="External"/><Relationship Id="rId7" Type="http://schemas.openxmlformats.org/officeDocument/2006/relationships/hyperlink" Target="http://www.wimba.com/products/wimba_create/" TargetMode="External"/><Relationship Id="rId12" Type="http://schemas.openxmlformats.org/officeDocument/2006/relationships/hyperlink" Target="http://www.brainshark.com/mybrainshar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lomaker.org/" TargetMode="External"/><Relationship Id="rId11" Type="http://schemas.openxmlformats.org/officeDocument/2006/relationships/hyperlink" Target="http://mailvu.com/" TargetMode="External"/><Relationship Id="rId5" Type="http://schemas.openxmlformats.org/officeDocument/2006/relationships/hyperlink" Target="http://www.nottingham.ac.uk/xerte/" TargetMode="External"/><Relationship Id="rId10" Type="http://schemas.openxmlformats.org/officeDocument/2006/relationships/hyperlink" Target="http://www.eyejot.com/about.html" TargetMode="External"/><Relationship Id="rId4" Type="http://schemas.openxmlformats.org/officeDocument/2006/relationships/hyperlink" Target="http://loc.llas.ac.uk/" TargetMode="External"/><Relationship Id="rId9" Type="http://schemas.openxmlformats.org/officeDocument/2006/relationships/hyperlink" Target="http://audacity.sourceforge.net/" TargetMode="External"/><Relationship Id="rId1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hyperlink" Target="http://www.iltl.wordpress.com/" TargetMode="External"/><Relationship Id="rId7" Type="http://schemas.openxmlformats.org/officeDocument/2006/relationships/hyperlink" Target="http://yazikopen.org.uk/yazikope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las.ac.uk/events/archive/6395" TargetMode="External"/><Relationship Id="rId5" Type="http://schemas.openxmlformats.org/officeDocument/2006/relationships/hyperlink" Target="http://tinyurl.com/cp76drx" TargetMode="External"/><Relationship Id="rId4" Type="http://schemas.openxmlformats.org/officeDocument/2006/relationships/hyperlink" Target="http://learn231.wordpress.com/2011/10/25/trend-report-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9.png"/><Relationship Id="rId4" Type="http://schemas.openxmlformats.org/officeDocument/2006/relationships/hyperlink" Target="http://www.ocwconsortium.org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7772400" cy="1470025"/>
          </a:xfrm>
        </p:spPr>
        <p:txBody>
          <a:bodyPr anchor="b"/>
          <a:lstStyle/>
          <a:p>
            <a:pPr algn="l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Gill Sans Std" pitchFamily="34" charset="0"/>
              </a:rPr>
              <a:t>Using, developing and sharing your teaching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632848" cy="1752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Kate Borthwick</a:t>
            </a:r>
          </a:p>
          <a:p>
            <a:pPr algn="l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Centre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for Languages, Linguistics and Area Studies</a:t>
            </a:r>
          </a:p>
          <a:p>
            <a:pPr algn="l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University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of Southampton </a:t>
            </a:r>
          </a:p>
          <a:p>
            <a:pPr algn="l"/>
            <a:endParaRPr lang="en-GB" sz="1800" dirty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3789040"/>
            <a:ext cx="7786439" cy="0"/>
          </a:xfrm>
          <a:prstGeom prst="line">
            <a:avLst/>
          </a:prstGeom>
          <a:ln w="57150">
            <a:solidFill>
              <a:srgbClr val="8F3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85" y="260648"/>
            <a:ext cx="3836852" cy="792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3568" y="6021288"/>
            <a:ext cx="28083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LLAS</a:t>
            </a:r>
          </a:p>
          <a:p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Centre 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for Languages, Linguistics and Area Studies</a:t>
            </a:r>
            <a:br>
              <a:rPr lang="en-GB" sz="900" dirty="0">
                <a:solidFill>
                  <a:schemeClr val="bg1"/>
                </a:solidFill>
                <a:latin typeface="Gill Sans MT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University of Southampton </a:t>
            </a:r>
          </a:p>
          <a:p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Southampton, 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SO17 1BJ </a:t>
            </a:r>
            <a:br>
              <a:rPr lang="en-GB" sz="900" dirty="0">
                <a:solidFill>
                  <a:schemeClr val="bg1"/>
                </a:solidFill>
                <a:latin typeface="Gill Sans MT" pitchFamily="34" charset="0"/>
              </a:rPr>
            </a:br>
            <a:r>
              <a:rPr lang="de-DE" sz="900" dirty="0">
                <a:solidFill>
                  <a:schemeClr val="bg1"/>
                </a:solidFill>
                <a:latin typeface="Gill Sans MT" pitchFamily="34" charset="0"/>
              </a:rPr>
              <a:t>+44 (0) 23 8059 6860 </a:t>
            </a:r>
            <a:r>
              <a:rPr lang="en-GB" sz="900" b="1" dirty="0">
                <a:solidFill>
                  <a:schemeClr val="bg1"/>
                </a:solidFill>
                <a:latin typeface="Gill Sans MT" pitchFamily="34" charset="0"/>
              </a:rPr>
              <a:t>|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@LLASCentre </a:t>
            </a:r>
            <a:r>
              <a:rPr lang="en-GB" sz="900" b="1" dirty="0" smtClean="0">
                <a:solidFill>
                  <a:schemeClr val="bg1"/>
                </a:solidFill>
                <a:latin typeface="Gill Sans MT" pitchFamily="34" charset="0"/>
              </a:rPr>
              <a:t>|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  <a:hlinkClick r:id="rId4"/>
              </a:rPr>
              <a:t>www.llas.ac.uk</a:t>
            </a:r>
            <a:endParaRPr lang="en-GB" sz="900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66065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1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6763" r="9953"/>
          <a:stretch/>
        </p:blipFill>
        <p:spPr bwMode="auto">
          <a:xfrm>
            <a:off x="53752" y="0"/>
            <a:ext cx="9036496" cy="683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t="19313" r="11001" b="6612"/>
          <a:stretch/>
        </p:blipFill>
        <p:spPr bwMode="auto">
          <a:xfrm>
            <a:off x="0" y="0"/>
            <a:ext cx="6109072" cy="438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7"/>
          <a:stretch/>
        </p:blipFill>
        <p:spPr bwMode="auto">
          <a:xfrm>
            <a:off x="4878673" y="1844824"/>
            <a:ext cx="4265327" cy="370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0"/>
          <a:stretch/>
        </p:blipFill>
        <p:spPr bwMode="auto">
          <a:xfrm>
            <a:off x="498363" y="2919780"/>
            <a:ext cx="5112345" cy="393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9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7" t="6386" r="11276" b="2980"/>
          <a:stretch/>
        </p:blipFill>
        <p:spPr bwMode="auto">
          <a:xfrm>
            <a:off x="-31849" y="0"/>
            <a:ext cx="9175849" cy="685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6840" r="11046" b="4810"/>
          <a:stretch/>
        </p:blipFill>
        <p:spPr bwMode="auto">
          <a:xfrm>
            <a:off x="24016" y="21734"/>
            <a:ext cx="8940472" cy="6860887"/>
          </a:xfrm>
          <a:prstGeom prst="rect">
            <a:avLst/>
          </a:prstGeom>
          <a:noFill/>
          <a:ln w="9525">
            <a:solidFill>
              <a:schemeClr val="tx2">
                <a:alpha val="9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7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4772" r="11560" b="840"/>
          <a:stretch/>
        </p:blipFill>
        <p:spPr bwMode="auto">
          <a:xfrm>
            <a:off x="0" y="0"/>
            <a:ext cx="9144000" cy="6732478"/>
          </a:xfrm>
          <a:prstGeom prst="rect">
            <a:avLst/>
          </a:prstGeom>
          <a:noFill/>
          <a:ln w="9525">
            <a:solidFill>
              <a:schemeClr val="tx2">
                <a:alpha val="93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2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013576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What about sharing your own materials?</a:t>
            </a:r>
            <a:endParaRPr lang="en-GB" sz="5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32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Benefits of sharing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1" t="6840" r="17407" b="8493"/>
          <a:stretch/>
        </p:blipFill>
        <p:spPr bwMode="auto">
          <a:xfrm>
            <a:off x="179512" y="1215430"/>
            <a:ext cx="4492046" cy="4464496"/>
          </a:xfrm>
          <a:prstGeom prst="rect">
            <a:avLst/>
          </a:prstGeom>
          <a:noFill/>
          <a:ln w="9525">
            <a:solidFill>
              <a:schemeClr val="tx2">
                <a:alpha val="9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032" y="1215430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Std Light"/>
              </a:rPr>
              <a:t>demonstrates excellence in </a:t>
            </a:r>
            <a:r>
              <a:rPr lang="en-GB" dirty="0" smtClean="0">
                <a:latin typeface="Gill Sans Std Light"/>
              </a:rPr>
              <a:t>teaching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Std Light"/>
              </a:rPr>
              <a:t>way </a:t>
            </a:r>
            <a:r>
              <a:rPr lang="en-GB" dirty="0">
                <a:latin typeface="Gill Sans Std Light"/>
              </a:rPr>
              <a:t>of showing impact for non-research </a:t>
            </a:r>
            <a:r>
              <a:rPr lang="en-GB" dirty="0" smtClean="0">
                <a:latin typeface="Gill Sans Std Light"/>
              </a:rPr>
              <a:t>staff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Std Light"/>
              </a:rPr>
              <a:t>raises your profile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Std Light"/>
              </a:rPr>
              <a:t>way </a:t>
            </a:r>
            <a:r>
              <a:rPr lang="en-GB" dirty="0">
                <a:latin typeface="Gill Sans Std Light"/>
              </a:rPr>
              <a:t>of linking research and </a:t>
            </a:r>
            <a:r>
              <a:rPr lang="en-GB" dirty="0" smtClean="0">
                <a:latin typeface="Gill Sans Std Light"/>
              </a:rPr>
              <a:t>teaching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Std Light"/>
              </a:rPr>
              <a:t>demonstrates </a:t>
            </a:r>
            <a:r>
              <a:rPr lang="en-GB" dirty="0">
                <a:latin typeface="Gill Sans Std Light"/>
              </a:rPr>
              <a:t>excellence in content, technology or </a:t>
            </a:r>
            <a:r>
              <a:rPr lang="en-GB" dirty="0" smtClean="0">
                <a:latin typeface="Gill Sans Std Light"/>
              </a:rPr>
              <a:t>pedagogy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Std Light"/>
              </a:rPr>
              <a:t>a</a:t>
            </a:r>
            <a:r>
              <a:rPr lang="en-GB" dirty="0" smtClean="0">
                <a:latin typeface="Gill Sans Std Light"/>
              </a:rPr>
              <a:t> way of making </a:t>
            </a:r>
            <a:r>
              <a:rPr lang="en-GB" dirty="0">
                <a:latin typeface="Gill Sans Std Light"/>
              </a:rPr>
              <a:t>connections in discipline </a:t>
            </a:r>
            <a:r>
              <a:rPr lang="en-GB" dirty="0" smtClean="0">
                <a:latin typeface="Gill Sans Std Light"/>
              </a:rPr>
              <a:t>community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Gill Sans Std Light"/>
              </a:rPr>
              <a:t>a</a:t>
            </a:r>
            <a:r>
              <a:rPr lang="en-GB" dirty="0" smtClean="0">
                <a:latin typeface="Gill Sans Std Light"/>
              </a:rPr>
              <a:t> way of making </a:t>
            </a:r>
            <a:r>
              <a:rPr lang="en-GB" dirty="0">
                <a:latin typeface="Gill Sans Std Light"/>
              </a:rPr>
              <a:t>contact with other </a:t>
            </a:r>
            <a:r>
              <a:rPr lang="en-GB" dirty="0" smtClean="0">
                <a:latin typeface="Gill Sans Std Light"/>
              </a:rPr>
              <a:t>audiences for </a:t>
            </a:r>
            <a:r>
              <a:rPr lang="en-GB" dirty="0">
                <a:latin typeface="Gill Sans Std Light"/>
              </a:rPr>
              <a:t>your </a:t>
            </a:r>
            <a:r>
              <a:rPr lang="en-GB" dirty="0" smtClean="0">
                <a:latin typeface="Gill Sans Std Light"/>
              </a:rPr>
              <a:t>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Std Light"/>
              </a:rPr>
              <a:t>encourages </a:t>
            </a:r>
            <a:r>
              <a:rPr lang="en-GB" dirty="0">
                <a:latin typeface="Gill Sans Std Light"/>
              </a:rPr>
              <a:t>collaborative </a:t>
            </a:r>
            <a:r>
              <a:rPr lang="en-GB" dirty="0" smtClean="0">
                <a:latin typeface="Gill Sans Std Light"/>
              </a:rPr>
              <a:t>working</a:t>
            </a:r>
          </a:p>
        </p:txBody>
      </p:sp>
    </p:spTree>
    <p:extLst>
      <p:ext uri="{BB962C8B-B14F-4D97-AF65-F5344CB8AC3E}">
        <p14:creationId xmlns:p14="http://schemas.microsoft.com/office/powerpoint/2010/main" val="30068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13576" cy="4248472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see what other practitioners/institutions are doing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to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share practice and get reviews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can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find useful resources to adapt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helps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to reflect on own practice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provides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good ideas to improve/enhance practice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good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way to keep up with developments in the discipline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early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career researchers can showcase work and teaching experience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can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see perspectives from other hums disciplines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3200" b="1" dirty="0">
                <a:solidFill>
                  <a:srgbClr val="8F3A8E"/>
                </a:solidFill>
                <a:latin typeface="Gill Sans Std" pitchFamily="34" charset="0"/>
              </a:rPr>
              <a:t>Reasons for using </a:t>
            </a:r>
            <a:r>
              <a:rPr lang="en-GB" sz="3200" b="1" dirty="0" err="1">
                <a:solidFill>
                  <a:srgbClr val="8F3A8E"/>
                </a:solidFill>
                <a:latin typeface="Gill Sans Std" pitchFamily="34" charset="0"/>
              </a:rPr>
              <a:t>HumBox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Download from various sites to get a feel for the material and the repository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Dip your toe in first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You don’t have to share everything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Don’t worry about material having to be ‘perfect’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Make use of all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the online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help out there on IPR/copyright, processes for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sharing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Find out if your institution has a repository,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iTunesU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site and any guidance for engaging with OER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3200" b="1" dirty="0">
                <a:solidFill>
                  <a:srgbClr val="8F3A8E"/>
                </a:solidFill>
                <a:latin typeface="Gill Sans Std" pitchFamily="34" charset="0"/>
              </a:rPr>
              <a:t>How do I get started?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013576" cy="3960440"/>
          </a:xfrm>
        </p:spPr>
        <p:txBody>
          <a:bodyPr>
            <a:normAutofit/>
          </a:bodyPr>
          <a:lstStyle/>
          <a:p>
            <a:r>
              <a:rPr lang="en-GB" dirty="0">
                <a:latin typeface="Gill Sans Std Light" pitchFamily="34" charset="0"/>
              </a:rPr>
              <a:t>Technology in your teaching</a:t>
            </a:r>
          </a:p>
          <a:p>
            <a:r>
              <a:rPr lang="en-GB" dirty="0">
                <a:latin typeface="Gill Sans Std Light" pitchFamily="34" charset="0"/>
              </a:rPr>
              <a:t>Sources for finding useful material online</a:t>
            </a:r>
          </a:p>
          <a:p>
            <a:r>
              <a:rPr lang="en-GB" dirty="0">
                <a:latin typeface="Gill Sans Std Light" pitchFamily="34" charset="0"/>
              </a:rPr>
              <a:t>Sharing your </a:t>
            </a:r>
            <a:r>
              <a:rPr lang="en-GB" dirty="0" smtClean="0">
                <a:latin typeface="Gill Sans Std Light" pitchFamily="34" charset="0"/>
              </a:rPr>
              <a:t>own resources </a:t>
            </a:r>
            <a:r>
              <a:rPr lang="en-GB" dirty="0">
                <a:latin typeface="Gill Sans Std Light" pitchFamily="34" charset="0"/>
              </a:rPr>
              <a:t>openly with the world</a:t>
            </a:r>
          </a:p>
          <a:p>
            <a:r>
              <a:rPr lang="en-GB" dirty="0">
                <a:latin typeface="Gill Sans Std Light" pitchFamily="34" charset="0"/>
              </a:rPr>
              <a:t>Some tools</a:t>
            </a:r>
          </a:p>
          <a:p>
            <a:pPr marL="0" indent="0">
              <a:buNone/>
              <a:tabLst>
                <a:tab pos="360363" algn="l"/>
              </a:tabLst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	</a:t>
            </a:r>
            <a:endParaRPr lang="en-GB" sz="2400" dirty="0"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Overview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39248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OER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Infokit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: </a:t>
            </a:r>
            <a:r>
              <a:rPr lang="en-GB" sz="2400" b="1" dirty="0">
                <a:hlinkClick r:id="rId3"/>
              </a:rPr>
              <a:t>http://bit.ly/oerinfokit</a:t>
            </a:r>
            <a:endParaRPr lang="en-GB" sz="2400" b="1" dirty="0"/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The JISC (funding, OER projects):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4"/>
              </a:rPr>
              <a:t>www.jisc.ac.uk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Open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Courseware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Consortium: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5"/>
              </a:rPr>
              <a:t>www.ocwconsortium.org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Some repositories: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Jorum: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6"/>
              </a:rPr>
              <a:t>www.jorum.ac.uk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</a:t>
            </a:r>
          </a:p>
          <a:p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HumBox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: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7"/>
              </a:rPr>
              <a:t>www.humbox.ac.uk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LanguageBox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: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8"/>
              </a:rPr>
              <a:t>http://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8"/>
              </a:rPr>
              <a:t>languagebox.ac.uk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LORO (Language Open Resources Online):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9"/>
              </a:rPr>
              <a:t>http://loro.open.ac.uk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9"/>
              </a:rPr>
              <a:t>/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3200" b="1" dirty="0">
                <a:solidFill>
                  <a:srgbClr val="8F3A8E"/>
                </a:solidFill>
                <a:latin typeface="Gill Sans Std" pitchFamily="34" charset="0"/>
              </a:rPr>
              <a:t>Useful links for info and advice (OERs)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Find out what software your institution has already bought and get training in it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Find out how to get best use out of your VLE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Always start with your teaching purpose and then decide which tool/software may work best for you – it may not be a technical solution!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Plan on paper and consider how, when and where students will interact with your material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1008112"/>
          </a:xfrm>
        </p:spPr>
        <p:txBody>
          <a:bodyPr>
            <a:noAutofit/>
          </a:bodyPr>
          <a:lstStyle/>
          <a:p>
            <a:pPr algn="r"/>
            <a:r>
              <a:rPr lang="en-GB" sz="32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Some tips for authoring online activities…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13576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Authoring tools: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Exercise generators: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3"/>
              </a:rPr>
              <a:t>Hot Potatoes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Learning object creators: (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4"/>
              </a:rPr>
              <a:t>LOC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,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5"/>
              </a:rPr>
              <a:t>Xerte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,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6"/>
              </a:rPr>
              <a:t>GloMaker2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)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Course production: (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7"/>
              </a:rPr>
              <a:t>WimbaCreate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)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Audio/video recordings: (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8"/>
              </a:rPr>
              <a:t>vocaroo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,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9"/>
              </a:rPr>
              <a:t>Audacity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,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10"/>
              </a:rPr>
              <a:t>eyejot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,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11"/>
              </a:rPr>
              <a:t>mailvu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)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Screen capture: (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Camtasia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)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Cool tools: (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12"/>
              </a:rPr>
              <a:t>MyBrainshark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,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13"/>
              </a:rPr>
              <a:t>Toondoo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)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32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…and some tools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2" y="0"/>
            <a:ext cx="9126608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1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5" y="0"/>
            <a:ext cx="91442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6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HumBox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and Language Box: store and manage your own resources, access other peoples’ material, create collections online for students to use.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LOC tool: simple authoring tool with a conscious pedagogic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approach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Attend or present at our annual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elearning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symposium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Workshops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and conferences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Ask our advice, help or collaboration with your events or funding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bids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32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Use LLAS to help you create and share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013576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Online: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Using social networking sites and other technology – useful tips from a language teacher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3"/>
              </a:rPr>
              <a:t>http://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3"/>
              </a:rPr>
              <a:t>www.iltl.wordpress.com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</a:t>
            </a:r>
          </a:p>
          <a:p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Blogpost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on trends in educational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technology: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4"/>
              </a:rPr>
              <a:t>http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4"/>
              </a:rPr>
              <a:t>://learn231.wordpress.com/2011/10/25/trend-report-1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4"/>
              </a:rPr>
              <a:t>/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Guardian Story about Stanford University’s AI </a:t>
            </a:r>
            <a:r>
              <a:rPr lang="en-GB" sz="200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course: </a:t>
            </a:r>
            <a:r>
              <a:rPr lang="en-GB" sz="200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5"/>
              </a:rPr>
              <a:t>http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5"/>
              </a:rPr>
              <a:t>://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5"/>
              </a:rPr>
              <a:t>tinyurl.com/cp76drx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LLAS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elearning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symposium past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presentations (recent topics: use of Twitter; Facebook and social networking sites in education; tandem learning; apps, wikis):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6"/>
              </a:rPr>
              <a:t>http://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6"/>
              </a:rPr>
              <a:t>www.llas.ac.uk/events/archive/6395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Database of open access research into teaching MFL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7"/>
              </a:rPr>
              <a:t>http://yazikopen.org.uk/yazikopen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Books: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‘Rethinking Learning for a digital age’ (2010) by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Rhona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Sharpe, Sara de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Freitas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, Helen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Beetham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.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Routledge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.</a:t>
            </a: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‘The Digital Scholar’ (2011) by Martin Weller. Bloomsbury.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576064"/>
          </a:xfrm>
        </p:spPr>
        <p:txBody>
          <a:bodyPr>
            <a:noAutofit/>
          </a:bodyPr>
          <a:lstStyle/>
          <a:p>
            <a:pPr algn="r"/>
            <a:r>
              <a:rPr lang="en-GB" sz="3200" b="1" dirty="0" smtClean="0">
                <a:solidFill>
                  <a:srgbClr val="8F3A8E"/>
                </a:solidFill>
                <a:latin typeface="Gill Sans Std" pitchFamily="34" charset="0"/>
              </a:rPr>
              <a:t>Some useful </a:t>
            </a:r>
            <a:r>
              <a:rPr lang="en-GB" sz="3200" b="1" dirty="0" smtClean="0">
                <a:solidFill>
                  <a:srgbClr val="8F3A8E"/>
                </a:solidFill>
                <a:latin typeface="Gill Sans Std" pitchFamily="34" charset="0"/>
              </a:rPr>
              <a:t>links and references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013576" cy="511256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60363" algn="l"/>
              </a:tabLst>
            </a:pPr>
            <a:r>
              <a:rPr lang="en-GB" sz="4400" dirty="0">
                <a:solidFill>
                  <a:srgbClr val="8F3A8E"/>
                </a:solidFill>
                <a:latin typeface="Gill Sans Std Light" pitchFamily="34" charset="0"/>
              </a:rPr>
              <a:t>Question: </a:t>
            </a:r>
            <a:endParaRPr lang="en-GB" sz="4400" dirty="0" smtClean="0">
              <a:solidFill>
                <a:srgbClr val="8F3A8E"/>
              </a:solidFill>
              <a:latin typeface="Gill Sans Std Light" pitchFamily="34" charset="0"/>
            </a:endParaRPr>
          </a:p>
          <a:p>
            <a:pPr marL="0" indent="0">
              <a:buNone/>
              <a:tabLst>
                <a:tab pos="360363" algn="l"/>
              </a:tabLst>
            </a:pPr>
            <a:endParaRPr lang="en-GB" sz="4400" dirty="0" smtClean="0">
              <a:solidFill>
                <a:srgbClr val="8F3A8E"/>
              </a:solidFill>
              <a:latin typeface="Gill Sans Std Light" pitchFamily="34" charset="0"/>
            </a:endParaRPr>
          </a:p>
          <a:p>
            <a:pPr marL="0" indent="0">
              <a:buNone/>
              <a:tabLst>
                <a:tab pos="360363" algn="l"/>
              </a:tabLst>
            </a:pPr>
            <a:r>
              <a:rPr lang="en-GB" sz="4400" dirty="0" smtClean="0">
                <a:solidFill>
                  <a:srgbClr val="8F3A8E"/>
                </a:solidFill>
                <a:latin typeface="Gill Sans Std Light" pitchFamily="34" charset="0"/>
              </a:rPr>
              <a:t>What </a:t>
            </a:r>
            <a:r>
              <a:rPr lang="en-GB" sz="4400" dirty="0">
                <a:solidFill>
                  <a:srgbClr val="8F3A8E"/>
                </a:solidFill>
                <a:latin typeface="Gill Sans Std Light" pitchFamily="34" charset="0"/>
              </a:rPr>
              <a:t>kinds of technology do you already use with your students?</a:t>
            </a:r>
            <a:endParaRPr lang="en-GB" sz="4400" dirty="0" smtClean="0">
              <a:solidFill>
                <a:srgbClr val="8F3A8E"/>
              </a:solidFill>
              <a:latin typeface="Gill Sans Std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Gill Sans Std Light" pitchFamily="34" charset="0"/>
              </a:rPr>
              <a:t>Email</a:t>
            </a:r>
          </a:p>
          <a:p>
            <a:r>
              <a:rPr lang="en-GB" sz="2800" dirty="0" smtClean="0">
                <a:latin typeface="Gill Sans Std Light" pitchFamily="34" charset="0"/>
              </a:rPr>
              <a:t>internet </a:t>
            </a:r>
          </a:p>
          <a:p>
            <a:r>
              <a:rPr lang="en-GB" sz="2800" dirty="0" smtClean="0">
                <a:latin typeface="Gill Sans Std Light" pitchFamily="34" charset="0"/>
              </a:rPr>
              <a:t>VLE </a:t>
            </a:r>
            <a:r>
              <a:rPr lang="en-GB" sz="2800" dirty="0">
                <a:latin typeface="Gill Sans Std Light" pitchFamily="34" charset="0"/>
              </a:rPr>
              <a:t>(Blackboard, </a:t>
            </a:r>
            <a:r>
              <a:rPr lang="en-GB" sz="2800" dirty="0" err="1">
                <a:latin typeface="Gill Sans Std Light" pitchFamily="34" charset="0"/>
              </a:rPr>
              <a:t>WebCT</a:t>
            </a:r>
            <a:r>
              <a:rPr lang="en-GB" sz="2800" dirty="0">
                <a:latin typeface="Gill Sans Std Light" pitchFamily="34" charset="0"/>
              </a:rPr>
              <a:t>, </a:t>
            </a:r>
            <a:r>
              <a:rPr lang="en-GB" sz="2800" dirty="0" smtClean="0">
                <a:latin typeface="Gill Sans Std Light" pitchFamily="34" charset="0"/>
              </a:rPr>
              <a:t>Moodle)</a:t>
            </a:r>
          </a:p>
          <a:p>
            <a:r>
              <a:rPr lang="en-GB" sz="2800" dirty="0" smtClean="0">
                <a:latin typeface="Gill Sans Std Light" pitchFamily="34" charset="0"/>
              </a:rPr>
              <a:t>social </a:t>
            </a:r>
            <a:r>
              <a:rPr lang="en-GB" sz="2800" dirty="0">
                <a:latin typeface="Gill Sans Std Light" pitchFamily="34" charset="0"/>
              </a:rPr>
              <a:t>networking e.g. Facebook, </a:t>
            </a:r>
            <a:r>
              <a:rPr lang="en-GB" sz="2800" dirty="0" err="1">
                <a:latin typeface="Gill Sans Std Light" pitchFamily="34" charset="0"/>
              </a:rPr>
              <a:t>youTube</a:t>
            </a:r>
            <a:r>
              <a:rPr lang="en-GB" sz="2800" dirty="0">
                <a:latin typeface="Gill Sans Std Light" pitchFamily="34" charset="0"/>
              </a:rPr>
              <a:t>, </a:t>
            </a:r>
            <a:r>
              <a:rPr lang="en-GB" sz="2800" dirty="0" smtClean="0">
                <a:latin typeface="Gill Sans Std Light" pitchFamily="34" charset="0"/>
              </a:rPr>
              <a:t>Twitter</a:t>
            </a:r>
          </a:p>
          <a:p>
            <a:r>
              <a:rPr lang="en-GB" sz="2800" dirty="0" smtClean="0">
                <a:latin typeface="Gill Sans Std Light" pitchFamily="34" charset="0"/>
              </a:rPr>
              <a:t>collaborative </a:t>
            </a:r>
            <a:r>
              <a:rPr lang="en-GB" sz="2800" dirty="0">
                <a:latin typeface="Gill Sans Std Light" pitchFamily="34" charset="0"/>
              </a:rPr>
              <a:t>tools (Wikis, Google </a:t>
            </a:r>
            <a:r>
              <a:rPr lang="en-GB" sz="2800" dirty="0" smtClean="0">
                <a:latin typeface="Gill Sans Std Light" pitchFamily="34" charset="0"/>
              </a:rPr>
              <a:t>docs, blogs)</a:t>
            </a:r>
            <a:endParaRPr lang="en-GB" sz="2800" dirty="0">
              <a:latin typeface="Gill Sans Std Light" pitchFamily="34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3200" b="1" dirty="0">
                <a:solidFill>
                  <a:srgbClr val="8F3A8E"/>
                </a:solidFill>
                <a:latin typeface="Gill Sans Std" pitchFamily="34" charset="0"/>
              </a:rPr>
              <a:t>Question: what kinds of technology do you already use with your students?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01357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Gill Sans Std Light" pitchFamily="34" charset="0"/>
              </a:rPr>
              <a:t>Nature of </a:t>
            </a:r>
            <a:r>
              <a:rPr lang="en-GB" sz="2400" dirty="0" smtClean="0">
                <a:latin typeface="Gill Sans Std Light" pitchFamily="34" charset="0"/>
              </a:rPr>
              <a:t>teaching and learning </a:t>
            </a:r>
            <a:r>
              <a:rPr lang="en-GB" sz="2400" dirty="0">
                <a:latin typeface="Gill Sans Std Light" pitchFamily="34" charset="0"/>
              </a:rPr>
              <a:t>in HE </a:t>
            </a:r>
            <a:r>
              <a:rPr lang="en-GB" sz="2400" dirty="0" smtClean="0">
                <a:latin typeface="Gill Sans Std Light" pitchFamily="34" charset="0"/>
              </a:rPr>
              <a:t>is changing</a:t>
            </a:r>
            <a:r>
              <a:rPr lang="en-GB" sz="2400" dirty="0">
                <a:latin typeface="Gill Sans Std Light" pitchFamily="34" charset="0"/>
              </a:rPr>
              <a:t>: </a:t>
            </a:r>
            <a:endParaRPr lang="en-GB" sz="2400" dirty="0" smtClean="0">
              <a:latin typeface="Gill Sans Std Light" pitchFamily="34" charset="0"/>
            </a:endParaRPr>
          </a:p>
          <a:p>
            <a:pPr marL="0" indent="0">
              <a:buNone/>
            </a:pPr>
            <a:endParaRPr lang="en-GB" sz="2400" dirty="0">
              <a:latin typeface="Gill Sans Std Light" pitchFamily="34" charset="0"/>
            </a:endParaRPr>
          </a:p>
          <a:p>
            <a:r>
              <a:rPr lang="en-GB" sz="2400" dirty="0">
                <a:latin typeface="Gill Sans Std Light" pitchFamily="34" charset="0"/>
              </a:rPr>
              <a:t>diverse student body requires different modes of delivery – distance, self-study, larger class sizes.</a:t>
            </a:r>
          </a:p>
          <a:p>
            <a:r>
              <a:rPr lang="en-GB" sz="2400" dirty="0">
                <a:latin typeface="Gill Sans Std Light" pitchFamily="34" charset="0"/>
              </a:rPr>
              <a:t>students use technology extensively in ‘real-life’</a:t>
            </a:r>
          </a:p>
          <a:p>
            <a:r>
              <a:rPr lang="en-GB" sz="2400" dirty="0">
                <a:latin typeface="Gill Sans Std Light" pitchFamily="34" charset="0"/>
              </a:rPr>
              <a:t>institutional demands e.g. e-learning </a:t>
            </a:r>
            <a:r>
              <a:rPr lang="en-GB" sz="2400" dirty="0" smtClean="0">
                <a:latin typeface="Gill Sans Std Light" pitchFamily="34" charset="0"/>
              </a:rPr>
              <a:t>strategies, mandatory use of certain technologies</a:t>
            </a:r>
            <a:endParaRPr lang="en-GB" sz="2400" dirty="0">
              <a:latin typeface="Gill Sans Std Light" pitchFamily="34" charset="0"/>
            </a:endParaRPr>
          </a:p>
          <a:p>
            <a:r>
              <a:rPr lang="en-GB" sz="2400" dirty="0">
                <a:latin typeface="Gill Sans Std Light" pitchFamily="34" charset="0"/>
              </a:rPr>
              <a:t>new funding </a:t>
            </a:r>
            <a:r>
              <a:rPr lang="en-GB" sz="2400" dirty="0" smtClean="0">
                <a:latin typeface="Gill Sans Std Light" pitchFamily="34" charset="0"/>
              </a:rPr>
              <a:t>models and new expectations</a:t>
            </a:r>
            <a:endParaRPr lang="en-GB" sz="2400" dirty="0">
              <a:latin typeface="Gill Sans Std Light" pitchFamily="34" charset="0"/>
            </a:endParaRPr>
          </a:p>
          <a:p>
            <a:r>
              <a:rPr lang="en-GB" sz="2400" dirty="0">
                <a:latin typeface="Gill Sans Std Light" pitchFamily="34" charset="0"/>
              </a:rPr>
              <a:t>funding Council/Government priorities e.g. open educational resources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You can’t ignore technology…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Gill Sans Std Light" pitchFamily="34" charset="0"/>
              </a:rPr>
              <a:t>"OERs are teaching, learning and research resources that reside in the public domain or have been released under an intellectual property license that permits their free use or re-purposing by others.”</a:t>
            </a:r>
          </a:p>
          <a:p>
            <a:pPr marL="0" indent="0">
              <a:buNone/>
            </a:pPr>
            <a:r>
              <a:rPr lang="en-GB" sz="2400" dirty="0">
                <a:latin typeface="Gill Sans Std Light" pitchFamily="34" charset="0"/>
              </a:rPr>
              <a:t> </a:t>
            </a:r>
          </a:p>
          <a:p>
            <a:pPr marL="0" indent="0">
              <a:buNone/>
            </a:pPr>
            <a:r>
              <a:rPr lang="en-GB" sz="2400" i="1" dirty="0">
                <a:latin typeface="Gill Sans Std Light" pitchFamily="34" charset="0"/>
              </a:rPr>
              <a:t>- Report for the William and Flora Hewlett Foundation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3200" b="1" dirty="0" smtClean="0">
                <a:solidFill>
                  <a:srgbClr val="8F3A8E"/>
                </a:solidFill>
                <a:latin typeface="Gill Sans Std" pitchFamily="34" charset="0"/>
              </a:rPr>
              <a:t>What are Open Educational Resources?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3200" b="1" dirty="0" smtClean="0">
                <a:solidFill>
                  <a:srgbClr val="8F3A8E"/>
                </a:solidFill>
                <a:latin typeface="Gill Sans Std" pitchFamily="34" charset="0"/>
              </a:rPr>
              <a:t>The ‘OER’ movement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6" name="Picture 19" descr="ocw consortium home page">
            <a:hlinkClick r:id="rId4" tooltip="back to &#10;home pag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114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0"/>
          <a:stretch/>
        </p:blipFill>
        <p:spPr bwMode="auto">
          <a:xfrm>
            <a:off x="3059832" y="1479550"/>
            <a:ext cx="508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6" y="2366149"/>
            <a:ext cx="15478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62" y="2738418"/>
            <a:ext cx="4804370" cy="59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90015"/>
            <a:ext cx="26638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61048"/>
            <a:ext cx="14319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03" y="3686477"/>
            <a:ext cx="18780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02485"/>
            <a:ext cx="49133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50" y="4767656"/>
            <a:ext cx="1491530" cy="87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4" y="4055967"/>
            <a:ext cx="1771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MERLOT - Multimedia Education Resource for Learning and Online Teachi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59551"/>
            <a:ext cx="17811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22822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2983"/>
            <a:ext cx="5541117" cy="386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563" y="904853"/>
            <a:ext cx="5796136" cy="391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2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t="6464" r="2892" b="10125"/>
          <a:stretch/>
        </p:blipFill>
        <p:spPr bwMode="auto">
          <a:xfrm>
            <a:off x="-10819" y="0"/>
            <a:ext cx="9263339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4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827</Words>
  <Application>Microsoft Office PowerPoint</Application>
  <PresentationFormat>On-screen Show (4:3)</PresentationFormat>
  <Paragraphs>127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Using, developing and sharing your teaching resources</vt:lpstr>
      <vt:lpstr>Overview</vt:lpstr>
      <vt:lpstr>PowerPoint Presentation</vt:lpstr>
      <vt:lpstr>Question: what kinds of technology do you already use with your students?</vt:lpstr>
      <vt:lpstr>You can’t ignore technology…</vt:lpstr>
      <vt:lpstr>What are Open Educational Resources?</vt:lpstr>
      <vt:lpstr>The ‘OER’ movement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of sharing</vt:lpstr>
      <vt:lpstr>Reasons for using HumBox</vt:lpstr>
      <vt:lpstr>How do I get started?</vt:lpstr>
      <vt:lpstr>Useful links for info and advice (OERs)</vt:lpstr>
      <vt:lpstr>Some tips for authoring online activities…</vt:lpstr>
      <vt:lpstr>…and some tools</vt:lpstr>
      <vt:lpstr>PowerPoint Presentation</vt:lpstr>
      <vt:lpstr>PowerPoint Presentation</vt:lpstr>
      <vt:lpstr>Use LLAS to help you create and share</vt:lpstr>
      <vt:lpstr>Some useful links and references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Georgin L.I.</dc:creator>
  <cp:lastModifiedBy>Borthwick K.E.</cp:lastModifiedBy>
  <cp:revision>119</cp:revision>
  <dcterms:created xsi:type="dcterms:W3CDTF">2011-06-08T14:55:26Z</dcterms:created>
  <dcterms:modified xsi:type="dcterms:W3CDTF">2012-04-13T08:58:22Z</dcterms:modified>
</cp:coreProperties>
</file>