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8" r:id="rId4"/>
    <p:sldId id="269" r:id="rId5"/>
    <p:sldId id="272" r:id="rId6"/>
    <p:sldId id="271" r:id="rId7"/>
    <p:sldId id="274" r:id="rId8"/>
    <p:sldId id="284" r:id="rId9"/>
    <p:sldId id="285" r:id="rId10"/>
    <p:sldId id="259" r:id="rId11"/>
    <p:sldId id="287" r:id="rId12"/>
    <p:sldId id="288" r:id="rId13"/>
    <p:sldId id="276" r:id="rId14"/>
    <p:sldId id="286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3A8E"/>
    <a:srgbClr val="E1B5E1"/>
    <a:srgbClr val="F2DEF2"/>
    <a:srgbClr val="CB7FCB"/>
    <a:srgbClr val="8064A2"/>
    <a:srgbClr val="6C1348"/>
    <a:srgbClr val="005C84"/>
    <a:srgbClr val="007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016" autoAdjust="0"/>
  </p:normalViewPr>
  <p:slideViewPr>
    <p:cSldViewPr>
      <p:cViewPr varScale="1">
        <p:scale>
          <a:sx n="79" d="100"/>
          <a:sy n="79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4B07D-42DF-4868-A4F8-06D22E6319EA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17AFF-E427-48FC-A916-93826DF44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00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04DA3-2757-423C-A458-97821EF11294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DC43D-C7EE-4DAE-BF5A-55F9151D6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20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599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82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82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82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12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AA8A-2D4E-4803-966A-FC7D9195A9B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879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AA8A-2D4E-4803-966A-FC7D9195A9B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87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29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87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9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7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76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06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95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94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41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25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80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B9127-CC23-4007-BA0E-F999874DA794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21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las.ac.u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languagebox.ac.uk/" TargetMode="External"/><Relationship Id="rId3" Type="http://schemas.openxmlformats.org/officeDocument/2006/relationships/hyperlink" Target="http://bit.ly/oerinfokit" TargetMode="External"/><Relationship Id="rId7" Type="http://schemas.openxmlformats.org/officeDocument/2006/relationships/hyperlink" Target="http://www.humbox.ac.u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orum.ac.uk/" TargetMode="External"/><Relationship Id="rId5" Type="http://schemas.openxmlformats.org/officeDocument/2006/relationships/hyperlink" Target="http://www.ocwconsortium.org/" TargetMode="External"/><Relationship Id="rId10" Type="http://schemas.openxmlformats.org/officeDocument/2006/relationships/image" Target="../media/image2.gif"/><Relationship Id="rId4" Type="http://schemas.openxmlformats.org/officeDocument/2006/relationships/hyperlink" Target="http://www.jisc.ac.uk/" TargetMode="External"/><Relationship Id="rId9" Type="http://schemas.openxmlformats.org/officeDocument/2006/relationships/hyperlink" Target="http://loro.open.ac.u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ml.ac.uk/shapingthefuture/identit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hyperlink" Target="http://www.hefce.ac.uk/pubs/hefce/2009/09_41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7772400" cy="1470025"/>
          </a:xfrm>
        </p:spPr>
        <p:txBody>
          <a:bodyPr anchor="b"/>
          <a:lstStyle/>
          <a:p>
            <a:pPr algn="l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Gill Sans Std" pitchFamily="34" charset="0"/>
              </a:rPr>
              <a:t>Engaging language educators: OER and staff development</a:t>
            </a:r>
            <a:endParaRPr lang="en-GB" dirty="0">
              <a:solidFill>
                <a:schemeClr val="bg1">
                  <a:lumMod val="50000"/>
                </a:schemeClr>
              </a:solidFill>
              <a:latin typeface="Gill Sans St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632848" cy="199107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Kate Borthwick</a:t>
            </a:r>
          </a:p>
          <a:p>
            <a:pPr algn="l"/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Centre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for Languages, Linguistics and Area Studies</a:t>
            </a:r>
          </a:p>
          <a:p>
            <a:pPr algn="l"/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University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of Southampton </a:t>
            </a:r>
            <a:endParaRPr lang="en-GB" sz="18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pPr algn="l"/>
            <a:endParaRPr lang="en-GB" sz="1800" dirty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‘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Open </a:t>
            </a:r>
            <a:r>
              <a:rPr lang="en-GB" sz="180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Educational Resources </a:t>
            </a:r>
            <a:r>
              <a:rPr lang="en-GB" sz="180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in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L</a:t>
            </a:r>
            <a:r>
              <a:rPr lang="en-GB" sz="180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anguages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,’ 1</a:t>
            </a:r>
            <a:r>
              <a:rPr lang="en-GB" sz="1800" baseline="300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st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 June, 2012, UCLAN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3568" y="3789040"/>
            <a:ext cx="7786439" cy="0"/>
          </a:xfrm>
          <a:prstGeom prst="line">
            <a:avLst/>
          </a:prstGeom>
          <a:ln w="57150">
            <a:solidFill>
              <a:srgbClr val="8F3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85" y="260648"/>
            <a:ext cx="3836852" cy="792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3568" y="6021288"/>
            <a:ext cx="28083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</a:rPr>
              <a:t>LLAS</a:t>
            </a:r>
          </a:p>
          <a:p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</a:rPr>
              <a:t>Centre </a:t>
            </a: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for Languages, Linguistics and Area Studies</a:t>
            </a:r>
            <a:br>
              <a:rPr lang="en-GB" sz="900" dirty="0">
                <a:solidFill>
                  <a:schemeClr val="bg1"/>
                </a:solidFill>
                <a:latin typeface="Gill Sans MT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University of Southampton </a:t>
            </a:r>
          </a:p>
          <a:p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</a:rPr>
              <a:t>Southampton, </a:t>
            </a: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SO17 1BJ </a:t>
            </a:r>
            <a:br>
              <a:rPr lang="en-GB" sz="900" dirty="0">
                <a:solidFill>
                  <a:schemeClr val="bg1"/>
                </a:solidFill>
                <a:latin typeface="Gill Sans MT" pitchFamily="34" charset="0"/>
              </a:rPr>
            </a:br>
            <a:r>
              <a:rPr lang="de-DE" sz="900" dirty="0">
                <a:solidFill>
                  <a:schemeClr val="bg1"/>
                </a:solidFill>
                <a:latin typeface="Gill Sans MT" pitchFamily="34" charset="0"/>
              </a:rPr>
              <a:t>+44 (0) 23 8059 6860 </a:t>
            </a:r>
            <a:r>
              <a:rPr lang="en-GB" sz="900" b="1" dirty="0">
                <a:solidFill>
                  <a:schemeClr val="bg1"/>
                </a:solidFill>
                <a:latin typeface="Gill Sans MT" pitchFamily="34" charset="0"/>
              </a:rPr>
              <a:t>|</a:t>
            </a: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</a:rPr>
              <a:t>@LLASCentre </a:t>
            </a:r>
            <a:r>
              <a:rPr lang="en-GB" sz="900" b="1" dirty="0" smtClean="0">
                <a:solidFill>
                  <a:schemeClr val="bg1"/>
                </a:solidFill>
                <a:latin typeface="Gill Sans MT" pitchFamily="34" charset="0"/>
              </a:rPr>
              <a:t>|</a:t>
            </a: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  <a:hlinkClick r:id="rId4"/>
              </a:rPr>
              <a:t>www.llas.ac.uk</a:t>
            </a:r>
            <a:endParaRPr lang="en-GB" sz="900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013576" cy="4392488"/>
          </a:xfrm>
        </p:spPr>
        <p:txBody>
          <a:bodyPr>
            <a:normAutofit/>
          </a:bodyPr>
          <a:lstStyle/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Often unrecognised and undervalued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Employed in ‘Language Centres’ separate from academic </a:t>
            </a:r>
            <a:r>
              <a:rPr lang="en-GB" sz="2400" dirty="0" err="1" smtClean="0">
                <a:latin typeface="Gill Sans Std Light" pitchFamily="34" charset="0"/>
              </a:rPr>
              <a:t>depts</a:t>
            </a:r>
            <a:endParaRPr lang="en-GB" sz="2400" dirty="0" smtClean="0">
              <a:latin typeface="Gill Sans Std Light" pitchFamily="34" charset="0"/>
            </a:endParaRP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Teaching-only contracts (Coleman, J, 2004)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“…</a:t>
            </a:r>
            <a:r>
              <a:rPr lang="en-GB" sz="2400" i="1" dirty="0" smtClean="0">
                <a:latin typeface="Gill Sans Std Light" pitchFamily="34" charset="0"/>
              </a:rPr>
              <a:t>could be forgiven for feeling like second-class citizens</a:t>
            </a:r>
            <a:r>
              <a:rPr lang="en-GB" sz="2400" dirty="0" smtClean="0">
                <a:latin typeface="Gill Sans Std Light" pitchFamily="34" charset="0"/>
              </a:rPr>
              <a:t>,” </a:t>
            </a:r>
            <a:r>
              <a:rPr lang="en-GB" sz="2400" dirty="0" err="1" smtClean="0">
                <a:latin typeface="Gill Sans Std Light" pitchFamily="34" charset="0"/>
              </a:rPr>
              <a:t>Klapper</a:t>
            </a:r>
            <a:r>
              <a:rPr lang="en-GB" sz="2400" dirty="0" smtClean="0">
                <a:latin typeface="Gill Sans Std Light" pitchFamily="34" charset="0"/>
              </a:rPr>
              <a:t>, J. (2006)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Intensive teaching schedules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Lack of opportunity to engage with academic life and professional development opportunities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260648"/>
            <a:ext cx="8280920" cy="864096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 smtClean="0">
                <a:solidFill>
                  <a:srgbClr val="8F3A8E"/>
                </a:solidFill>
                <a:latin typeface="Gill Sans Std" pitchFamily="34" charset="0"/>
              </a:rPr>
              <a:t>Issues for hourly-paid tutors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013576" cy="4320480"/>
          </a:xfrm>
        </p:spPr>
        <p:txBody>
          <a:bodyPr>
            <a:normAutofit/>
          </a:bodyPr>
          <a:lstStyle/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Can demonstrate impact to institution as well as beyond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Colleagues who work cross-sector, cross-institution can bring work together under one online profile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Facilitates networking locally and beyond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Creating new, high quality OERs will raise profiles of creators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Enhances digital literacy and professional practice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260648"/>
            <a:ext cx="8280920" cy="864096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Benefits of open practice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013576" cy="4248472"/>
          </a:xfrm>
        </p:spPr>
        <p:txBody>
          <a:bodyPr>
            <a:normAutofit/>
          </a:bodyPr>
          <a:lstStyle/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Open practice is potentially a good vehicle for professional development in a range of ways, from profile-raising; encouraging reflection on current practice, to enhancing digital literacy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Enhanced usefulness if part of a community of collegiate ‘sharers’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Benefits for full engagement (sharing your work and downloading) and for partial (browsing, downloading others’ work)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260648"/>
            <a:ext cx="8280920" cy="864096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Concluding remarks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4392488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OER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Infokit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: </a:t>
            </a:r>
            <a:r>
              <a:rPr lang="en-GB" sz="2400" b="1" dirty="0">
                <a:hlinkClick r:id="rId3"/>
              </a:rPr>
              <a:t>http://bit.ly/oerinfokit</a:t>
            </a:r>
            <a:endParaRPr lang="en-GB" sz="2400" b="1" dirty="0"/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The JISC (funding, OER projects):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4"/>
              </a:rPr>
              <a:t>www.jisc.ac.uk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Open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Courseware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Consortium: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5"/>
              </a:rPr>
              <a:t>www.ocwconsortium.org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>Some repositories: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Jorum: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6"/>
              </a:rPr>
              <a:t>www.jorum.ac.uk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 </a:t>
            </a:r>
          </a:p>
          <a:p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HumBox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: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7"/>
              </a:rPr>
              <a:t>www.humbox.ac.uk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LanguageBox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: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8"/>
              </a:rPr>
              <a:t>http://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8"/>
              </a:rPr>
              <a:t>languagebox.ac.uk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LORO (Language Open Resources Online):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9"/>
              </a:rPr>
              <a:t>http://loro.open.ac.uk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9"/>
              </a:rPr>
              <a:t>/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 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r>
              <a:rPr lang="en-GB" sz="3200" b="1" dirty="0">
                <a:solidFill>
                  <a:srgbClr val="8F3A8E"/>
                </a:solidFill>
                <a:latin typeface="Gill Sans Std" pitchFamily="34" charset="0"/>
              </a:rPr>
              <a:t>Useful links for info and advice (OERs)</a:t>
            </a:r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4392488"/>
          </a:xfrm>
        </p:spPr>
        <p:txBody>
          <a:bodyPr>
            <a:normAutofit/>
          </a:bodyPr>
          <a:lstStyle/>
          <a:p>
            <a:r>
              <a:rPr lang="en-GB" sz="2400" dirty="0"/>
              <a:t>Coleman, J. 2004, Modern Languages in British universities: past and present, Arts and Humanities in Higher Education, 3(2), 147–162.</a:t>
            </a:r>
          </a:p>
          <a:p>
            <a:r>
              <a:rPr lang="en-GB" sz="2400" dirty="0" err="1"/>
              <a:t>Klapper</a:t>
            </a:r>
            <a:r>
              <a:rPr lang="en-GB" sz="2400" dirty="0"/>
              <a:t>, J. 2006, Understanding and Developing Good Practice: Language Teaching in Higher Education. London: CILT. </a:t>
            </a:r>
          </a:p>
          <a:p>
            <a:r>
              <a:rPr lang="en-GB" sz="2400" dirty="0"/>
              <a:t>Howarth, P. 2011, Language Centres and Academic Departments. Available online: </a:t>
            </a:r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www.ucml.ac.uk/shapingthefuture/identity</a:t>
            </a:r>
            <a:endParaRPr lang="en-GB" sz="2400" dirty="0" smtClean="0"/>
          </a:p>
          <a:p>
            <a:r>
              <a:rPr lang="en-GB" sz="2400" dirty="0"/>
              <a:t>Review of Modern Foreign Languages provision in higher education in England, HEFCE, by M. Worton: </a:t>
            </a:r>
            <a:r>
              <a:rPr lang="en-GB" sz="2400" dirty="0">
                <a:hlinkClick r:id="rId4"/>
              </a:rPr>
              <a:t>http://www.hefce.ac.uk/pubs/hefce/2009/09_41</a:t>
            </a:r>
            <a:r>
              <a:rPr lang="en-GB" sz="2400" dirty="0" smtClean="0">
                <a:hlinkClick r:id="rId4"/>
              </a:rPr>
              <a:t>/</a:t>
            </a:r>
            <a:r>
              <a:rPr lang="en-GB" sz="2400" dirty="0" smtClean="0"/>
              <a:t> 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r>
              <a:rPr lang="en-GB" sz="3200" b="1" dirty="0">
                <a:solidFill>
                  <a:srgbClr val="8F3A8E"/>
                </a:solidFill>
                <a:latin typeface="Gill Sans Std" pitchFamily="34" charset="0"/>
              </a:rPr>
              <a:t>Useful </a:t>
            </a:r>
            <a:r>
              <a:rPr lang="en-GB" sz="3200" b="1" dirty="0" smtClean="0">
                <a:solidFill>
                  <a:srgbClr val="8F3A8E"/>
                </a:solidFill>
                <a:latin typeface="Gill Sans Std" pitchFamily="34" charset="0"/>
              </a:rPr>
              <a:t>links: landscape for languages</a:t>
            </a:r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424936" cy="4104456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Do you think new academic/teaching staff should be actively encouraged to engage with open practice?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What other things do we need to do to engage more staff with open practice?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Do you think that engagement with open practice should be made part of the REF/promotion pathways?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r>
              <a:rPr lang="en-GB" sz="3200" b="1" dirty="0" smtClean="0">
                <a:solidFill>
                  <a:srgbClr val="8F3A8E"/>
                </a:solidFill>
                <a:latin typeface="Gill Sans Std" pitchFamily="34" charset="0"/>
              </a:rPr>
              <a:t>Thank you, questions, discussion!</a:t>
            </a:r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4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013576" cy="417646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Gill Sans Std Light" pitchFamily="34" charset="0"/>
              </a:rPr>
              <a:t>LLAS practitioner projects</a:t>
            </a:r>
          </a:p>
          <a:p>
            <a:r>
              <a:rPr lang="en-GB" dirty="0" smtClean="0">
                <a:latin typeface="Gill Sans Std Light" pitchFamily="34" charset="0"/>
              </a:rPr>
              <a:t>Identified reasons for engaging with open practice</a:t>
            </a:r>
          </a:p>
          <a:p>
            <a:r>
              <a:rPr lang="en-GB" dirty="0" smtClean="0">
                <a:latin typeface="Gill Sans Std Light" pitchFamily="34" charset="0"/>
              </a:rPr>
              <a:t>The FAVOR project – hourly paid tutors</a:t>
            </a:r>
          </a:p>
          <a:p>
            <a:r>
              <a:rPr lang="en-GB" dirty="0" smtClean="0">
                <a:latin typeface="Gill Sans Std Light" pitchFamily="34" charset="0"/>
              </a:rPr>
              <a:t>Conclusion: engaging with open practice leads to a range of professional development opportunities</a:t>
            </a:r>
            <a:endParaRPr lang="en-GB" dirty="0"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260648"/>
            <a:ext cx="8280920" cy="864096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Overview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01357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 t="6965" r="10892"/>
          <a:stretch/>
        </p:blipFill>
        <p:spPr bwMode="auto">
          <a:xfrm>
            <a:off x="0" y="-22860"/>
            <a:ext cx="9144000" cy="680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6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01357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7" t="6386" r="11276" b="2980"/>
          <a:stretch/>
        </p:blipFill>
        <p:spPr bwMode="auto">
          <a:xfrm>
            <a:off x="-31849" y="0"/>
            <a:ext cx="9175849" cy="685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01357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4772" r="11560" b="840"/>
          <a:stretch/>
        </p:blipFill>
        <p:spPr bwMode="auto">
          <a:xfrm>
            <a:off x="0" y="0"/>
            <a:ext cx="9144000" cy="6732478"/>
          </a:xfrm>
          <a:prstGeom prst="rect">
            <a:avLst/>
          </a:prstGeom>
          <a:noFill/>
          <a:ln w="9525">
            <a:solidFill>
              <a:schemeClr val="tx2">
                <a:alpha val="93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2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01357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t="6840" r="11046" b="4810"/>
          <a:stretch/>
        </p:blipFill>
        <p:spPr bwMode="auto">
          <a:xfrm>
            <a:off x="24016" y="21734"/>
            <a:ext cx="9119984" cy="6860887"/>
          </a:xfrm>
          <a:prstGeom prst="rect">
            <a:avLst/>
          </a:prstGeom>
          <a:noFill/>
          <a:ln w="9525">
            <a:solidFill>
              <a:schemeClr val="tx2">
                <a:alpha val="9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7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188640"/>
            <a:ext cx="8280920" cy="936104"/>
          </a:xfrm>
        </p:spPr>
        <p:txBody>
          <a:bodyPr>
            <a:noAutofit/>
          </a:bodyPr>
          <a:lstStyle/>
          <a:p>
            <a:pPr algn="r"/>
            <a:r>
              <a:rPr lang="en-GB" sz="32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Benefits of sharing for professional development</a:t>
            </a:r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1" t="6840" r="17407" b="8493"/>
          <a:stretch/>
        </p:blipFill>
        <p:spPr bwMode="auto">
          <a:xfrm>
            <a:off x="179512" y="1340768"/>
            <a:ext cx="4492046" cy="4464496"/>
          </a:xfrm>
          <a:prstGeom prst="rect">
            <a:avLst/>
          </a:prstGeom>
          <a:noFill/>
          <a:ln w="9525">
            <a:solidFill>
              <a:schemeClr val="tx2">
                <a:alpha val="9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60032" y="1223432"/>
            <a:ext cx="40324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Gill Sans Std Light"/>
              </a:rPr>
              <a:t>Way </a:t>
            </a:r>
            <a:r>
              <a:rPr lang="en-GB" dirty="0">
                <a:latin typeface="Gill Sans Std Light"/>
              </a:rPr>
              <a:t>of showing </a:t>
            </a:r>
            <a:r>
              <a:rPr lang="en-GB" dirty="0" smtClean="0">
                <a:latin typeface="Gill Sans Std Light"/>
              </a:rPr>
              <a:t>impact:-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Gill Sans Std Light"/>
              </a:rPr>
              <a:t>for non-research active staff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Gill Sans Std Light"/>
              </a:rPr>
              <a:t>demonstrating </a:t>
            </a:r>
            <a:r>
              <a:rPr lang="en-GB" dirty="0">
                <a:latin typeface="Gill Sans Std Light"/>
              </a:rPr>
              <a:t>excellence in </a:t>
            </a:r>
            <a:r>
              <a:rPr lang="en-GB" dirty="0" smtClean="0">
                <a:latin typeface="Gill Sans Std Light"/>
              </a:rPr>
              <a:t>teaching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Gill Sans Std Light"/>
              </a:rPr>
              <a:t>raising your public professional profile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Gill Sans Std Light"/>
              </a:rPr>
              <a:t>linking </a:t>
            </a:r>
            <a:r>
              <a:rPr lang="en-GB" dirty="0">
                <a:latin typeface="Gill Sans Std Light"/>
              </a:rPr>
              <a:t>research and </a:t>
            </a:r>
            <a:r>
              <a:rPr lang="en-GB" dirty="0" smtClean="0">
                <a:latin typeface="Gill Sans Std Light"/>
              </a:rPr>
              <a:t>teaching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Gill Sans Std Light"/>
              </a:rPr>
              <a:t>demonstrating </a:t>
            </a:r>
            <a:r>
              <a:rPr lang="en-GB" dirty="0">
                <a:latin typeface="Gill Sans Std Light"/>
              </a:rPr>
              <a:t>excellence in content, technology or </a:t>
            </a:r>
            <a:r>
              <a:rPr lang="en-GB" dirty="0" smtClean="0">
                <a:latin typeface="Gill Sans Std Light"/>
              </a:rPr>
              <a:t>pedagogy</a:t>
            </a:r>
          </a:p>
          <a:p>
            <a:endParaRPr lang="en-GB" dirty="0" smtClean="0">
              <a:latin typeface="Gill Sans Std Light"/>
            </a:endParaRPr>
          </a:p>
          <a:p>
            <a:r>
              <a:rPr lang="en-GB" dirty="0" smtClean="0">
                <a:latin typeface="Gill Sans Std Light"/>
              </a:rPr>
              <a:t>Practice: -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Gill Sans Std Light"/>
              </a:rPr>
              <a:t>a </a:t>
            </a:r>
            <a:r>
              <a:rPr lang="en-GB" dirty="0">
                <a:latin typeface="Gill Sans Std Light"/>
              </a:rPr>
              <a:t>way of making connections in discipline community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Gill Sans Std Light"/>
              </a:rPr>
              <a:t>improves digital literacy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Gill Sans Std Light"/>
              </a:rPr>
              <a:t>a way of making </a:t>
            </a:r>
            <a:r>
              <a:rPr lang="en-GB" dirty="0">
                <a:latin typeface="Gill Sans Std Light"/>
              </a:rPr>
              <a:t>contact with other </a:t>
            </a:r>
            <a:r>
              <a:rPr lang="en-GB" dirty="0" smtClean="0">
                <a:latin typeface="Gill Sans Std Light"/>
              </a:rPr>
              <a:t>audiences for </a:t>
            </a:r>
            <a:r>
              <a:rPr lang="en-GB" dirty="0">
                <a:latin typeface="Gill Sans Std Light"/>
              </a:rPr>
              <a:t>your </a:t>
            </a:r>
            <a:r>
              <a:rPr lang="en-GB" dirty="0" smtClean="0">
                <a:latin typeface="Gill Sans Std Light"/>
              </a:rPr>
              <a:t>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Gill Sans Std Light"/>
              </a:rPr>
              <a:t>encourages </a:t>
            </a:r>
            <a:r>
              <a:rPr lang="en-GB" dirty="0">
                <a:latin typeface="Gill Sans Std Light"/>
              </a:rPr>
              <a:t>collaborative </a:t>
            </a:r>
            <a:r>
              <a:rPr lang="en-GB" dirty="0" smtClean="0">
                <a:latin typeface="Gill Sans Std Light"/>
              </a:rPr>
              <a:t>working</a:t>
            </a:r>
          </a:p>
        </p:txBody>
      </p:sp>
    </p:spTree>
    <p:extLst>
      <p:ext uri="{BB962C8B-B14F-4D97-AF65-F5344CB8AC3E}">
        <p14:creationId xmlns:p14="http://schemas.microsoft.com/office/powerpoint/2010/main" val="30068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013576" cy="4464496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2400" dirty="0">
                <a:latin typeface="Gill Sans Std Light" pitchFamily="34" charset="0"/>
              </a:rPr>
              <a:t>see what other practitioners/institutions are doing</a:t>
            </a:r>
          </a:p>
          <a:p>
            <a:pPr lvl="0"/>
            <a:r>
              <a:rPr lang="en-GB" sz="2400" dirty="0">
                <a:latin typeface="Gill Sans Std Light" pitchFamily="34" charset="0"/>
              </a:rPr>
              <a:t>to share practice and get reviews</a:t>
            </a:r>
          </a:p>
          <a:p>
            <a:pPr lvl="0"/>
            <a:r>
              <a:rPr lang="en-GB" sz="2400" dirty="0">
                <a:latin typeface="Gill Sans Std Light" pitchFamily="34" charset="0"/>
              </a:rPr>
              <a:t>can find useful resources to adapt</a:t>
            </a:r>
          </a:p>
          <a:p>
            <a:pPr lvl="0"/>
            <a:r>
              <a:rPr lang="en-GB" sz="2400" dirty="0">
                <a:latin typeface="Gill Sans Std Light" pitchFamily="34" charset="0"/>
              </a:rPr>
              <a:t>helps to reflect on own practice</a:t>
            </a:r>
          </a:p>
          <a:p>
            <a:pPr lvl="0"/>
            <a:r>
              <a:rPr lang="en-GB" sz="2400" dirty="0">
                <a:latin typeface="Gill Sans Std Light" pitchFamily="34" charset="0"/>
              </a:rPr>
              <a:t>provides good ideas to improve/enhance practice</a:t>
            </a:r>
          </a:p>
          <a:p>
            <a:pPr lvl="0"/>
            <a:r>
              <a:rPr lang="en-GB" sz="2400" dirty="0">
                <a:latin typeface="Gill Sans Std Light" pitchFamily="34" charset="0"/>
              </a:rPr>
              <a:t>good way to keep up with developments in the discipline</a:t>
            </a:r>
          </a:p>
          <a:p>
            <a:pPr lvl="0"/>
            <a:r>
              <a:rPr lang="en-GB" sz="2400" dirty="0">
                <a:latin typeface="Gill Sans Std Light" pitchFamily="34" charset="0"/>
              </a:rPr>
              <a:t>early career researchers can showcase work and teaching experience</a:t>
            </a:r>
          </a:p>
          <a:p>
            <a:pPr lvl="0"/>
            <a:r>
              <a:rPr lang="en-GB" sz="2400" dirty="0">
                <a:latin typeface="Gill Sans Std Light" pitchFamily="34" charset="0"/>
              </a:rPr>
              <a:t>can see perspectives from other hums </a:t>
            </a:r>
            <a:r>
              <a:rPr lang="en-GB" sz="2400" dirty="0" smtClean="0">
                <a:latin typeface="Gill Sans Std Light" pitchFamily="34" charset="0"/>
              </a:rPr>
              <a:t>disciplines</a:t>
            </a:r>
          </a:p>
          <a:p>
            <a:pPr lvl="0"/>
            <a:r>
              <a:rPr lang="en-GB" sz="2400" dirty="0" smtClean="0">
                <a:latin typeface="Gill Sans Std Light" pitchFamily="34" charset="0"/>
              </a:rPr>
              <a:t>enables teaching to have a public dimension</a:t>
            </a:r>
            <a:endParaRPr lang="en-GB" sz="2400" dirty="0">
              <a:latin typeface="Gill Sans Std Light" pitchFamily="34" charset="0"/>
            </a:endParaRPr>
          </a:p>
          <a:p>
            <a:pPr marL="0" indent="0">
              <a:buNone/>
              <a:tabLst>
                <a:tab pos="360363" algn="l"/>
              </a:tabLst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260648"/>
            <a:ext cx="8280920" cy="864096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Why do people use the site?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013576" cy="4248472"/>
          </a:xfrm>
        </p:spPr>
        <p:txBody>
          <a:bodyPr>
            <a:normAutofit/>
          </a:bodyPr>
          <a:lstStyle/>
          <a:p>
            <a:pPr lvl="0"/>
            <a:r>
              <a:rPr lang="en-GB" sz="2400" dirty="0" smtClean="0">
                <a:latin typeface="Gill Sans Std Light" pitchFamily="34" charset="0"/>
              </a:rPr>
              <a:t>Finding A Voice through Open Resources (JISC)</a:t>
            </a:r>
          </a:p>
          <a:p>
            <a:pPr lvl="0"/>
            <a:r>
              <a:rPr lang="en-GB" sz="2400" dirty="0" smtClean="0">
                <a:latin typeface="Gill Sans Std Light" pitchFamily="34" charset="0"/>
              </a:rPr>
              <a:t>Part-time, hourly-paid language tutors</a:t>
            </a:r>
          </a:p>
          <a:p>
            <a:pPr lvl="0"/>
            <a:r>
              <a:rPr lang="en-GB" sz="2400" dirty="0" smtClean="0">
                <a:latin typeface="Gill Sans Std Light" pitchFamily="34" charset="0"/>
              </a:rPr>
              <a:t>Sharing existing resources</a:t>
            </a:r>
          </a:p>
          <a:p>
            <a:pPr lvl="0"/>
            <a:r>
              <a:rPr lang="en-GB" sz="2400" dirty="0" smtClean="0">
                <a:latin typeface="Gill Sans Std Light" pitchFamily="34" charset="0"/>
              </a:rPr>
              <a:t>Creating new transition resources for prospective university applicants: ‘taste of’ new languages; language study at HE</a:t>
            </a:r>
          </a:p>
          <a:p>
            <a:pPr lvl="0"/>
            <a:r>
              <a:rPr lang="en-GB" sz="2400" dirty="0" smtClean="0">
                <a:latin typeface="Gill Sans Std Light" pitchFamily="34" charset="0"/>
              </a:rPr>
              <a:t>Collaboration: Southampton, SOAS, UCL SSEES, Aston, Newcastle</a:t>
            </a:r>
          </a:p>
          <a:p>
            <a:pPr lvl="0"/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260648"/>
            <a:ext cx="8280920" cy="864096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The FAVOR project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655</Words>
  <Application>Microsoft Office PowerPoint</Application>
  <PresentationFormat>On-screen Show (4:3)</PresentationFormat>
  <Paragraphs>96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Engaging language educators: OER and staff development</vt:lpstr>
      <vt:lpstr>Overview</vt:lpstr>
      <vt:lpstr>PowerPoint Presentation</vt:lpstr>
      <vt:lpstr>PowerPoint Presentation</vt:lpstr>
      <vt:lpstr>PowerPoint Presentation</vt:lpstr>
      <vt:lpstr>PowerPoint Presentation</vt:lpstr>
      <vt:lpstr>Benefits of sharing for professional development</vt:lpstr>
      <vt:lpstr>Why do people use the site?</vt:lpstr>
      <vt:lpstr>The FAVOR project</vt:lpstr>
      <vt:lpstr>Issues for hourly-paid tutors</vt:lpstr>
      <vt:lpstr>Benefits of open practice</vt:lpstr>
      <vt:lpstr>Concluding remarks</vt:lpstr>
      <vt:lpstr>Useful links for info and advice (OERs)</vt:lpstr>
      <vt:lpstr>Useful links: landscape for languages</vt:lpstr>
      <vt:lpstr>Thank you, questions, discussion!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Georgin L.I.</dc:creator>
  <cp:lastModifiedBy>Borthwick K.E.</cp:lastModifiedBy>
  <cp:revision>254</cp:revision>
  <dcterms:created xsi:type="dcterms:W3CDTF">2011-06-08T14:55:26Z</dcterms:created>
  <dcterms:modified xsi:type="dcterms:W3CDTF">2012-06-06T11:06:31Z</dcterms:modified>
</cp:coreProperties>
</file>