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0" r:id="rId3"/>
    <p:sldId id="295" r:id="rId4"/>
    <p:sldId id="294" r:id="rId5"/>
    <p:sldId id="296" r:id="rId6"/>
    <p:sldId id="298" r:id="rId7"/>
    <p:sldId id="29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348"/>
    <a:srgbClr val="8F3A8E"/>
    <a:srgbClr val="E1B5E1"/>
    <a:srgbClr val="F2DEF2"/>
    <a:srgbClr val="CB7FCB"/>
    <a:srgbClr val="8064A2"/>
    <a:srgbClr val="005C84"/>
    <a:srgbClr val="007C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73871" autoAdjust="0"/>
  </p:normalViewPr>
  <p:slideViewPr>
    <p:cSldViewPr>
      <p:cViewPr>
        <p:scale>
          <a:sx n="51" d="100"/>
          <a:sy n="51" d="100"/>
        </p:scale>
        <p:origin x="-103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4B07D-42DF-4868-A4F8-06D22E6319EA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7AFF-E427-48FC-A916-93826DF44A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940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4DA3-2757-423C-A458-97821EF11294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DC43D-C7EE-4DAE-BF5A-55F9151D6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6620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559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448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448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448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448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448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6190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829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787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629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407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7676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106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795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6694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341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9925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778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9127-CC23-4007-BA0E-F999874DA794}" type="datetimeFigureOut">
              <a:rPr lang="en-GB" smtClean="0"/>
              <a:pPr/>
              <a:t>13/07/2012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9709-CC7C-4C63-9C6F-FCAE5C2E2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4221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0/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umbox.ac.uk/366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umbox.ac.uk/366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studentasproducer.lincoln.ac.uk/" TargetMode="External"/><Relationship Id="rId7" Type="http://schemas.openxmlformats.org/officeDocument/2006/relationships/hyperlink" Target="http://creativecommons.org/licenses/by-nc-sa/2.0/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elaide.edu.au/rsd/framework/" TargetMode="External"/><Relationship Id="rId5" Type="http://schemas.openxmlformats.org/officeDocument/2006/relationships/hyperlink" Target="http://www.heacademy.ac.uk/assets/documents/employability/id116_employability_in_higher_education_336.pdf" TargetMode="External"/><Relationship Id="rId4" Type="http://schemas.openxmlformats.org/officeDocument/2006/relationships/hyperlink" Target="http://www.heacademy.ac.uk/assets/documents/teachingandresearch/LinkingTeachingAndResearch_April07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3"/>
            <a:ext cx="8136904" cy="2403698"/>
          </a:xfrm>
        </p:spPr>
        <p:txBody>
          <a:bodyPr anchor="b">
            <a:normAutofit/>
          </a:bodyPr>
          <a:lstStyle/>
          <a:p>
            <a:pPr algn="l"/>
            <a:r>
              <a:rPr lang="en-GB" sz="3600" dirty="0" smtClean="0">
                <a:solidFill>
                  <a:schemeClr val="tx2">
                    <a:lumMod val="50000"/>
                  </a:schemeClr>
                </a:solidFill>
                <a:latin typeface="Gill Sans Std" pitchFamily="34" charset="0"/>
              </a:rPr>
              <a:t>The </a:t>
            </a:r>
            <a:r>
              <a:rPr lang="en-GB" sz="3600" dirty="0" err="1" smtClean="0">
                <a:solidFill>
                  <a:schemeClr val="tx2">
                    <a:lumMod val="50000"/>
                  </a:schemeClr>
                </a:solidFill>
                <a:latin typeface="Gill Sans Std" pitchFamily="34" charset="0"/>
              </a:rPr>
              <a:t>OpenLIVES</a:t>
            </a:r>
            <a:r>
              <a:rPr lang="en-GB" sz="3600" dirty="0" smtClean="0">
                <a:solidFill>
                  <a:schemeClr val="tx2">
                    <a:lumMod val="50000"/>
                  </a:schemeClr>
                </a:solidFill>
                <a:latin typeface="Gill Sans Std" pitchFamily="34" charset="0"/>
              </a:rPr>
              <a:t> project:</a:t>
            </a:r>
            <a:br>
              <a:rPr lang="en-GB" sz="3600" dirty="0" smtClean="0">
                <a:solidFill>
                  <a:schemeClr val="tx2">
                    <a:lumMod val="50000"/>
                  </a:schemeClr>
                </a:solidFill>
                <a:latin typeface="Gill Sans Std" pitchFamily="34" charset="0"/>
              </a:rPr>
            </a:br>
            <a:r>
              <a:rPr lang="en-GB" sz="3600" dirty="0" smtClean="0">
                <a:solidFill>
                  <a:schemeClr val="tx2">
                    <a:lumMod val="50000"/>
                  </a:schemeClr>
                </a:solidFill>
                <a:latin typeface="Gill Sans Std" pitchFamily="34" charset="0"/>
              </a:rPr>
              <a:t>Pedagogical Developments @ Leeds</a:t>
            </a:r>
            <a:endParaRPr lang="en-GB" sz="3600" dirty="0">
              <a:solidFill>
                <a:schemeClr val="tx2">
                  <a:lumMod val="50000"/>
                </a:schemeClr>
              </a:solidFill>
              <a:latin typeface="Gill Sans St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632848" cy="199107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002060"/>
                </a:solidFill>
                <a:latin typeface="Gill Sans Std Light" pitchFamily="34" charset="0"/>
              </a:rPr>
              <a:t>Antonio Martínez-Arboleda</a:t>
            </a:r>
            <a:endParaRPr lang="en-GB" sz="2400" dirty="0" smtClean="0">
              <a:solidFill>
                <a:srgbClr val="002060"/>
              </a:solidFill>
              <a:latin typeface="Gill Sans Std Light" pitchFamily="34" charset="0"/>
            </a:endParaRPr>
          </a:p>
          <a:p>
            <a:pPr algn="l"/>
            <a:r>
              <a:rPr lang="en-GB" sz="2400" dirty="0" smtClean="0">
                <a:solidFill>
                  <a:srgbClr val="002060"/>
                </a:solidFill>
                <a:latin typeface="Gill Sans Std Light" pitchFamily="34" charset="0"/>
              </a:rPr>
              <a:t>University of Leeds </a:t>
            </a:r>
          </a:p>
          <a:p>
            <a:pPr algn="l"/>
            <a:r>
              <a:rPr lang="en-GB" sz="2400" dirty="0" err="1" smtClean="0">
                <a:solidFill>
                  <a:srgbClr val="002060"/>
                </a:solidFill>
                <a:latin typeface="Gill Sans Std Light" pitchFamily="34" charset="0"/>
              </a:rPr>
              <a:t>OpenLIVES</a:t>
            </a:r>
            <a:r>
              <a:rPr lang="en-GB" sz="2400" dirty="0" smtClean="0">
                <a:solidFill>
                  <a:srgbClr val="002060"/>
                </a:solidFill>
                <a:latin typeface="Gill Sans Std Light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Gill Sans Std Light" pitchFamily="34" charset="0"/>
              </a:rPr>
              <a:t>HEA Workshop</a:t>
            </a:r>
            <a:endParaRPr lang="en-GB" sz="2400" dirty="0">
              <a:solidFill>
                <a:srgbClr val="002060"/>
              </a:solidFill>
              <a:latin typeface="Gill Sans Std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3789040"/>
            <a:ext cx="7786439" cy="0"/>
          </a:xfrm>
          <a:prstGeom prst="line">
            <a:avLst/>
          </a:prstGeom>
          <a:ln w="57150">
            <a:solidFill>
              <a:srgbClr val="8F3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6C1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3568" y="602128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Gill Sans Std Light" pitchFamily="34" charset="0"/>
              </a:rPr>
              <a:t>University of Southampton – LLAS 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Gill Sans Std Light" pitchFamily="34" charset="0"/>
              </a:rPr>
              <a:t>23 May 2012</a:t>
            </a:r>
            <a:endParaRPr lang="en-GB" sz="16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1" name="Picture 9" descr="Creative Commons Licen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6165304"/>
            <a:ext cx="1247020" cy="439291"/>
          </a:xfrm>
          <a:prstGeom prst="rect">
            <a:avLst/>
          </a:prstGeom>
          <a:noFill/>
        </p:spPr>
      </p:pic>
      <p:pic>
        <p:nvPicPr>
          <p:cNvPr id="15362" name="Picture 2" descr="Profile Pic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0" y="908720"/>
            <a:ext cx="3048000" cy="110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01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8F3A8E"/>
                </a:solidFill>
                <a:effectLst/>
                <a:latin typeface="Gill Sans Std" pitchFamily="34" charset="0"/>
              </a:rPr>
              <a:t>OpenLIVES</a:t>
            </a:r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 module @ Leeds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8352928" cy="469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6C1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39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 fontScale="90000"/>
          </a:bodyPr>
          <a:lstStyle/>
          <a:p>
            <a:r>
              <a:rPr lang="en-GB" sz="4000" b="1" dirty="0" err="1" smtClean="0">
                <a:solidFill>
                  <a:srgbClr val="8F3A8E"/>
                </a:solidFill>
                <a:effectLst/>
                <a:latin typeface="Gill Sans Std" pitchFamily="34" charset="0"/>
              </a:rPr>
              <a:t>OpenLI</a:t>
            </a:r>
            <a:r>
              <a:rPr lang="en-GB" sz="4000" b="1" dirty="0" err="1" smtClean="0">
                <a:solidFill>
                  <a:srgbClr val="8F3A8E"/>
                </a:solidFill>
                <a:latin typeface="Gill Sans Std" pitchFamily="34" charset="0"/>
              </a:rPr>
              <a:t>VES</a:t>
            </a:r>
            <a:r>
              <a:rPr lang="en-GB" sz="4000" b="1" dirty="0" smtClean="0">
                <a:solidFill>
                  <a:srgbClr val="8F3A8E"/>
                </a:solidFill>
                <a:latin typeface="Gill Sans Std" pitchFamily="34" charset="0"/>
              </a:rPr>
              <a:t> Autonomous Learning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8316416" cy="467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6C1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39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6C1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8F3A8E"/>
                </a:solidFill>
                <a:effectLst/>
                <a:latin typeface="Gill Sans Std" pitchFamily="34" charset="0"/>
              </a:rPr>
              <a:t>OpenLIVES</a:t>
            </a:r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 Organic Pedagogy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340768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Gill Sans Std" pitchFamily="34" charset="0"/>
              </a:rPr>
              <a:t>Social,</a:t>
            </a:r>
          </a:p>
          <a:p>
            <a:r>
              <a:rPr lang="en-GB" sz="4000" b="1" dirty="0" smtClean="0">
                <a:latin typeface="Gill Sans Std" pitchFamily="34" charset="0"/>
              </a:rPr>
              <a:t>Meaningful, </a:t>
            </a:r>
          </a:p>
          <a:p>
            <a:r>
              <a:rPr lang="en-GB" sz="4000" b="1" dirty="0" smtClean="0">
                <a:latin typeface="Gill Sans Std" pitchFamily="34" charset="0"/>
              </a:rPr>
              <a:t>Integral,</a:t>
            </a:r>
          </a:p>
          <a:p>
            <a:r>
              <a:rPr lang="en-GB" sz="4000" b="1" dirty="0" smtClean="0">
                <a:latin typeface="Gill Sans Std" pitchFamily="34" charset="0"/>
              </a:rPr>
              <a:t>Trans-academic, </a:t>
            </a:r>
          </a:p>
          <a:p>
            <a:r>
              <a:rPr lang="en-GB" sz="4000" b="1" dirty="0" smtClean="0">
                <a:latin typeface="Gill Sans Std" pitchFamily="34" charset="0"/>
              </a:rPr>
              <a:t>Collaborative, </a:t>
            </a:r>
          </a:p>
          <a:p>
            <a:r>
              <a:rPr lang="en-GB" sz="4000" b="1" dirty="0" smtClean="0">
                <a:latin typeface="Gill Sans Std" pitchFamily="34" charset="0"/>
              </a:rPr>
              <a:t>Ethical, </a:t>
            </a:r>
          </a:p>
          <a:p>
            <a:r>
              <a:rPr lang="en-GB" sz="4000" b="1" dirty="0" smtClean="0">
                <a:latin typeface="Gill Sans Std" pitchFamily="34" charset="0"/>
              </a:rPr>
              <a:t>and Personalised Learning</a:t>
            </a:r>
            <a:endParaRPr lang="en-GB" sz="4000" b="1" dirty="0"/>
          </a:p>
        </p:txBody>
      </p:sp>
      <p:pic>
        <p:nvPicPr>
          <p:cNvPr id="10" name="Picture 9" descr="tibchris bee close up Chris Wil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35646"/>
            <a:ext cx="3888432" cy="26208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64088" y="43651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-Chris Willis , </a:t>
            </a:r>
            <a:r>
              <a:rPr lang="en-GB" dirty="0" err="1" smtClean="0"/>
              <a:t>Flickr</a:t>
            </a:r>
            <a:r>
              <a:rPr lang="en-GB" dirty="0" smtClean="0"/>
              <a:t> CC BY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639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8F3A8E"/>
                </a:solidFill>
                <a:effectLst/>
                <a:latin typeface="Gill Sans Std" pitchFamily="34" charset="0"/>
              </a:rPr>
              <a:t>OpenLIVES</a:t>
            </a:r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 </a:t>
            </a:r>
            <a:r>
              <a:rPr lang="en-GB" sz="4000" b="1" dirty="0" smtClean="0">
                <a:solidFill>
                  <a:srgbClr val="8F3A8E"/>
                </a:solidFill>
                <a:latin typeface="Gill Sans Std" pitchFamily="34" charset="0"/>
              </a:rPr>
              <a:t>Organic</a:t>
            </a:r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 </a:t>
            </a:r>
            <a:r>
              <a:rPr lang="en-GB" sz="4000" b="1" dirty="0" smtClean="0">
                <a:solidFill>
                  <a:srgbClr val="8F3A8E"/>
                </a:solidFill>
                <a:latin typeface="Gill Sans Std" pitchFamily="34" charset="0"/>
              </a:rPr>
              <a:t>Pedagogy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33356"/>
            <a:ext cx="8748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400" dirty="0" smtClean="0"/>
              <a:t>Socially and personally relevant student outputs: Digital profile, socially and personally meaningful, engaging. From pupil student to researcher, producer (Mike </a:t>
            </a:r>
            <a:r>
              <a:rPr lang="en-GB" sz="2400" dirty="0" err="1" smtClean="0"/>
              <a:t>Neary</a:t>
            </a:r>
            <a:r>
              <a:rPr lang="en-GB" sz="2400" dirty="0" smtClean="0"/>
              <a:t>) and public author. </a:t>
            </a:r>
          </a:p>
          <a:p>
            <a:r>
              <a:rPr lang="en-GB" sz="2400" dirty="0" smtClean="0"/>
              <a:t> </a:t>
            </a:r>
          </a:p>
          <a:p>
            <a:pPr marL="342900" lvl="0" indent="-342900"/>
            <a:r>
              <a:rPr lang="en-GB" sz="2400" dirty="0" smtClean="0"/>
              <a:t>2</a:t>
            </a:r>
            <a:r>
              <a:rPr lang="en-GB" sz="2400" i="1" dirty="0" smtClean="0"/>
              <a:t>. Full-cycle</a:t>
            </a:r>
            <a:r>
              <a:rPr lang="en-GB" sz="2400" dirty="0" smtClean="0"/>
              <a:t> complex student production process </a:t>
            </a:r>
          </a:p>
          <a:p>
            <a:r>
              <a:rPr lang="en-GB" sz="2400" dirty="0" smtClean="0"/>
              <a:t>From the fields to the table   </a:t>
            </a:r>
          </a:p>
          <a:p>
            <a:r>
              <a:rPr lang="en-GB" sz="2400" dirty="0" smtClean="0"/>
              <a:t> </a:t>
            </a:r>
          </a:p>
          <a:p>
            <a:pPr lvl="0"/>
            <a:r>
              <a:rPr lang="en-GB" sz="2400" dirty="0" smtClean="0"/>
              <a:t>3</a:t>
            </a:r>
            <a:r>
              <a:rPr lang="en-GB" sz="2400" i="1" dirty="0" smtClean="0"/>
              <a:t>. Trans-academic life skills </a:t>
            </a:r>
            <a:endParaRPr lang="en-GB" sz="2400" dirty="0" smtClean="0"/>
          </a:p>
          <a:p>
            <a:r>
              <a:rPr lang="en-GB" sz="2400" dirty="0" smtClean="0"/>
              <a:t>Academic Skills transferred to professional/life contexts within an educational environment – transferring skills</a:t>
            </a:r>
          </a:p>
          <a:p>
            <a:r>
              <a:rPr lang="en-GB" dirty="0" smtClean="0"/>
              <a:t> </a:t>
            </a:r>
          </a:p>
          <a:p>
            <a:pPr lvl="1"/>
            <a:r>
              <a:rPr lang="en-GB" sz="1600" dirty="0" smtClean="0"/>
              <a:t>‘Transferring skills’: higher order skills that enable the person ‘to select, adapt, adjust and apply [his or her] other skills to different situations, across different social contexts and perhaps similarly across different cognitive domains’ (Bridges, 1993, p.50).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6C1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39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8F3A8E"/>
                </a:solidFill>
                <a:effectLst/>
                <a:latin typeface="Gill Sans Std" pitchFamily="34" charset="0"/>
              </a:rPr>
              <a:t>OpenLIVES</a:t>
            </a:r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 </a:t>
            </a:r>
            <a:r>
              <a:rPr lang="en-GB" sz="4000" b="1" dirty="0" smtClean="0">
                <a:solidFill>
                  <a:srgbClr val="8F3A8E"/>
                </a:solidFill>
                <a:latin typeface="Gill Sans Std" pitchFamily="34" charset="0"/>
              </a:rPr>
              <a:t>Organic</a:t>
            </a:r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 P</a:t>
            </a:r>
            <a:r>
              <a:rPr lang="en-GB" sz="4000" b="1" dirty="0" smtClean="0">
                <a:solidFill>
                  <a:srgbClr val="8F3A8E"/>
                </a:solidFill>
                <a:latin typeface="Gill Sans Std" pitchFamily="34" charset="0"/>
              </a:rPr>
              <a:t>edagogy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2776"/>
            <a:ext cx="64807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 smtClean="0"/>
              <a:t>4. Socially constructed knowledge</a:t>
            </a:r>
          </a:p>
          <a:p>
            <a:r>
              <a:rPr lang="en-GB" sz="2800" dirty="0" smtClean="0"/>
              <a:t> </a:t>
            </a:r>
          </a:p>
          <a:p>
            <a:pPr lvl="0"/>
            <a:r>
              <a:rPr lang="en-GB" sz="2800" dirty="0" smtClean="0"/>
              <a:t>5. Research-based graded learning </a:t>
            </a:r>
          </a:p>
          <a:p>
            <a:r>
              <a:rPr lang="en-GB" sz="2800" dirty="0" smtClean="0"/>
              <a:t> </a:t>
            </a:r>
          </a:p>
          <a:p>
            <a:r>
              <a:rPr lang="en-GB" sz="2800" dirty="0" smtClean="0"/>
              <a:t>      M. Healey + RSD of the University of Adelaide</a:t>
            </a:r>
          </a:p>
          <a:p>
            <a:r>
              <a:rPr lang="en-GB" sz="2800" dirty="0" smtClean="0"/>
              <a:t> </a:t>
            </a:r>
          </a:p>
          <a:p>
            <a:pPr lvl="0"/>
            <a:r>
              <a:rPr lang="en-GB" sz="2800" dirty="0" smtClean="0"/>
              <a:t>7 Ethically produced knowledge </a:t>
            </a:r>
          </a:p>
          <a:p>
            <a:r>
              <a:rPr lang="en-GB" sz="2800" dirty="0" smtClean="0"/>
              <a:t> </a:t>
            </a:r>
          </a:p>
          <a:p>
            <a:pPr lvl="0"/>
            <a:r>
              <a:rPr lang="en-GB" sz="2800" dirty="0" smtClean="0"/>
              <a:t>8. Flexible and personalised learning</a:t>
            </a:r>
          </a:p>
          <a:p>
            <a:r>
              <a:rPr lang="en-GB" sz="2400" dirty="0" smtClean="0"/>
              <a:t> </a:t>
            </a:r>
            <a:endParaRPr lang="en-GB" dirty="0"/>
          </a:p>
        </p:txBody>
      </p:sp>
      <p:pic>
        <p:nvPicPr>
          <p:cNvPr id="9" name="Picture 8" descr="Alaskan Dude 2 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563638"/>
            <a:ext cx="1931526" cy="33775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0232" y="5013176"/>
            <a:ext cx="2483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Alaska_Dude</a:t>
            </a:r>
            <a:r>
              <a:rPr lang="en-GB" sz="1400" dirty="0" smtClean="0"/>
              <a:t>, </a:t>
            </a:r>
            <a:r>
              <a:rPr lang="en-GB" sz="1400" dirty="0" err="1" smtClean="0"/>
              <a:t>Flickr</a:t>
            </a:r>
            <a:r>
              <a:rPr lang="en-GB" sz="1400" dirty="0" smtClean="0"/>
              <a:t>, CC BY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6C1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39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400" dirty="0" smtClean="0"/>
              <a:t>Student as Producer: </a:t>
            </a:r>
            <a:r>
              <a:rPr lang="en-GB" sz="2400" dirty="0" smtClean="0">
                <a:hlinkClick r:id="rId3"/>
              </a:rPr>
              <a:t>http://studentasproducer.lincoln.ac.uk/</a:t>
            </a:r>
            <a:r>
              <a:rPr lang="en-GB" sz="2400" dirty="0" smtClean="0"/>
              <a:t> (Mike </a:t>
            </a:r>
            <a:r>
              <a:rPr lang="en-GB" sz="2400" dirty="0" err="1" smtClean="0"/>
              <a:t>Neary</a:t>
            </a:r>
            <a:r>
              <a:rPr lang="en-GB" sz="2400" dirty="0" smtClean="0"/>
              <a:t>) (last accessed 5 July 2012)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Jenkins A, Healey M and </a:t>
            </a:r>
            <a:r>
              <a:rPr lang="en-GB" sz="2400" dirty="0" err="1" smtClean="0"/>
              <a:t>Zetter</a:t>
            </a:r>
            <a:r>
              <a:rPr lang="en-GB" sz="2400" dirty="0" smtClean="0"/>
              <a:t> R, Linking teaching and research in departments and disciplines York: The Higher Education Academy 2007 </a:t>
            </a:r>
            <a:r>
              <a:rPr lang="en-GB" sz="2400" dirty="0" smtClean="0">
                <a:hlinkClick r:id="rId4"/>
              </a:rPr>
              <a:t>http://www.heacademy.ac.uk/assets/documents/teachingandresearch/LinkingTeachingAndResearch_April07.pdf</a:t>
            </a:r>
            <a:r>
              <a:rPr lang="en-GB" sz="2400" dirty="0" smtClean="0"/>
              <a:t>  (last accessed 5 July 2012)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err="1" smtClean="0"/>
              <a:t>Yorke</a:t>
            </a:r>
            <a:r>
              <a:rPr lang="en-GB" sz="2400" dirty="0" smtClean="0"/>
              <a:t>, M. Employability in higher education: what it is – what it is not The Higher Education Academy Learning and Employability Series. 2006. </a:t>
            </a:r>
            <a:r>
              <a:rPr lang="en-GB" sz="2400" dirty="0" smtClean="0">
                <a:hlinkClick r:id="rId5"/>
              </a:rPr>
              <a:t>http://www.heacademy.ac.uk/assets/documents/employability/id116_employability_in_higher_education_336.pdf</a:t>
            </a:r>
            <a:r>
              <a:rPr lang="en-GB" sz="2400" dirty="0" smtClean="0"/>
              <a:t>  (last accessed 5 July 2012)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err="1" smtClean="0"/>
              <a:t>Ehiyazaryan</a:t>
            </a:r>
            <a:r>
              <a:rPr lang="en-GB" sz="2400" dirty="0" smtClean="0"/>
              <a:t>, E. &amp; </a:t>
            </a:r>
            <a:r>
              <a:rPr lang="en-GB" sz="2400" dirty="0" err="1" smtClean="0"/>
              <a:t>Barraclough</a:t>
            </a:r>
            <a:r>
              <a:rPr lang="en-GB" sz="2400" dirty="0" smtClean="0"/>
              <a:t>, N. (2009). Integrating real world experience in the curriculum: enhancing learners' employability. Education &amp; Training Journal, 51(4), pp. 292-308.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hlinkClick r:id="rId6"/>
              </a:rPr>
              <a:t>http://www.adelaide.edu.au/rsd/framework/</a:t>
            </a:r>
            <a:r>
              <a:rPr lang="en-GB" sz="2400" dirty="0" smtClean="0"/>
              <a:t>  (last accessed 5 July 2012)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2800" b="1" smtClean="0">
                <a:solidFill>
                  <a:srgbClr val="8F3A8E"/>
                </a:solidFill>
                <a:latin typeface="Gill Sans Std" pitchFamily="34" charset="0"/>
              </a:rPr>
              <a:t>External references </a:t>
            </a:r>
            <a:r>
              <a:rPr lang="en-GB" sz="2800" b="1" dirty="0" smtClean="0">
                <a:solidFill>
                  <a:srgbClr val="8F3A8E"/>
                </a:solidFill>
                <a:latin typeface="Gill Sans Std" pitchFamily="34" charset="0"/>
              </a:rPr>
              <a:t>of work mentioned today </a:t>
            </a:r>
            <a:endParaRPr lang="en-GB" sz="28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6" name="Picture 9" descr="Creative Commons Licenc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6165304"/>
            <a:ext cx="1247020" cy="43929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6C1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reative Commons Licenc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6165304"/>
            <a:ext cx="1247020" cy="439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90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2706</TotalTime>
  <Words>252</Words>
  <Application>Microsoft Office PowerPoint</Application>
  <PresentationFormat>On-screen Show (4:3)</PresentationFormat>
  <Paragraphs>57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OpenLIVES project: Pedagogical Developments @ Leeds</vt:lpstr>
      <vt:lpstr>OpenLIVES module @ Leeds</vt:lpstr>
      <vt:lpstr>OpenLIVES Autonomous Learning</vt:lpstr>
      <vt:lpstr>OpenLIVES Organic Pedagogy</vt:lpstr>
      <vt:lpstr>OpenLIVES Organic Pedagogy</vt:lpstr>
      <vt:lpstr>OpenLIVES Organic Pedagogy</vt:lpstr>
      <vt:lpstr>External references of work mentioned today 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Georgin L.I.</dc:creator>
  <cp:lastModifiedBy>Antonio Martínez-Arboleda</cp:lastModifiedBy>
  <cp:revision>340</cp:revision>
  <dcterms:created xsi:type="dcterms:W3CDTF">2011-06-08T14:55:26Z</dcterms:created>
  <dcterms:modified xsi:type="dcterms:W3CDTF">2012-07-13T08:41:38Z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-777951692</vt:i4>
  </property>
  <property fmtid="{D5CDD505-2E9C-101B-9397-08002B2CF9AE}" pid="3" name="_NewReviewCycle">
    <vt:lpwstr/>
  </property>
  <property fmtid="{D5CDD505-2E9C-101B-9397-08002B2CF9AE}" pid="4" name="_EmailSubject">
    <vt:lpwstr>openlives ppt</vt:lpwstr>
  </property>
  <property fmtid="{D5CDD505-2E9C-101B-9397-08002B2CF9AE}" pid="5" name="_AuthorEmail">
    <vt:lpwstr>K.Borthwick@soton.ac.uk</vt:lpwstr>
  </property>
  <property fmtid="{D5CDD505-2E9C-101B-9397-08002B2CF9AE}" pid="6" name="_AuthorEmailDisplayName">
    <vt:lpwstr>Borthwick K.E.</vt:lpwstr>
  </property>
</Properties>
</file>