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1" r:id="rId3"/>
    <p:sldId id="265" r:id="rId4"/>
    <p:sldId id="258" r:id="rId5"/>
    <p:sldId id="257" r:id="rId6"/>
    <p:sldId id="264" r:id="rId7"/>
    <p:sldId id="259" r:id="rId8"/>
    <p:sldId id="260" r:id="rId9"/>
    <p:sldId id="261" r:id="rId10"/>
    <p:sldId id="271" r:id="rId11"/>
    <p:sldId id="270" r:id="rId12"/>
    <p:sldId id="267" r:id="rId13"/>
    <p:sldId id="272" r:id="rId14"/>
    <p:sldId id="266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95" r:id="rId23"/>
    <p:sldId id="292" r:id="rId24"/>
    <p:sldId id="279" r:id="rId25"/>
    <p:sldId id="281" r:id="rId26"/>
    <p:sldId id="293" r:id="rId27"/>
    <p:sldId id="294" r:id="rId28"/>
    <p:sldId id="282" r:id="rId29"/>
    <p:sldId id="284" r:id="rId30"/>
    <p:sldId id="283" r:id="rId31"/>
    <p:sldId id="285" r:id="rId32"/>
    <p:sldId id="286" r:id="rId33"/>
    <p:sldId id="287" r:id="rId34"/>
    <p:sldId id="288" r:id="rId35"/>
    <p:sldId id="290" r:id="rId3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CDB81-0682-4355-97BB-6C3967F6E7B7}" type="datetimeFigureOut">
              <a:rPr lang="en-GB" smtClean="0"/>
              <a:t>15/07/2013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7AB7C-9115-4F09-9200-40E7CE0DA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199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F165C-FE17-488C-940A-C3D4DFE3B39F}" type="datetimeFigureOut">
              <a:rPr lang="en-GB" smtClean="0"/>
              <a:t>15/07/2013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15831"/>
            <a:ext cx="5436909" cy="4466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1F13B-92D4-468A-9123-D2480D2B8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86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1F13B-92D4-468A-9123-D2480D2B8C1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36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7/15/2013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7/15/2013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7/15/2013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7/15/2013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7/15/2013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plz6yb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db.com/name/nm0001413/?ref_=tt_trv_qu" TargetMode="External"/><Relationship Id="rId2" Type="http://schemas.openxmlformats.org/officeDocument/2006/relationships/hyperlink" Target="http://www.imdb.com/name/nm0000279/?ref_=tt_trv_q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imdb.com/name/nm0144657/?ref_=tt_trv_q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543800" cy="2593975"/>
          </a:xfrm>
        </p:spPr>
        <p:txBody>
          <a:bodyPr/>
          <a:lstStyle/>
          <a:p>
            <a:r>
              <a:rPr lang="en-GB" sz="4400" dirty="0" smtClean="0"/>
              <a:t>Languages for Sustainability: Why We Must Take the Opportunities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08920"/>
            <a:ext cx="6461760" cy="2929880"/>
          </a:xfrm>
        </p:spPr>
        <p:txBody>
          <a:bodyPr>
            <a:noAutofit/>
          </a:bodyPr>
          <a:lstStyle/>
          <a:p>
            <a:r>
              <a:rPr lang="en-GB" sz="3200" b="1" dirty="0"/>
              <a:t>John Canning,  LLAS Centre for Languages, Linguistics and Area Studies, University of Southampton</a:t>
            </a:r>
          </a:p>
          <a:p>
            <a:r>
              <a:rPr lang="en-GB" sz="2400" b="1" dirty="0" smtClean="0"/>
              <a:t>Innovative </a:t>
            </a:r>
            <a:r>
              <a:rPr lang="en-GB" sz="2400" b="1" dirty="0"/>
              <a:t>Language Teaching </a:t>
            </a:r>
            <a:r>
              <a:rPr lang="en-GB" sz="2400" b="1" dirty="0" smtClean="0"/>
              <a:t> and </a:t>
            </a:r>
            <a:r>
              <a:rPr lang="en-GB" sz="2400" b="1" dirty="0"/>
              <a:t>Learning at </a:t>
            </a:r>
            <a:r>
              <a:rPr lang="en-GB" sz="2400" b="1" dirty="0" smtClean="0"/>
              <a:t>University: Enhancing </a:t>
            </a:r>
            <a:r>
              <a:rPr lang="en-GB" sz="2400" b="1" dirty="0"/>
              <a:t>the Learning Experience </a:t>
            </a:r>
            <a:r>
              <a:rPr lang="en-GB" sz="2400" b="1" dirty="0" smtClean="0"/>
              <a:t>through </a:t>
            </a:r>
            <a:r>
              <a:rPr lang="en-GB" sz="2400" b="1" dirty="0"/>
              <a:t>Student </a:t>
            </a:r>
            <a:r>
              <a:rPr lang="en-GB" sz="2400" b="1" dirty="0" smtClean="0"/>
              <a:t>Engagement, 28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 June 2013</a:t>
            </a:r>
            <a:endParaRPr lang="en-GB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54452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@</a:t>
            </a:r>
            <a:r>
              <a:rPr lang="en-GB" dirty="0" err="1" smtClean="0"/>
              <a:t>johngcanning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0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1950s and </a:t>
            </a:r>
            <a:r>
              <a:rPr lang="en-GB" dirty="0" smtClean="0"/>
              <a:t>1960s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 smtClean="0"/>
              <a:t>Not total prosperity for all, but university education offered. </a:t>
            </a:r>
          </a:p>
          <a:p>
            <a:r>
              <a:rPr lang="en-GB" dirty="0" smtClean="0"/>
              <a:t>Free university tuition with maintenance grants</a:t>
            </a:r>
          </a:p>
          <a:p>
            <a:r>
              <a:rPr lang="en-GB" dirty="0" smtClean="0"/>
              <a:t>Increased life expectancy</a:t>
            </a:r>
          </a:p>
          <a:p>
            <a:r>
              <a:rPr lang="en-GB" dirty="0" smtClean="0"/>
              <a:t>Final salary pensions</a:t>
            </a:r>
          </a:p>
          <a:p>
            <a:r>
              <a:rPr lang="en-GB" dirty="0" smtClean="0"/>
              <a:t>Low house price to income ratios</a:t>
            </a:r>
          </a:p>
          <a:p>
            <a:r>
              <a:rPr lang="en-GB" dirty="0" smtClean="0"/>
              <a:t>Universal benefits at 60 plus. E.g</a:t>
            </a:r>
            <a:r>
              <a:rPr lang="en-GB" dirty="0"/>
              <a:t>.</a:t>
            </a:r>
            <a:r>
              <a:rPr lang="en-GB" dirty="0" smtClean="0"/>
              <a:t> bus passes</a:t>
            </a:r>
          </a:p>
          <a:p>
            <a:r>
              <a:rPr lang="en-GB" dirty="0" smtClean="0"/>
              <a:t>Early retirement </a:t>
            </a:r>
          </a:p>
          <a:p>
            <a:endParaRPr lang="en-GB" dirty="0" smtClean="0"/>
          </a:p>
          <a:p>
            <a:r>
              <a:rPr lang="en-GB" dirty="0" smtClean="0"/>
              <a:t>Parents and grandparents of today’s 18-25 year old students.</a:t>
            </a:r>
          </a:p>
          <a:p>
            <a:r>
              <a:rPr lang="en-GB" dirty="0"/>
              <a:t>I</a:t>
            </a:r>
            <a:r>
              <a:rPr lang="en-GB" dirty="0" smtClean="0"/>
              <a:t>ntergeneration conflict becoming more important than class conflict??????????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“Never had it so good”.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6419056" cy="4590288"/>
          </a:xfrm>
        </p:spPr>
        <p:txBody>
          <a:bodyPr>
            <a:normAutofit/>
          </a:bodyPr>
          <a:lstStyle/>
          <a:p>
            <a:r>
              <a:rPr lang="en-GB" dirty="0"/>
              <a:t>You will see a state of prosperity such as we have never had in my lifetime - nor indeed in the history of this </a:t>
            </a:r>
            <a:r>
              <a:rPr lang="en-GB" dirty="0" smtClean="0"/>
              <a:t>country. Indeed </a:t>
            </a:r>
            <a:r>
              <a:rPr lang="en-GB" dirty="0"/>
              <a:t>let us be frank about it - most of our people have never had it so good</a:t>
            </a:r>
            <a:r>
              <a:rPr lang="en-GB" dirty="0" smtClean="0"/>
              <a:t>.</a:t>
            </a:r>
            <a:r>
              <a:rPr lang="en-GB" dirty="0"/>
              <a:t> </a:t>
            </a:r>
            <a:r>
              <a:rPr lang="en-GB" dirty="0" smtClean="0"/>
              <a:t>– Prime Minister Harold </a:t>
            </a:r>
            <a:r>
              <a:rPr lang="en-GB" dirty="0" err="1"/>
              <a:t>MacMillian</a:t>
            </a:r>
            <a:r>
              <a:rPr lang="en-GB" dirty="0"/>
              <a:t> </a:t>
            </a:r>
            <a:r>
              <a:rPr lang="en-GB" dirty="0" smtClean="0"/>
              <a:t>speaking in 1957.</a:t>
            </a:r>
          </a:p>
          <a:p>
            <a:r>
              <a:rPr lang="en-GB" dirty="0" smtClean="0"/>
              <a:t>Post-War economic boom, growth in car ownership. Extensive house building. Higher wages, Increased production.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for present and future generations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Affordability of housing</a:t>
            </a:r>
          </a:p>
          <a:p>
            <a:r>
              <a:rPr lang="en-GB" sz="3200" dirty="0" smtClean="0"/>
              <a:t>Lower wages</a:t>
            </a:r>
          </a:p>
          <a:p>
            <a:r>
              <a:rPr lang="en-GB" sz="3200" dirty="0" smtClean="0"/>
              <a:t>Unpaid and paid-for internships</a:t>
            </a:r>
          </a:p>
          <a:p>
            <a:r>
              <a:rPr lang="en-GB" sz="3200" dirty="0" smtClean="0"/>
              <a:t>Pension uncertainty </a:t>
            </a:r>
          </a:p>
          <a:p>
            <a:r>
              <a:rPr lang="en-GB" sz="3200" dirty="0" smtClean="0"/>
              <a:t>Aging/ growing population</a:t>
            </a:r>
          </a:p>
          <a:p>
            <a:r>
              <a:rPr lang="en-GB" sz="3200" dirty="0" smtClean="0"/>
              <a:t>Graduate unemployment and underemployment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Graduate/ non-Graduate social/ economic divide.</a:t>
            </a:r>
          </a:p>
          <a:p>
            <a:r>
              <a:rPr lang="en-GB" sz="3200" dirty="0"/>
              <a:t>Public spending </a:t>
            </a:r>
            <a:r>
              <a:rPr lang="en-GB" sz="3200" dirty="0" smtClean="0"/>
              <a:t>cuts</a:t>
            </a:r>
          </a:p>
          <a:p>
            <a:r>
              <a:rPr lang="en-GB" sz="3200" dirty="0" smtClean="0"/>
              <a:t>Climate change</a:t>
            </a:r>
          </a:p>
          <a:p>
            <a:r>
              <a:rPr lang="en-GB" sz="3200" dirty="0" smtClean="0"/>
              <a:t>Living sustainability </a:t>
            </a:r>
          </a:p>
          <a:p>
            <a:r>
              <a:rPr lang="en-GB" sz="3200" dirty="0"/>
              <a:t>G</a:t>
            </a:r>
            <a:r>
              <a:rPr lang="en-GB" sz="3200" dirty="0" smtClean="0"/>
              <a:t>lobal poverty</a:t>
            </a:r>
          </a:p>
          <a:p>
            <a:r>
              <a:rPr lang="en-GB" sz="3200" dirty="0" smtClean="0"/>
              <a:t>AIDS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2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for difficult questions: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sz="2800" dirty="0" smtClean="0"/>
              <a:t>What do our language students need to know for their future lives? </a:t>
            </a:r>
          </a:p>
          <a:p>
            <a:pPr marL="114300" indent="0">
              <a:buNone/>
            </a:pPr>
            <a:r>
              <a:rPr lang="en-GB" sz="2800" dirty="0" smtClean="0"/>
              <a:t>Does our curriculum equip students with what they need?</a:t>
            </a:r>
          </a:p>
          <a:p>
            <a:pPr marL="114300" indent="0">
              <a:buNone/>
            </a:pPr>
            <a:r>
              <a:rPr lang="en-GB" sz="2800" dirty="0" smtClean="0"/>
              <a:t>What is the role of the individual teacher? </a:t>
            </a:r>
          </a:p>
          <a:p>
            <a:pPr marL="114300" indent="0">
              <a:buNone/>
            </a:pPr>
            <a:r>
              <a:rPr lang="en-GB" sz="2800" dirty="0" smtClean="0"/>
              <a:t>Whose responsibility is it? Teacher? Student? University? Government? Other?</a:t>
            </a:r>
          </a:p>
          <a:p>
            <a:pPr marL="114300" indent="0">
              <a:buNone/>
            </a:pPr>
            <a:r>
              <a:rPr lang="en-GB" sz="2800" dirty="0" smtClean="0"/>
              <a:t>How so we make our students responsible to future generations?</a:t>
            </a:r>
          </a:p>
          <a:p>
            <a:pPr marL="114300" indent="0">
              <a:buNone/>
            </a:pPr>
            <a:endParaRPr lang="en-GB" sz="2800" dirty="0" smtClean="0"/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way to 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620000" cy="5328592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 smtClean="0"/>
              <a:t>More of the same</a:t>
            </a:r>
          </a:p>
          <a:p>
            <a:pPr lvl="1"/>
            <a:r>
              <a:rPr lang="en-GB" sz="3000" dirty="0" smtClean="0"/>
              <a:t>Traditional disciplinary concerns…</a:t>
            </a:r>
          </a:p>
          <a:p>
            <a:pPr lvl="1"/>
            <a:r>
              <a:rPr lang="en-GB" sz="3000" dirty="0" smtClean="0"/>
              <a:t>That’s not my job…</a:t>
            </a:r>
          </a:p>
          <a:p>
            <a:pPr lvl="1"/>
            <a:r>
              <a:rPr lang="en-GB" sz="3000" dirty="0" smtClean="0"/>
              <a:t>Sounds very interesting but…</a:t>
            </a:r>
          </a:p>
          <a:p>
            <a:pPr lvl="1"/>
            <a:r>
              <a:rPr lang="en-GB" sz="3000" dirty="0" smtClean="0"/>
              <a:t>Research into X is where it is at…</a:t>
            </a:r>
          </a:p>
          <a:p>
            <a:pPr lvl="1"/>
            <a:r>
              <a:rPr lang="en-GB" sz="3000" dirty="0" smtClean="0"/>
              <a:t>Not part of what we do…</a:t>
            </a:r>
          </a:p>
          <a:p>
            <a:pPr lvl="1"/>
            <a:r>
              <a:rPr lang="en-GB" sz="3000" dirty="0" smtClean="0"/>
              <a:t>The students aren’t as good as they used to be…</a:t>
            </a:r>
          </a:p>
          <a:p>
            <a:pPr lvl="1"/>
            <a:r>
              <a:rPr lang="en-GB" sz="3000" dirty="0" smtClean="0"/>
              <a:t>I don’t know anything about economics, business, marketing, environmental science</a:t>
            </a:r>
          </a:p>
          <a:p>
            <a:pPr lvl="1"/>
            <a:r>
              <a:rPr lang="en-GB" sz="3000" dirty="0" smtClean="0"/>
              <a:t>Nobody listens to me anyway.</a:t>
            </a:r>
          </a:p>
          <a:p>
            <a:pPr marL="114300" indent="0">
              <a:buNone/>
            </a:pPr>
            <a:endParaRPr lang="en-GB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way to 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Innovation and </a:t>
            </a:r>
            <a:r>
              <a:rPr lang="en-GB" sz="2800" dirty="0" smtClean="0"/>
              <a:t>change</a:t>
            </a:r>
          </a:p>
          <a:p>
            <a:pPr lvl="1"/>
            <a:r>
              <a:rPr lang="en-GB" sz="2800" dirty="0" smtClean="0"/>
              <a:t>Let’s make this our concern</a:t>
            </a:r>
          </a:p>
          <a:p>
            <a:pPr lvl="1"/>
            <a:r>
              <a:rPr lang="en-GB" sz="2800" dirty="0" smtClean="0"/>
              <a:t>I don’t know about ‘X’ but I’ll learn</a:t>
            </a:r>
          </a:p>
          <a:p>
            <a:pPr lvl="1"/>
            <a:r>
              <a:rPr lang="en-GB" sz="2800" dirty="0" smtClean="0"/>
              <a:t>I have an ethical duty to future generations</a:t>
            </a:r>
          </a:p>
          <a:p>
            <a:pPr lvl="1"/>
            <a:r>
              <a:rPr lang="en-GB" sz="2800" dirty="0" smtClean="0"/>
              <a:t>How can we fix this problem? </a:t>
            </a:r>
          </a:p>
          <a:p>
            <a:pPr lvl="1"/>
            <a:r>
              <a:rPr lang="en-GB" sz="2800" dirty="0" smtClean="0"/>
              <a:t>What can I/ my students contribute?</a:t>
            </a:r>
          </a:p>
          <a:p>
            <a:pPr lvl="1"/>
            <a:r>
              <a:rPr lang="en-GB" sz="2800" dirty="0" smtClean="0"/>
              <a:t>These other people have it wrong. I must help them.</a:t>
            </a:r>
          </a:p>
          <a:p>
            <a:pPr lvl="1"/>
            <a:endParaRPr lang="en-GB" sz="2800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big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Increase global temperatures</a:t>
            </a:r>
          </a:p>
          <a:p>
            <a:r>
              <a:rPr lang="en-GB" sz="2800" dirty="0" smtClean="0"/>
              <a:t>Rising sea levels</a:t>
            </a:r>
          </a:p>
          <a:p>
            <a:r>
              <a:rPr lang="en-GB" sz="2800" dirty="0" smtClean="0"/>
              <a:t>Coastal erosion </a:t>
            </a:r>
          </a:p>
          <a:p>
            <a:r>
              <a:rPr lang="en-GB" sz="2800" dirty="0" smtClean="0"/>
              <a:t>Declining biodiversity</a:t>
            </a:r>
          </a:p>
          <a:p>
            <a:r>
              <a:rPr lang="en-GB" sz="2800" dirty="0" smtClean="0"/>
              <a:t>Climate change migration  </a:t>
            </a:r>
          </a:p>
          <a:p>
            <a:r>
              <a:rPr lang="en-GB" sz="2800" dirty="0" smtClean="0"/>
              <a:t>Increasing global population </a:t>
            </a:r>
          </a:p>
          <a:p>
            <a:r>
              <a:rPr lang="en-GB" sz="2800" dirty="0" smtClean="0"/>
              <a:t>AIDS epidemic </a:t>
            </a:r>
          </a:p>
          <a:p>
            <a:pPr lvl="1"/>
            <a:r>
              <a:rPr lang="en-GB" sz="2600" dirty="0" smtClean="0"/>
              <a:t>Lets make these concerns for languages.</a:t>
            </a:r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and local sustainability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Interdisciplinary module available to all Southampton students</a:t>
            </a:r>
          </a:p>
          <a:p>
            <a:r>
              <a:rPr lang="en-GB" sz="2800" dirty="0" smtClean="0"/>
              <a:t>BUT majority of students Environmental Science, geography and related.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r>
              <a:rPr lang="en-GB" dirty="0" smtClean="0"/>
              <a:t>Module 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7620000" cy="5949280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GB" sz="3100" dirty="0"/>
              <a:t>1. To explore the range of contested definitions of sustainable development.</a:t>
            </a:r>
            <a:br>
              <a:rPr lang="en-GB" sz="3100" dirty="0"/>
            </a:br>
            <a:r>
              <a:rPr lang="en-GB" sz="3100" b="1" dirty="0"/>
              <a:t>2. To apply sustainable development in the context of the home academic discipline of all students and relate to other areas of study.</a:t>
            </a: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>3. To investigate the relationship between the range of stakeholders involved in the application of sustainable development in local, national and global policy.</a:t>
            </a:r>
            <a:br>
              <a:rPr lang="en-GB" sz="3100" dirty="0"/>
            </a:br>
            <a:r>
              <a:rPr lang="en-GB" sz="3100" b="1" dirty="0"/>
              <a:t>4. To explore how different academic disciplines can contribute to the goal of sustainable development.</a:t>
            </a: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>5. To demonstrate the diverse range of leading sustainability research taking place across the University of Southampton. </a:t>
            </a:r>
            <a:br>
              <a:rPr lang="en-GB" sz="3100" dirty="0"/>
            </a:br>
            <a:r>
              <a:rPr lang="en-GB" sz="3100" dirty="0"/>
              <a:t>6. To develop an agreed set of Sustainable Development Goals through participation in a Student Sustainable Development Summit.</a:t>
            </a:r>
            <a:br>
              <a:rPr lang="en-GB" sz="3100" dirty="0"/>
            </a:br>
            <a:r>
              <a:rPr lang="en-GB" sz="3100" dirty="0"/>
              <a:t>7. To apply emerging multimedia and social networking techniques in the development and distribution of a series of sustainability films </a:t>
            </a:r>
            <a:br>
              <a:rPr lang="en-GB" sz="3100" dirty="0"/>
            </a:br>
            <a:r>
              <a:rPr lang="en-GB" sz="3100" dirty="0"/>
              <a:t>8. To produce a set of Sustainability Conference Season Proceedings.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290266"/>
          </a:xfrm>
        </p:spPr>
        <p:txBody>
          <a:bodyPr/>
          <a:lstStyle/>
          <a:p>
            <a:r>
              <a:rPr lang="en-GB" sz="4400" dirty="0" smtClean="0"/>
              <a:t>GCSE results Day 1992</a:t>
            </a:r>
            <a:br>
              <a:rPr lang="en-GB" sz="4400" dirty="0" smtClean="0"/>
            </a:br>
            <a:r>
              <a:rPr lang="en-GB" sz="4400" dirty="0" smtClean="0"/>
              <a:t>Preparing for the PhD viva, 2002</a:t>
            </a:r>
            <a:endParaRPr lang="en-GB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39952" y="508518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Former education minister Sir Rhodes </a:t>
            </a:r>
            <a:r>
              <a:rPr lang="en-GB" dirty="0" err="1" smtClean="0"/>
              <a:t>Boyson</a:t>
            </a:r>
            <a:r>
              <a:rPr lang="en-GB" dirty="0" smtClean="0"/>
              <a:t> (1925-2012) on BBC news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76908" y="2277269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 smtClean="0"/>
          </a:p>
          <a:p>
            <a:endParaRPr lang="en-GB" sz="3600" dirty="0"/>
          </a:p>
          <a:p>
            <a:r>
              <a:rPr lang="en-GB" sz="3600" dirty="0" smtClean="0"/>
              <a:t>All getting easier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692896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9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Languages 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Case studies approach</a:t>
            </a:r>
          </a:p>
          <a:p>
            <a:endParaRPr lang="en-GB" sz="3200" dirty="0"/>
          </a:p>
          <a:p>
            <a:r>
              <a:rPr lang="en-GB" sz="3200" dirty="0" err="1" smtClean="0"/>
              <a:t>Capel</a:t>
            </a:r>
            <a:r>
              <a:rPr lang="en-GB" sz="3200" dirty="0" smtClean="0"/>
              <a:t> </a:t>
            </a:r>
            <a:r>
              <a:rPr lang="en-GB" sz="3200" dirty="0" err="1" smtClean="0"/>
              <a:t>Celyn</a:t>
            </a:r>
            <a:r>
              <a:rPr lang="en-GB" sz="3200" dirty="0" smtClean="0"/>
              <a:t>, Wales. Reservoir</a:t>
            </a:r>
          </a:p>
          <a:p>
            <a:pPr marL="114300" indent="0">
              <a:buNone/>
            </a:pPr>
            <a:endParaRPr lang="en-GB" sz="3200" dirty="0" smtClean="0"/>
          </a:p>
          <a:p>
            <a:r>
              <a:rPr lang="en-GB" sz="3200" dirty="0" smtClean="0"/>
              <a:t>James Bay, Quebec. Hydro-Electric Dam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Capel</a:t>
            </a:r>
            <a:r>
              <a:rPr lang="en-GB" dirty="0" smtClean="0"/>
              <a:t> </a:t>
            </a:r>
            <a:r>
              <a:rPr lang="en-GB" dirty="0" err="1" smtClean="0"/>
              <a:t>Ceyln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1 August 1957: Liverpool Corporation </a:t>
            </a:r>
            <a:r>
              <a:rPr lang="en-GB" sz="2800" dirty="0" smtClean="0"/>
              <a:t>Act: </a:t>
            </a:r>
            <a:r>
              <a:rPr lang="en-GB" sz="2800" dirty="0"/>
              <a:t>Submergence of </a:t>
            </a:r>
            <a:r>
              <a:rPr lang="en-GB" sz="2800" dirty="0" err="1"/>
              <a:t>Capel</a:t>
            </a:r>
            <a:r>
              <a:rPr lang="en-GB" sz="2800" dirty="0"/>
              <a:t> </a:t>
            </a:r>
            <a:r>
              <a:rPr lang="en-GB" sz="2800" dirty="0" err="1"/>
              <a:t>Celyn</a:t>
            </a:r>
            <a:r>
              <a:rPr lang="en-GB" sz="2800" dirty="0"/>
              <a:t> near </a:t>
            </a:r>
            <a:r>
              <a:rPr lang="en-GB" sz="2800" dirty="0" err="1"/>
              <a:t>Bala</a:t>
            </a:r>
            <a:r>
              <a:rPr lang="en-GB" sz="2800" dirty="0"/>
              <a:t> to supply water to Liverpool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Reservoir </a:t>
            </a:r>
            <a:r>
              <a:rPr lang="en-GB" sz="2800" dirty="0"/>
              <a:t>completed </a:t>
            </a:r>
            <a:r>
              <a:rPr lang="en-GB" sz="2800" dirty="0" smtClean="0"/>
              <a:t>1965</a:t>
            </a:r>
          </a:p>
          <a:p>
            <a:r>
              <a:rPr lang="en-GB" sz="2800" dirty="0" smtClean="0"/>
              <a:t>35/36 </a:t>
            </a:r>
            <a:r>
              <a:rPr lang="en-GB" sz="2800" dirty="0"/>
              <a:t>Welsh MP’s opposed the bill (one did not vote</a:t>
            </a:r>
            <a:r>
              <a:rPr lang="en-GB" sz="2800" dirty="0" smtClean="0"/>
              <a:t>)</a:t>
            </a:r>
          </a:p>
          <a:p>
            <a:r>
              <a:rPr lang="en-GB" sz="2800" dirty="0" smtClean="0"/>
              <a:t>2005</a:t>
            </a:r>
            <a:r>
              <a:rPr lang="en-GB" sz="2800" dirty="0"/>
              <a:t>: Official apology from Liverpool City Council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7441155" cy="419139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14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" y="-315417"/>
            <a:ext cx="10083819" cy="7196633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>
          <a:xfrm>
            <a:off x="5220072" y="5991026"/>
            <a:ext cx="2376264" cy="12700"/>
          </a:xfrm>
          <a:prstGeom prst="bentConnector3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0072" y="6206033"/>
            <a:ext cx="23762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 mile or 1.61km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38" y="4565412"/>
            <a:ext cx="3051669" cy="23158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60032" y="438074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3" name="4-Point Star 22"/>
          <p:cNvSpPr/>
          <p:nvPr/>
        </p:nvSpPr>
        <p:spPr>
          <a:xfrm>
            <a:off x="2267744" y="2814847"/>
            <a:ext cx="1008112" cy="936104"/>
          </a:xfrm>
          <a:prstGeom prst="star4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998"/>
            <a:ext cx="7620000" cy="1143000"/>
          </a:xfrm>
        </p:spPr>
        <p:txBody>
          <a:bodyPr/>
          <a:lstStyle/>
          <a:p>
            <a:r>
              <a:rPr lang="en-GB" dirty="0" err="1"/>
              <a:t>Capel</a:t>
            </a:r>
            <a:r>
              <a:rPr lang="en-GB" dirty="0"/>
              <a:t> </a:t>
            </a:r>
            <a:r>
              <a:rPr lang="en-GB" dirty="0" err="1"/>
              <a:t>Celyn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7620000" cy="4800600"/>
          </a:xfrm>
        </p:spPr>
        <p:txBody>
          <a:bodyPr>
            <a:noAutofit/>
          </a:bodyPr>
          <a:lstStyle/>
          <a:p>
            <a:r>
              <a:rPr lang="en-GB" sz="2800" dirty="0" err="1"/>
              <a:t>Capel</a:t>
            </a:r>
            <a:r>
              <a:rPr lang="en-GB" sz="2800" dirty="0"/>
              <a:t> </a:t>
            </a:r>
            <a:r>
              <a:rPr lang="en-GB" sz="2800" dirty="0" err="1"/>
              <a:t>Celyn</a:t>
            </a:r>
            <a:r>
              <a:rPr lang="en-GB" sz="2800" dirty="0"/>
              <a:t> was about more than </a:t>
            </a:r>
            <a:r>
              <a:rPr lang="en-GB" sz="2800" dirty="0" err="1"/>
              <a:t>Capel</a:t>
            </a:r>
            <a:r>
              <a:rPr lang="en-GB" sz="2800" dirty="0"/>
              <a:t> </a:t>
            </a:r>
            <a:r>
              <a:rPr lang="en-GB" sz="2800" dirty="0" err="1"/>
              <a:t>Celyn</a:t>
            </a:r>
            <a:r>
              <a:rPr lang="en-GB" sz="2800" dirty="0"/>
              <a:t>. </a:t>
            </a:r>
            <a:endParaRPr lang="en-GB" sz="2800" dirty="0" smtClean="0"/>
          </a:p>
          <a:p>
            <a:r>
              <a:rPr lang="en-GB" sz="2800" dirty="0"/>
              <a:t>P</a:t>
            </a:r>
            <a:r>
              <a:rPr lang="en-GB" sz="2800" dirty="0" smtClean="0"/>
              <a:t>redominantly </a:t>
            </a:r>
            <a:r>
              <a:rPr lang="en-GB" sz="2800" dirty="0"/>
              <a:t>Welsh-speaking community at a time when numbers speaking the language were decreasing</a:t>
            </a:r>
            <a:r>
              <a:rPr lang="en-GB" sz="2800" dirty="0" smtClean="0"/>
              <a:t>.</a:t>
            </a:r>
          </a:p>
          <a:p>
            <a:r>
              <a:rPr lang="en-GB" sz="2800" dirty="0"/>
              <a:t>I</a:t>
            </a:r>
            <a:r>
              <a:rPr lang="en-GB" sz="2800" dirty="0" smtClean="0"/>
              <a:t>llustrated </a:t>
            </a:r>
            <a:r>
              <a:rPr lang="en-GB" sz="2800" dirty="0"/>
              <a:t>that the politicians of Wales as a whole were powerless against the water needs of a large English city, even if they were all united. </a:t>
            </a:r>
            <a:endParaRPr lang="en-GB" sz="2800" dirty="0" smtClean="0"/>
          </a:p>
          <a:p>
            <a:r>
              <a:rPr lang="en-GB" sz="2800" dirty="0"/>
              <a:t>P</a:t>
            </a:r>
            <a:r>
              <a:rPr lang="en-GB" sz="2800" dirty="0" smtClean="0"/>
              <a:t>eople </a:t>
            </a:r>
            <a:r>
              <a:rPr lang="en-GB" sz="2800" dirty="0"/>
              <a:t>of the village had no power to stop their homes from being submerged under water. </a:t>
            </a:r>
            <a:endParaRPr lang="en-GB" sz="2800" dirty="0" smtClean="0"/>
          </a:p>
          <a:p>
            <a:r>
              <a:rPr lang="en-GB" sz="2800" dirty="0" smtClean="0"/>
              <a:t>One </a:t>
            </a:r>
            <a:r>
              <a:rPr lang="en-GB" sz="2800" dirty="0"/>
              <a:t>choice they did have was whether they wanted to dig up their relatives in the graveyard and bury them </a:t>
            </a:r>
            <a:r>
              <a:rPr lang="en-GB" sz="2800" dirty="0" smtClean="0"/>
              <a:t>elsewhere.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James Bay, Quebec: Hydro-electric dam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Work started early </a:t>
            </a:r>
            <a:r>
              <a:rPr lang="en-GB" dirty="0"/>
              <a:t>1970s work started on the James Bay hydro-electric project in the Canadian Province of Quebec. The dam lies over 1000km north of Montreal, the largest city in the Quebec. </a:t>
            </a:r>
          </a:p>
          <a:p>
            <a:r>
              <a:rPr lang="en-GB" dirty="0" smtClean="0"/>
              <a:t>Population of Quebec  approx. 7 million</a:t>
            </a:r>
          </a:p>
          <a:p>
            <a:r>
              <a:rPr lang="en-GB" dirty="0" smtClean="0"/>
              <a:t>Territory three times the size of France</a:t>
            </a:r>
          </a:p>
          <a:p>
            <a:r>
              <a:rPr lang="en-GB" dirty="0" smtClean="0"/>
              <a:t>90</a:t>
            </a:r>
            <a:r>
              <a:rPr lang="en-GB" dirty="0"/>
              <a:t>% of whom live along the St Lawrence river, most within about 150km of the US border.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Northern two-thirds of the Province are home to just 20,000 mostly Cree and Inuit native peoples.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31204"/>
            <a:ext cx="74605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6206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James Bay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569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6" y="620688"/>
            <a:ext cx="7687590" cy="5135310"/>
          </a:xfrm>
        </p:spPr>
      </p:pic>
      <p:sp>
        <p:nvSpPr>
          <p:cNvPr id="7" name="TextBox 6"/>
          <p:cNvSpPr txBox="1"/>
          <p:nvPr/>
        </p:nvSpPr>
        <p:spPr>
          <a:xfrm>
            <a:off x="1907704" y="614538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 Axel </a:t>
            </a:r>
            <a:r>
              <a:rPr lang="en-GB" b="1" dirty="0" err="1" smtClean="0"/>
              <a:t>Drainville</a:t>
            </a:r>
            <a:r>
              <a:rPr lang="en-GB" b="1" dirty="0" smtClean="0"/>
              <a:t> </a:t>
            </a:r>
            <a:r>
              <a:rPr lang="en-GB" b="1" dirty="0" smtClean="0">
                <a:hlinkClick r:id="rId3"/>
              </a:rPr>
              <a:t>http</a:t>
            </a:r>
            <a:r>
              <a:rPr lang="en-GB" b="1" dirty="0">
                <a:hlinkClick r:id="rId3"/>
              </a:rPr>
              <a:t>://</a:t>
            </a:r>
            <a:r>
              <a:rPr lang="en-GB" b="1" dirty="0" smtClean="0">
                <a:hlinkClick r:id="rId3"/>
              </a:rPr>
              <a:t>tinyurl.com/plz6ybu</a:t>
            </a:r>
            <a:r>
              <a:rPr lang="en-GB" b="1" dirty="0"/>
              <a:t>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9" y="6133946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43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20000" cy="1143000"/>
          </a:xfrm>
        </p:spPr>
        <p:txBody>
          <a:bodyPr/>
          <a:lstStyle/>
          <a:p>
            <a:r>
              <a:rPr lang="en-GB" sz="4000" dirty="0"/>
              <a:t>S</a:t>
            </a:r>
            <a:r>
              <a:rPr lang="en-GB" sz="4000" dirty="0" smtClean="0"/>
              <a:t>ocio-political </a:t>
            </a:r>
            <a:r>
              <a:rPr lang="en-GB" sz="4000" dirty="0"/>
              <a:t>and cultural context.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1960s </a:t>
            </a:r>
            <a:r>
              <a:rPr lang="en-GB" dirty="0"/>
              <a:t>Quebec went through a rapid period of modernisation and cultural change known as the “Quiet Revolution” or “La revolution </a:t>
            </a:r>
            <a:r>
              <a:rPr lang="en-GB" dirty="0" err="1"/>
              <a:t>tranquille</a:t>
            </a:r>
            <a:r>
              <a:rPr lang="en-GB" dirty="0"/>
              <a:t>”. </a:t>
            </a:r>
            <a:endParaRPr lang="en-GB" dirty="0" smtClean="0"/>
          </a:p>
          <a:p>
            <a:r>
              <a:rPr lang="en-GB" dirty="0"/>
              <a:t>I</a:t>
            </a:r>
            <a:r>
              <a:rPr lang="en-GB" dirty="0" smtClean="0"/>
              <a:t>ncreasing </a:t>
            </a:r>
            <a:r>
              <a:rPr lang="en-GB" dirty="0"/>
              <a:t>support for separatism from the Rest of Canada, a more assertive French language ‘Quebecois identity’ </a:t>
            </a:r>
            <a:endParaRPr lang="en-GB" dirty="0" smtClean="0"/>
          </a:p>
          <a:p>
            <a:r>
              <a:rPr lang="en-GB" dirty="0"/>
              <a:t>D</a:t>
            </a:r>
            <a:r>
              <a:rPr lang="en-GB" dirty="0" smtClean="0"/>
              <a:t>esire </a:t>
            </a:r>
            <a:r>
              <a:rPr lang="en-GB" dirty="0"/>
              <a:t>for economic sovereignty – most industry in Quebec, energy included, </a:t>
            </a:r>
            <a:r>
              <a:rPr lang="en-GB" dirty="0" smtClean="0"/>
              <a:t>dominated </a:t>
            </a:r>
            <a:r>
              <a:rPr lang="en-GB" dirty="0"/>
              <a:t>by English Canadian and US interests. </a:t>
            </a:r>
            <a:endParaRPr lang="en-GB" dirty="0" smtClean="0"/>
          </a:p>
          <a:p>
            <a:r>
              <a:rPr lang="en-GB" dirty="0" smtClean="0"/>
              <a:t>assertion </a:t>
            </a:r>
            <a:r>
              <a:rPr lang="en-GB" dirty="0"/>
              <a:t>of an increasingly confident Quebecois identity. It also enabled Quebec to have control of its own energy supply. </a:t>
            </a:r>
            <a:r>
              <a:rPr lang="en-GB" dirty="0" smtClean="0"/>
              <a:t>(This </a:t>
            </a:r>
            <a:r>
              <a:rPr lang="en-GB" dirty="0"/>
              <a:t>was well illustrated during the North American blackout of August </a:t>
            </a:r>
            <a:r>
              <a:rPr lang="en-GB" dirty="0" smtClean="0"/>
              <a:t>2003).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Legal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legal challenge to the Project meant that work was unable to go ahead until a legal agreement was put into place between the Hydro Quebec (owned by the Quebec government) and local residents. </a:t>
            </a:r>
            <a:endParaRPr lang="en-GB" dirty="0" smtClean="0"/>
          </a:p>
          <a:p>
            <a:r>
              <a:rPr lang="en-GB" i="1" dirty="0" smtClean="0"/>
              <a:t>The </a:t>
            </a:r>
            <a:r>
              <a:rPr lang="en-GB" i="1" dirty="0"/>
              <a:t>James Bay and Northern Quebec Agreement</a:t>
            </a:r>
            <a:r>
              <a:rPr lang="en-GB" dirty="0"/>
              <a:t>, signed in 1975, the Native peoples agreed to surrender parts of their traditional lands to the Quebec government in return for financial compensation, paid into the three native development corporations. </a:t>
            </a:r>
            <a:endParaRPr lang="en-GB" dirty="0" smtClean="0"/>
          </a:p>
          <a:p>
            <a:r>
              <a:rPr lang="en-GB" dirty="0" smtClean="0"/>
              <a:t>There </a:t>
            </a:r>
            <a:r>
              <a:rPr lang="en-GB" dirty="0"/>
              <a:t>is still controversy about the extent of the environment impact but the building of the dams did impact upon traditional hunting routes and on access to James Bay itself.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1143000"/>
          </a:xfrm>
        </p:spPr>
        <p:txBody>
          <a:bodyPr/>
          <a:lstStyle/>
          <a:p>
            <a:r>
              <a:rPr lang="en-GB" sz="4000" dirty="0"/>
              <a:t>Things to embed in your </a:t>
            </a:r>
            <a:r>
              <a:rPr lang="en-GB" sz="4000" dirty="0" smtClean="0"/>
              <a:t>teaching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Employability</a:t>
            </a:r>
          </a:p>
          <a:p>
            <a:r>
              <a:rPr lang="en-GB" dirty="0" smtClean="0"/>
              <a:t>Key skills</a:t>
            </a:r>
          </a:p>
          <a:p>
            <a:r>
              <a:rPr lang="en-GB" dirty="0" smtClean="0"/>
              <a:t>Entrepreneurship</a:t>
            </a:r>
          </a:p>
          <a:p>
            <a:r>
              <a:rPr lang="en-GB" dirty="0" smtClean="0"/>
              <a:t>Commercial awareness</a:t>
            </a:r>
          </a:p>
          <a:p>
            <a:r>
              <a:rPr lang="en-GB" dirty="0" smtClean="0"/>
              <a:t>Critical thinking</a:t>
            </a:r>
          </a:p>
          <a:p>
            <a:r>
              <a:rPr lang="en-GB" dirty="0" smtClean="0"/>
              <a:t>Sustainable development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Study skills</a:t>
            </a:r>
          </a:p>
          <a:p>
            <a:r>
              <a:rPr lang="en-GB" dirty="0" smtClean="0"/>
              <a:t>Citizenship</a:t>
            </a:r>
          </a:p>
          <a:p>
            <a:r>
              <a:rPr lang="en-GB" dirty="0" smtClean="0"/>
              <a:t>Ethics</a:t>
            </a:r>
          </a:p>
          <a:p>
            <a:r>
              <a:rPr lang="en-GB" dirty="0" smtClean="0"/>
              <a:t>Intercultural competence </a:t>
            </a:r>
          </a:p>
          <a:p>
            <a:r>
              <a:rPr lang="en-GB" dirty="0" smtClean="0"/>
              <a:t>Numeracy</a:t>
            </a:r>
          </a:p>
          <a:p>
            <a:r>
              <a:rPr lang="en-GB" dirty="0" smtClean="0"/>
              <a:t>Social responsibility</a:t>
            </a:r>
          </a:p>
          <a:p>
            <a:r>
              <a:rPr lang="en-GB" dirty="0" smtClean="0"/>
              <a:t>Plus many more…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threat and language death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GB" sz="2800" dirty="0" smtClean="0"/>
              <a:t>The death </a:t>
            </a:r>
            <a:r>
              <a:rPr lang="en-GB" sz="2800" dirty="0"/>
              <a:t>of a language is the death of a language is ‘a serious loss of inherited knowledge’. David Crystal </a:t>
            </a:r>
            <a:r>
              <a:rPr lang="en-GB" sz="2800" i="1" dirty="0" smtClean="0"/>
              <a:t>Language </a:t>
            </a:r>
            <a:r>
              <a:rPr lang="en-GB" sz="2800" i="1" dirty="0"/>
              <a:t>Death </a:t>
            </a:r>
            <a:endParaRPr lang="en-GB" sz="2800" dirty="0" smtClean="0"/>
          </a:p>
          <a:p>
            <a:pPr marL="114300" indent="0">
              <a:buNone/>
            </a:pPr>
            <a:r>
              <a:rPr lang="en-GB" sz="2800" dirty="0" smtClean="0"/>
              <a:t>Some </a:t>
            </a:r>
            <a:r>
              <a:rPr lang="en-GB" sz="2800" dirty="0"/>
              <a:t>of this knowledge may be about medicine, agriculture and sustainable living</a:t>
            </a:r>
            <a:r>
              <a:rPr lang="en-GB" sz="2800" dirty="0" smtClean="0"/>
              <a:t>.</a:t>
            </a:r>
          </a:p>
          <a:p>
            <a:pPr marL="114300" indent="0">
              <a:buNone/>
            </a:pPr>
            <a:r>
              <a:rPr lang="en-GB" sz="2800" dirty="0" smtClean="0"/>
              <a:t> </a:t>
            </a:r>
            <a:r>
              <a:rPr lang="en-GB" sz="2800" dirty="0"/>
              <a:t>Displacing minority linguistic communities is one of the causes of language death and the effects are not always understood at the time. </a:t>
            </a:r>
            <a:endParaRPr lang="en-GB" sz="2800" dirty="0" smtClean="0"/>
          </a:p>
          <a:p>
            <a:pPr marL="114300" indent="0">
              <a:buNone/>
            </a:pPr>
            <a:r>
              <a:rPr lang="en-GB" sz="2800" dirty="0" smtClean="0"/>
              <a:t>But </a:t>
            </a:r>
            <a:r>
              <a:rPr lang="en-GB" sz="2800" dirty="0"/>
              <a:t>is the defence of a linguistic or cultural minority community more defensible than the loss of other communities? </a:t>
            </a:r>
            <a:endParaRPr lang="en-GB" sz="2800" dirty="0" smtClean="0"/>
          </a:p>
          <a:p>
            <a:pPr marL="11430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75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to ponder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What is lost when a language is threatened or dies out?</a:t>
            </a:r>
          </a:p>
          <a:p>
            <a:r>
              <a:rPr lang="en-GB" sz="2800" dirty="0" smtClean="0"/>
              <a:t>Is it ethically, morally, culturally ‘different’ if affected residents speak a different language to the people development is ‘for’?</a:t>
            </a:r>
          </a:p>
          <a:p>
            <a:r>
              <a:rPr lang="en-GB" sz="2800" dirty="0"/>
              <a:t>Is it ethically, morally, culturally different if affected </a:t>
            </a:r>
            <a:r>
              <a:rPr lang="en-GB" sz="2800" dirty="0" smtClean="0"/>
              <a:t>residents speak an endangered language.</a:t>
            </a:r>
          </a:p>
          <a:p>
            <a:endParaRPr lang="en-GB" sz="28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32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equal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/>
          <a:lstStyle/>
          <a:p>
            <a:pPr lvl="0"/>
            <a:endParaRPr lang="en-GB" dirty="0" smtClean="0"/>
          </a:p>
          <a:p>
            <a:pPr marL="114300" lvl="0" indent="0">
              <a:buNone/>
            </a:pPr>
            <a:r>
              <a:rPr lang="en-GB" sz="2400" dirty="0" smtClean="0"/>
              <a:t>1. The </a:t>
            </a:r>
            <a:r>
              <a:rPr lang="en-GB" sz="2400" dirty="0"/>
              <a:t>first is that Quebec needs to use the resources of its territory, all its territory, for the benefit of all its people.</a:t>
            </a:r>
          </a:p>
          <a:p>
            <a:pPr marL="114300" lvl="0" indent="0">
              <a:buNone/>
            </a:pPr>
            <a:r>
              <a:rPr lang="en-GB" sz="2400" dirty="0" smtClean="0"/>
              <a:t>2. The </a:t>
            </a:r>
            <a:r>
              <a:rPr lang="en-GB" sz="2400" dirty="0"/>
              <a:t>second principle is that we must recognize the needs of the native peoples, the </a:t>
            </a:r>
            <a:r>
              <a:rPr lang="en-GB" sz="2400" dirty="0" err="1"/>
              <a:t>Crees</a:t>
            </a:r>
            <a:r>
              <a:rPr lang="en-GB" sz="2400" dirty="0"/>
              <a:t> and the Inuit, who have a different culture and a different way of life from those of other peoples of Quebec.</a:t>
            </a:r>
          </a:p>
          <a:p>
            <a:pPr lvl="1"/>
            <a:r>
              <a:rPr lang="en-GB" sz="2400" dirty="0"/>
              <a:t>John </a:t>
            </a:r>
            <a:r>
              <a:rPr lang="en-GB" sz="2400" dirty="0" err="1" smtClean="0"/>
              <a:t>Ciaccia</a:t>
            </a:r>
            <a:r>
              <a:rPr lang="en-GB" sz="2400" dirty="0" smtClean="0"/>
              <a:t> MLA , The </a:t>
            </a:r>
            <a:r>
              <a:rPr lang="en-GB" sz="2400" dirty="0"/>
              <a:t>James Bay and Northern Quebec Agreement, </a:t>
            </a:r>
            <a:endParaRPr lang="en-GB" sz="2400" dirty="0" smtClean="0"/>
          </a:p>
          <a:p>
            <a:r>
              <a:rPr lang="en-GB" sz="2400" dirty="0" smtClean="0"/>
              <a:t>Can these be principles be reconciled?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60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language possibilities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Translation and sustainability</a:t>
            </a:r>
          </a:p>
          <a:p>
            <a:r>
              <a:rPr lang="en-GB" sz="3200" dirty="0" smtClean="0"/>
              <a:t>Literature and sustainability. </a:t>
            </a:r>
          </a:p>
          <a:p>
            <a:pPr lvl="1"/>
            <a:r>
              <a:rPr lang="en-GB" sz="3000" dirty="0" smtClean="0"/>
              <a:t>Brecht, Grass, poetry</a:t>
            </a:r>
          </a:p>
          <a:p>
            <a:r>
              <a:rPr lang="en-GB" sz="3200" dirty="0" err="1" smtClean="0"/>
              <a:t>Ecolinguistics</a:t>
            </a:r>
            <a:r>
              <a:rPr lang="en-GB" sz="3200" dirty="0" smtClean="0"/>
              <a:t>  </a:t>
            </a:r>
          </a:p>
          <a:p>
            <a:pPr lvl="1"/>
            <a:r>
              <a:rPr lang="en-GB" sz="3000" dirty="0" smtClean="0"/>
              <a:t>Global warming </a:t>
            </a:r>
          </a:p>
          <a:p>
            <a:pPr lvl="1"/>
            <a:r>
              <a:rPr lang="en-GB" sz="3000" dirty="0" smtClean="0"/>
              <a:t>Greenhouse effect</a:t>
            </a:r>
          </a:p>
          <a:p>
            <a:pPr lvl="1"/>
            <a:r>
              <a:rPr lang="en-GB" sz="3000" dirty="0" smtClean="0"/>
              <a:t>Developments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94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620000" cy="5232648"/>
          </a:xfrm>
        </p:spPr>
        <p:txBody>
          <a:bodyPr/>
          <a:lstStyle/>
          <a:p>
            <a:r>
              <a:rPr lang="en-GB" sz="2800" dirty="0" smtClean="0"/>
              <a:t>What do language student miss if they don’t engage with sustainability? </a:t>
            </a:r>
          </a:p>
          <a:p>
            <a:r>
              <a:rPr lang="en-GB" sz="2800" dirty="0" smtClean="0"/>
              <a:t>What do other students miss when they study sustainability without languages? </a:t>
            </a:r>
          </a:p>
          <a:p>
            <a:r>
              <a:rPr lang="en-GB" sz="2800" dirty="0" smtClean="0"/>
              <a:t>If our ethical responsibilities are to future generations what does the languages curriculum look like? </a:t>
            </a:r>
          </a:p>
          <a:p>
            <a:r>
              <a:rPr lang="en-GB" sz="2800" dirty="0" smtClean="0"/>
              <a:t>Innovation: Good innovation, bad innovation, unnecessary innovation?</a:t>
            </a:r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46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W</a:t>
            </a:r>
            <a:r>
              <a:rPr lang="en-GB" sz="2800" dirty="0" smtClean="0"/>
              <a:t>e have an ethical responsibility to future generations</a:t>
            </a:r>
          </a:p>
          <a:p>
            <a:r>
              <a:rPr lang="en-GB" sz="2800" dirty="0" smtClean="0"/>
              <a:t>Do what is important to future generations</a:t>
            </a:r>
          </a:p>
          <a:p>
            <a:r>
              <a:rPr lang="en-GB" sz="2800" dirty="0" smtClean="0"/>
              <a:t>Learn what you need /want to know</a:t>
            </a:r>
          </a:p>
          <a:p>
            <a:r>
              <a:rPr lang="en-GB" sz="2800" dirty="0" smtClean="0"/>
              <a:t>Teach languages and/or language content in other disciplines/ multidisciplinary context.</a:t>
            </a:r>
          </a:p>
          <a:p>
            <a:r>
              <a:rPr lang="en-GB" sz="2800" dirty="0" smtClean="0"/>
              <a:t>Bring students in, but go out yourself.</a:t>
            </a:r>
          </a:p>
          <a:p>
            <a:r>
              <a:rPr lang="en-GB" sz="2800" dirty="0"/>
              <a:t>"Be the change you wish to see in the world." </a:t>
            </a:r>
            <a:r>
              <a:rPr lang="en-GB" sz="2800" dirty="0" smtClean="0"/>
              <a:t>Gandhi  </a:t>
            </a:r>
          </a:p>
          <a:p>
            <a:endParaRPr lang="en-GB" sz="28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97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Competent men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7620000" cy="1224136"/>
          </a:xfrm>
        </p:spPr>
        <p:txBody>
          <a:bodyPr/>
          <a:lstStyle/>
          <a:p>
            <a:r>
              <a:rPr lang="en-GB" dirty="0" smtClean="0"/>
              <a:t>Sherlock Holmes</a:t>
            </a:r>
          </a:p>
          <a:p>
            <a:r>
              <a:rPr lang="en-GB" dirty="0" smtClean="0"/>
              <a:t>Jeeves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4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34280"/>
            <a:ext cx="7620000" cy="1143000"/>
          </a:xfrm>
        </p:spPr>
        <p:txBody>
          <a:bodyPr/>
          <a:lstStyle/>
          <a:p>
            <a:r>
              <a:rPr lang="en-GB" dirty="0" smtClean="0"/>
              <a:t>Angus </a:t>
            </a:r>
            <a:r>
              <a:rPr lang="en-GB" dirty="0" smtClean="0"/>
              <a:t>MacGyver (US TV character)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692696"/>
            <a:ext cx="532859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Knowledge of English, French, German, Russian, Italian and American Sign Language. </a:t>
            </a:r>
          </a:p>
          <a:p>
            <a:r>
              <a:rPr lang="en-GB" sz="2800" dirty="0" smtClean="0"/>
              <a:t>Fly </a:t>
            </a:r>
            <a:r>
              <a:rPr lang="en-GB" sz="2800" dirty="0"/>
              <a:t>a plane, pilot a helicopter, ride a jet </a:t>
            </a:r>
            <a:r>
              <a:rPr lang="en-GB" sz="2800" dirty="0" smtClean="0"/>
              <a:t>ski, pick </a:t>
            </a:r>
            <a:r>
              <a:rPr lang="en-GB" sz="2800" dirty="0"/>
              <a:t>a lock, </a:t>
            </a:r>
            <a:r>
              <a:rPr lang="en-GB" sz="2800" dirty="0" smtClean="0"/>
              <a:t>, defuse </a:t>
            </a:r>
            <a:r>
              <a:rPr lang="en-GB" sz="2800" dirty="0"/>
              <a:t>a bomb, </a:t>
            </a:r>
            <a:endParaRPr lang="en-GB" sz="2800" dirty="0" smtClean="0"/>
          </a:p>
          <a:p>
            <a:r>
              <a:rPr lang="en-GB" sz="2800" dirty="0" smtClean="0"/>
              <a:t>play </a:t>
            </a:r>
            <a:r>
              <a:rPr lang="en-GB" sz="2800" dirty="0"/>
              <a:t>the guitar,  </a:t>
            </a:r>
            <a:r>
              <a:rPr lang="en-GB" sz="2800" dirty="0" smtClean="0"/>
              <a:t>defeat bad </a:t>
            </a:r>
            <a:r>
              <a:rPr lang="en-GB" sz="2800" dirty="0"/>
              <a:t>guys with his bare </a:t>
            </a:r>
            <a:r>
              <a:rPr lang="en-GB" sz="2800" dirty="0" smtClean="0"/>
              <a:t>hands, negotiate peace.</a:t>
            </a:r>
          </a:p>
          <a:p>
            <a:r>
              <a:rPr lang="en-GB" sz="2800" dirty="0"/>
              <a:t>C</a:t>
            </a:r>
            <a:r>
              <a:rPr lang="en-GB" sz="2800" dirty="0" smtClean="0"/>
              <a:t>an </a:t>
            </a:r>
            <a:r>
              <a:rPr lang="en-GB" sz="2800" dirty="0"/>
              <a:t>get out of </a:t>
            </a:r>
            <a:r>
              <a:rPr lang="en-GB" sz="2800" dirty="0" smtClean="0"/>
              <a:t>tricky situations </a:t>
            </a:r>
            <a:r>
              <a:rPr lang="en-GB" sz="2800" dirty="0"/>
              <a:t>by combining his quick thinking skills with his </a:t>
            </a:r>
            <a:r>
              <a:rPr lang="en-GB" sz="2800" dirty="0" smtClean="0"/>
              <a:t>equipment</a:t>
            </a:r>
            <a:r>
              <a:rPr lang="en-GB" sz="2800" dirty="0"/>
              <a:t> (a Swiss army knife, roll of duct </a:t>
            </a:r>
            <a:r>
              <a:rPr lang="en-GB" sz="2800" dirty="0" smtClean="0"/>
              <a:t>tape, paper clip </a:t>
            </a:r>
            <a:r>
              <a:rPr lang="en-GB" sz="2800" dirty="0"/>
              <a:t>and whatever else he can scavenge from his </a:t>
            </a:r>
            <a:r>
              <a:rPr lang="en-GB" sz="2800" dirty="0" smtClean="0"/>
              <a:t>surroundings).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4005064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Volunteers for charity</a:t>
            </a:r>
          </a:p>
          <a:p>
            <a:r>
              <a:rPr lang="en-GB" sz="2400" dirty="0"/>
              <a:t>Visits his </a:t>
            </a:r>
            <a:r>
              <a:rPr lang="en-GB" sz="2400" dirty="0" err="1"/>
              <a:t>Grandad</a:t>
            </a:r>
            <a:endParaRPr lang="en-GB" sz="2400" dirty="0"/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0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Lampooned on The Simpsons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268760"/>
            <a:ext cx="6624736" cy="5129808"/>
          </a:xfrm>
        </p:spPr>
        <p:txBody>
          <a:bodyPr>
            <a:normAutofit fontScale="77500" lnSpcReduction="20000"/>
          </a:bodyPr>
          <a:lstStyle/>
          <a:p>
            <a:r>
              <a:rPr lang="en-GB" sz="3800" dirty="0">
                <a:hlinkClick r:id="rId2"/>
              </a:rPr>
              <a:t>Man</a:t>
            </a:r>
            <a:r>
              <a:rPr lang="en-GB" sz="3800" dirty="0"/>
              <a:t>: Thank you, Senor MacGyver, for saving our village.</a:t>
            </a:r>
          </a:p>
          <a:p>
            <a:r>
              <a:rPr lang="en-GB" sz="3800" dirty="0">
                <a:hlinkClick r:id="rId2"/>
              </a:rPr>
              <a:t>MacGyver</a:t>
            </a:r>
            <a:r>
              <a:rPr lang="en-GB" sz="3800" dirty="0"/>
              <a:t>: Don't thank me, thank the Moon's gravitational pull.</a:t>
            </a:r>
          </a:p>
          <a:p>
            <a:r>
              <a:rPr lang="en-GB" sz="3800" dirty="0">
                <a:hlinkClick r:id="rId3"/>
              </a:rPr>
              <a:t>Selma</a:t>
            </a:r>
            <a:r>
              <a:rPr lang="en-GB" sz="3800" dirty="0"/>
              <a:t>: That MacGyver's a genius.</a:t>
            </a:r>
          </a:p>
          <a:p>
            <a:r>
              <a:rPr lang="en-GB" sz="3800" dirty="0">
                <a:hlinkClick r:id="rId4"/>
              </a:rPr>
              <a:t>Sideshow Bob</a:t>
            </a:r>
            <a:r>
              <a:rPr lang="en-GB" sz="3800" dirty="0"/>
              <a:t>: First of all, he's not a genius, he's an actor, and second, he's not *much* of an actor.</a:t>
            </a:r>
          </a:p>
          <a:p>
            <a:r>
              <a:rPr lang="en-GB" sz="3800" dirty="0">
                <a:hlinkClick r:id="rId3"/>
              </a:rPr>
              <a:t>Selma</a:t>
            </a:r>
            <a:r>
              <a:rPr lang="en-GB" sz="3800" dirty="0"/>
              <a:t>: You're lying! You're lying!</a:t>
            </a:r>
          </a:p>
          <a:p>
            <a:r>
              <a:rPr lang="en-GB" sz="3800" dirty="0">
                <a:hlinkClick r:id="rId4"/>
              </a:rPr>
              <a:t>Sideshow Bob</a:t>
            </a:r>
            <a:r>
              <a:rPr lang="en-GB" sz="3800" dirty="0"/>
              <a:t>: No Selma, this is lying: that was a well-plotted piece of </a:t>
            </a:r>
            <a:r>
              <a:rPr lang="en-GB" sz="3800" dirty="0" err="1"/>
              <a:t>nonclaptrap</a:t>
            </a:r>
            <a:r>
              <a:rPr lang="en-GB" sz="3800" dirty="0"/>
              <a:t> that never made me want to retch.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should every graduate know?*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3657600" cy="4590288"/>
          </a:xfrm>
        </p:spPr>
        <p:txBody>
          <a:bodyPr>
            <a:noAutofit/>
          </a:bodyPr>
          <a:lstStyle/>
          <a:p>
            <a:r>
              <a:rPr lang="en-GB" sz="2400" dirty="0"/>
              <a:t>1. Basic probability and statistics. </a:t>
            </a:r>
            <a:br>
              <a:rPr lang="en-GB" sz="2400" dirty="0"/>
            </a:br>
            <a:r>
              <a:rPr lang="en-GB" sz="2400" dirty="0"/>
              <a:t>2. </a:t>
            </a:r>
            <a:r>
              <a:rPr lang="en-GB" sz="2400" dirty="0" smtClean="0"/>
              <a:t>Basic </a:t>
            </a:r>
            <a:r>
              <a:rPr lang="en-GB" sz="2400" dirty="0"/>
              <a:t>social psychology principles, enough not to get suckered by con artists and manipulative politicians. </a:t>
            </a:r>
            <a:endParaRPr lang="en-GB" sz="2400" dirty="0" smtClean="0"/>
          </a:p>
          <a:p>
            <a:r>
              <a:rPr lang="en-GB" sz="2400" dirty="0" smtClean="0"/>
              <a:t>3</a:t>
            </a:r>
            <a:r>
              <a:rPr lang="en-GB" sz="2400" dirty="0"/>
              <a:t>. </a:t>
            </a:r>
            <a:r>
              <a:rPr lang="en-GB" sz="2400" dirty="0" smtClean="0"/>
              <a:t>Basic </a:t>
            </a:r>
            <a:r>
              <a:rPr lang="en-GB" sz="2400" dirty="0"/>
              <a:t>micro and macro economics </a:t>
            </a:r>
            <a:endParaRPr lang="en-GB" sz="2400" dirty="0" smtClean="0"/>
          </a:p>
          <a:p>
            <a:r>
              <a:rPr lang="en-GB" sz="2400" dirty="0" smtClean="0"/>
              <a:t>4</a:t>
            </a:r>
            <a:r>
              <a:rPr lang="en-GB" sz="2400" dirty="0"/>
              <a:t>. Basic understanding of American government</a:t>
            </a:r>
          </a:p>
          <a:p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5</a:t>
            </a:r>
            <a:r>
              <a:rPr lang="en-GB" sz="9600" dirty="0" smtClean="0"/>
              <a:t>5. Understanding </a:t>
            </a:r>
            <a:r>
              <a:rPr lang="en-GB" sz="9600" dirty="0"/>
              <a:t>of the scientific method, error and uncertainty.  </a:t>
            </a:r>
          </a:p>
          <a:p>
            <a:r>
              <a:rPr lang="en-GB" sz="9600" dirty="0"/>
              <a:t>6. Elvis Costello. </a:t>
            </a:r>
          </a:p>
          <a:p>
            <a:r>
              <a:rPr lang="en-GB" sz="9600" dirty="0"/>
              <a:t>7. How credit works, how to make a budget, and basic financial planning skills. </a:t>
            </a:r>
          </a:p>
          <a:p>
            <a:r>
              <a:rPr lang="en-GB" sz="9600" dirty="0"/>
              <a:t>8. Where food actually comes from and how to get it yourself.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520" y="639062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*Chronicle of Higher Education forums, 2013 www.chronicle.com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7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476672"/>
            <a:ext cx="3657600" cy="4590288"/>
          </a:xfrm>
        </p:spPr>
        <p:txBody>
          <a:bodyPr>
            <a:normAutofit fontScale="25000" lnSpcReduction="20000"/>
          </a:bodyPr>
          <a:lstStyle/>
          <a:p>
            <a:r>
              <a:rPr lang="en-GB" sz="9600" dirty="0"/>
              <a:t>9. A course in Decision Theory, covering:</a:t>
            </a:r>
            <a:br>
              <a:rPr lang="en-GB" sz="9600" dirty="0"/>
            </a:br>
            <a:r>
              <a:rPr lang="en-GB" sz="9600" dirty="0"/>
              <a:t>- Some elementary game theory</a:t>
            </a:r>
            <a:br>
              <a:rPr lang="en-GB" sz="9600" dirty="0"/>
            </a:br>
            <a:r>
              <a:rPr lang="en-GB" sz="9600" dirty="0"/>
              <a:t>- Learn about heuristics and biases. </a:t>
            </a:r>
            <a:br>
              <a:rPr lang="en-GB" sz="9600" dirty="0"/>
            </a:br>
            <a:r>
              <a:rPr lang="en-GB" sz="9600" dirty="0"/>
              <a:t>- How is the mind tricked into making certain decisions? </a:t>
            </a:r>
            <a:br>
              <a:rPr lang="en-GB" sz="9600" dirty="0"/>
            </a:br>
            <a:r>
              <a:rPr lang="en-GB" sz="9600" dirty="0"/>
              <a:t>- Do we have inherent preferences, or are they constructed as we face choices? </a:t>
            </a:r>
            <a:br>
              <a:rPr lang="en-GB" sz="9600" dirty="0"/>
            </a:br>
            <a:r>
              <a:rPr lang="en-GB" sz="9600" dirty="0"/>
              <a:t>- What are loss aversion and probability weighting? i.e. why do people buy both insurance and lottery tickets?</a:t>
            </a:r>
            <a:br>
              <a:rPr lang="en-GB" sz="9600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5936" y="404664"/>
            <a:ext cx="4017640" cy="5688632"/>
          </a:xfrm>
        </p:spPr>
        <p:txBody>
          <a:bodyPr>
            <a:normAutofit fontScale="25000" lnSpcReduction="20000"/>
          </a:bodyPr>
          <a:lstStyle/>
          <a:p>
            <a:r>
              <a:rPr lang="en-GB" sz="9600" dirty="0"/>
              <a:t>10. Etiquette.  </a:t>
            </a:r>
            <a:endParaRPr lang="en-GB" sz="9600" dirty="0" smtClean="0"/>
          </a:p>
          <a:p>
            <a:r>
              <a:rPr lang="en-GB" sz="9600" dirty="0" smtClean="0"/>
              <a:t>11</a:t>
            </a:r>
            <a:r>
              <a:rPr lang="en-GB" sz="9600" dirty="0"/>
              <a:t>. Pass the test to grant citizenship to foreign nationals  </a:t>
            </a:r>
          </a:p>
          <a:p>
            <a:r>
              <a:rPr lang="en-GB" sz="9600" dirty="0"/>
              <a:t>12. be able to read and understand a semi-literate news magazine cover to cover (i.e. Time; Newsweek</a:t>
            </a:r>
            <a:r>
              <a:rPr lang="en-GB" sz="9600" dirty="0" smtClean="0"/>
              <a:t>)</a:t>
            </a:r>
          </a:p>
          <a:p>
            <a:r>
              <a:rPr lang="en-GB" sz="9600" dirty="0"/>
              <a:t>13. </a:t>
            </a:r>
            <a:r>
              <a:rPr lang="en-GB" sz="9600" dirty="0" smtClean="0"/>
              <a:t>Understand </a:t>
            </a:r>
            <a:r>
              <a:rPr lang="en-GB" sz="9600" dirty="0"/>
              <a:t>the basics of world </a:t>
            </a:r>
            <a:r>
              <a:rPr lang="en-GB" sz="9600" dirty="0" smtClean="0"/>
              <a:t>geography</a:t>
            </a:r>
          </a:p>
          <a:p>
            <a:r>
              <a:rPr lang="en-GB" sz="9600" dirty="0"/>
              <a:t>14. </a:t>
            </a:r>
            <a:r>
              <a:rPr lang="en-GB" sz="9600" dirty="0" smtClean="0"/>
              <a:t>Change </a:t>
            </a:r>
            <a:r>
              <a:rPr lang="en-GB" sz="9600" dirty="0"/>
              <a:t>tyres and oil on car</a:t>
            </a:r>
          </a:p>
          <a:p>
            <a:r>
              <a:rPr lang="en-GB" sz="9600" dirty="0"/>
              <a:t>15. Basic first aid.</a:t>
            </a:r>
          </a:p>
          <a:p>
            <a:r>
              <a:rPr lang="en-GB" sz="9600" dirty="0"/>
              <a:t>16. Basic </a:t>
            </a:r>
            <a:r>
              <a:rPr lang="en-GB" sz="9600" dirty="0" smtClean="0"/>
              <a:t>chemistry (not be taken in by claims about water and skin creams).</a:t>
            </a:r>
            <a:endParaRPr lang="en-GB" sz="9600" dirty="0"/>
          </a:p>
          <a:p>
            <a:endParaRPr lang="en-GB" sz="9600" dirty="0"/>
          </a:p>
          <a:p>
            <a:endParaRPr lang="en-GB" sz="9600" dirty="0"/>
          </a:p>
          <a:p>
            <a:endParaRPr lang="en-GB" sz="9600" dirty="0"/>
          </a:p>
          <a:p>
            <a:endParaRPr lang="en-GB" sz="9600" dirty="0"/>
          </a:p>
          <a:p>
            <a:endParaRPr lang="en-GB" sz="9600" dirty="0"/>
          </a:p>
          <a:p>
            <a:endParaRPr lang="en-GB" sz="9600" dirty="0"/>
          </a:p>
          <a:p>
            <a:endParaRPr lang="en-GB" sz="9600" dirty="0"/>
          </a:p>
          <a:p>
            <a:endParaRPr lang="en-GB" sz="9600" dirty="0"/>
          </a:p>
          <a:p>
            <a:endParaRPr lang="en-GB" sz="9600" dirty="0"/>
          </a:p>
          <a:p>
            <a:endParaRPr lang="en-GB" sz="9600" dirty="0"/>
          </a:p>
          <a:p>
            <a:endParaRPr lang="en-GB" sz="9600" dirty="0"/>
          </a:p>
          <a:p>
            <a:endParaRPr lang="en-GB" sz="9600" dirty="0"/>
          </a:p>
          <a:p>
            <a:r>
              <a:rPr lang="en-GB" sz="9600" dirty="0"/>
              <a:t/>
            </a:r>
            <a:br>
              <a:rPr lang="en-GB" sz="960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6000" dirty="0" smtClean="0"/>
              <a:t>17. Learn another language</a:t>
            </a:r>
            <a:endParaRPr lang="en-GB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714</TotalTime>
  <Words>1672</Words>
  <Application>Microsoft Office PowerPoint</Application>
  <PresentationFormat>On-screen Show (4:3)</PresentationFormat>
  <Paragraphs>255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Adjacency</vt:lpstr>
      <vt:lpstr>Languages for Sustainability: Why We Must Take the Opportunities </vt:lpstr>
      <vt:lpstr>GCSE results Day 1992 Preparing for the PhD viva, 2002</vt:lpstr>
      <vt:lpstr>Things to embed in your teaching</vt:lpstr>
      <vt:lpstr>Competent men</vt:lpstr>
      <vt:lpstr>Angus MacGyver (US TV character)</vt:lpstr>
      <vt:lpstr>Lampooned on The Simpsons</vt:lpstr>
      <vt:lpstr>What should every graduate know?* </vt:lpstr>
      <vt:lpstr>PowerPoint Presentation</vt:lpstr>
      <vt:lpstr>And</vt:lpstr>
      <vt:lpstr>1950s and 1960s</vt:lpstr>
      <vt:lpstr>“Never had it so good”. </vt:lpstr>
      <vt:lpstr>Challenges for present and future generations</vt:lpstr>
      <vt:lpstr>PowerPoint Presentation</vt:lpstr>
      <vt:lpstr>Time for difficult questions:</vt:lpstr>
      <vt:lpstr>One way to go</vt:lpstr>
      <vt:lpstr>Another way to go</vt:lpstr>
      <vt:lpstr>A big challenge</vt:lpstr>
      <vt:lpstr>Global and local sustainability</vt:lpstr>
      <vt:lpstr>Module aims</vt:lpstr>
      <vt:lpstr>Languages content</vt:lpstr>
      <vt:lpstr>Capel Ceyln</vt:lpstr>
      <vt:lpstr>PowerPoint Presentation</vt:lpstr>
      <vt:lpstr>PowerPoint Presentation</vt:lpstr>
      <vt:lpstr>Capel Celyn</vt:lpstr>
      <vt:lpstr>James Bay, Quebec: Hydro-electric dam</vt:lpstr>
      <vt:lpstr>PowerPoint Presentation</vt:lpstr>
      <vt:lpstr>PowerPoint Presentation</vt:lpstr>
      <vt:lpstr>Socio-political and cultural context.  </vt:lpstr>
      <vt:lpstr>Legal challenge</vt:lpstr>
      <vt:lpstr>Language threat and language death</vt:lpstr>
      <vt:lpstr>Questions to ponder</vt:lpstr>
      <vt:lpstr>Two equal principles</vt:lpstr>
      <vt:lpstr>Other language possibilities</vt:lpstr>
      <vt:lpstr>More questions</vt:lpstr>
      <vt:lpstr>My conclusions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Canning J.</dc:creator>
  <cp:lastModifiedBy>Canning J.</cp:lastModifiedBy>
  <cp:revision>39</cp:revision>
  <cp:lastPrinted>2013-06-27T11:37:23Z</cp:lastPrinted>
  <dcterms:created xsi:type="dcterms:W3CDTF">2013-06-26T10:34:11Z</dcterms:created>
  <dcterms:modified xsi:type="dcterms:W3CDTF">2013-07-15T11:33:27Z</dcterms:modified>
</cp:coreProperties>
</file>