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  <p:sldMasterId id="2147483685" r:id="rId3"/>
    <p:sldMasterId id="214748368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8" r:id="rId6"/>
    <p:sldId id="270" r:id="rId7"/>
    <p:sldId id="312" r:id="rId8"/>
    <p:sldId id="262" r:id="rId9"/>
    <p:sldId id="271" r:id="rId10"/>
    <p:sldId id="273" r:id="rId11"/>
    <p:sldId id="304" r:id="rId12"/>
    <p:sldId id="292" r:id="rId13"/>
    <p:sldId id="276" r:id="rId14"/>
    <p:sldId id="277" r:id="rId15"/>
    <p:sldId id="290" r:id="rId16"/>
    <p:sldId id="279" r:id="rId17"/>
    <p:sldId id="307" r:id="rId18"/>
    <p:sldId id="299" r:id="rId19"/>
    <p:sldId id="315" r:id="rId20"/>
    <p:sldId id="319" r:id="rId21"/>
    <p:sldId id="326" r:id="rId22"/>
    <p:sldId id="327" r:id="rId23"/>
    <p:sldId id="325" r:id="rId24"/>
    <p:sldId id="284" r:id="rId25"/>
    <p:sldId id="285" r:id="rId26"/>
    <p:sldId id="317" r:id="rId2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53C"/>
    <a:srgbClr val="A8DDEE"/>
    <a:srgbClr val="D1D1D1"/>
    <a:srgbClr val="A2347A"/>
    <a:srgbClr val="0F3D4C"/>
    <a:srgbClr val="333233"/>
    <a:srgbClr val="1E7C9A"/>
    <a:srgbClr val="1D1D1B"/>
    <a:srgbClr val="4C4C4B"/>
    <a:srgbClr val="0E3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0" autoAdjust="0"/>
    <p:restoredTop sz="80000" autoAdjust="0"/>
  </p:normalViewPr>
  <p:slideViewPr>
    <p:cSldViewPr>
      <p:cViewPr>
        <p:scale>
          <a:sx n="66" d="100"/>
          <a:sy n="66" d="100"/>
        </p:scale>
        <p:origin x="-1686" y="-186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21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30C31-79C8-4504-81E3-D1ABAD9D11A5}" type="doc">
      <dgm:prSet loTypeId="urn:microsoft.com/office/officeart/2005/8/layout/hierarchy3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8A65841B-5DA2-4B9F-BD6A-C08CBD069E3C}">
      <dgm:prSet phldrT="[Text]"/>
      <dgm:spPr/>
      <dgm:t>
        <a:bodyPr/>
        <a:lstStyle/>
        <a:p>
          <a:r>
            <a:rPr lang="en-GB" dirty="0" smtClean="0"/>
            <a:t>Fluency (broad) – Communicative adequacy</a:t>
          </a:r>
          <a:endParaRPr lang="en-GB" dirty="0"/>
        </a:p>
      </dgm:t>
    </dgm:pt>
    <dgm:pt modelId="{6200C7EE-B903-442D-8983-3D36BEF9F728}" type="parTrans" cxnId="{22265C21-9585-4AE1-807A-EF5C82630A10}">
      <dgm:prSet/>
      <dgm:spPr/>
      <dgm:t>
        <a:bodyPr/>
        <a:lstStyle/>
        <a:p>
          <a:endParaRPr lang="en-GB"/>
        </a:p>
      </dgm:t>
    </dgm:pt>
    <dgm:pt modelId="{631A3DF8-4CFA-4884-B234-0EB8143BA37D}" type="sibTrans" cxnId="{22265C21-9585-4AE1-807A-EF5C82630A10}">
      <dgm:prSet/>
      <dgm:spPr/>
      <dgm:t>
        <a:bodyPr/>
        <a:lstStyle/>
        <a:p>
          <a:endParaRPr lang="en-GB"/>
        </a:p>
      </dgm:t>
    </dgm:pt>
    <dgm:pt modelId="{7E8401EE-E591-4548-83AC-AA7CF5107023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/>
            <a:t>Lexical knowledge</a:t>
          </a:r>
          <a:endParaRPr lang="en-GB" sz="1800" dirty="0"/>
        </a:p>
      </dgm:t>
    </dgm:pt>
    <dgm:pt modelId="{7F8DEA97-69EA-4786-A5C3-8C493DE4069E}" type="parTrans" cxnId="{69C640BB-D10A-46B5-B7D3-BC4C69192C1D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A8F046DD-EC14-48BE-9557-93383EA295BD}" type="sibTrans" cxnId="{69C640BB-D10A-46B5-B7D3-BC4C69192C1D}">
      <dgm:prSet/>
      <dgm:spPr/>
      <dgm:t>
        <a:bodyPr/>
        <a:lstStyle/>
        <a:p>
          <a:endParaRPr lang="en-GB"/>
        </a:p>
      </dgm:t>
    </dgm:pt>
    <dgm:pt modelId="{07078102-57F0-45D7-840B-1877E79F7E00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/>
            <a:t>Lexical speed</a:t>
          </a:r>
          <a:endParaRPr lang="en-GB" sz="1800" dirty="0"/>
        </a:p>
      </dgm:t>
    </dgm:pt>
    <dgm:pt modelId="{E7DDAEF8-995B-4027-984E-D5ECCCF749E1}" type="parTrans" cxnId="{ECEA6CDC-D3E6-41C2-9B00-41E60F418F60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D8D88BB0-33DE-4722-BB2F-519E4C347733}" type="sibTrans" cxnId="{ECEA6CDC-D3E6-41C2-9B00-41E60F418F60}">
      <dgm:prSet/>
      <dgm:spPr/>
      <dgm:t>
        <a:bodyPr/>
        <a:lstStyle/>
        <a:p>
          <a:endParaRPr lang="en-GB"/>
        </a:p>
      </dgm:t>
    </dgm:pt>
    <dgm:pt modelId="{7E323022-D91C-4188-9918-872FD0C97F1A}">
      <dgm:prSet phldrT="[Text]"/>
      <dgm:spPr/>
      <dgm:t>
        <a:bodyPr/>
        <a:lstStyle/>
        <a:p>
          <a:r>
            <a:rPr lang="en-GB" dirty="0" smtClean="0"/>
            <a:t>Fluency (narrow) – Speed and fluidity</a:t>
          </a:r>
          <a:endParaRPr lang="en-GB" dirty="0"/>
        </a:p>
      </dgm:t>
    </dgm:pt>
    <dgm:pt modelId="{1FF1C907-974E-4EFD-A07C-49DD9B62047D}" type="parTrans" cxnId="{A4D45962-A5DA-483D-98BD-B7046D71A15C}">
      <dgm:prSet/>
      <dgm:spPr/>
      <dgm:t>
        <a:bodyPr/>
        <a:lstStyle/>
        <a:p>
          <a:endParaRPr lang="en-GB"/>
        </a:p>
      </dgm:t>
    </dgm:pt>
    <dgm:pt modelId="{13996A5C-7F5A-46B7-8FDD-97EFF1F55D06}" type="sibTrans" cxnId="{A4D45962-A5DA-483D-98BD-B7046D71A15C}">
      <dgm:prSet/>
      <dgm:spPr/>
      <dgm:t>
        <a:bodyPr/>
        <a:lstStyle/>
        <a:p>
          <a:endParaRPr lang="en-GB"/>
        </a:p>
      </dgm:t>
    </dgm:pt>
    <dgm:pt modelId="{64A6130B-0B9F-45B1-A8F2-28027FC74A03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/>
            <a:t>Lexical knowledge</a:t>
          </a:r>
          <a:endParaRPr lang="en-GB" sz="1800" dirty="0"/>
        </a:p>
      </dgm:t>
    </dgm:pt>
    <dgm:pt modelId="{9A6BDA3F-FDEE-4AD0-A955-75ABA42680A9}" type="parTrans" cxnId="{8C94319C-C27E-4FC5-87F4-5AB1B7F332E3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D51E01C7-2D8E-4FB0-A451-F3F4615C623B}" type="sibTrans" cxnId="{8C94319C-C27E-4FC5-87F4-5AB1B7F332E3}">
      <dgm:prSet/>
      <dgm:spPr/>
      <dgm:t>
        <a:bodyPr/>
        <a:lstStyle/>
        <a:p>
          <a:endParaRPr lang="en-GB"/>
        </a:p>
      </dgm:t>
    </dgm:pt>
    <dgm:pt modelId="{C7A6ABA6-F07C-4CA8-A979-193963016B97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/>
            <a:t>Lexical speed</a:t>
          </a:r>
          <a:endParaRPr lang="en-GB" sz="1800" dirty="0"/>
        </a:p>
      </dgm:t>
    </dgm:pt>
    <dgm:pt modelId="{628E11CA-9C03-4624-A396-E06FF1E5965F}" type="parTrans" cxnId="{26565DBB-F6BE-404D-AA29-AD91CFE65C52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A8598A6-2580-47D3-9AE6-1B69A1285179}" type="sibTrans" cxnId="{26565DBB-F6BE-404D-AA29-AD91CFE65C52}">
      <dgm:prSet/>
      <dgm:spPr/>
      <dgm:t>
        <a:bodyPr/>
        <a:lstStyle/>
        <a:p>
          <a:endParaRPr lang="en-GB"/>
        </a:p>
      </dgm:t>
    </dgm:pt>
    <dgm:pt modelId="{0B64B149-FCE0-4748-915E-0C6325F724BA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/>
            <a:t>Syntactic knowledge</a:t>
          </a:r>
          <a:endParaRPr lang="en-GB" sz="1800" dirty="0"/>
        </a:p>
      </dgm:t>
    </dgm:pt>
    <dgm:pt modelId="{B42EFBEB-38FE-4A3B-891D-43FE09363A77}" type="parTrans" cxnId="{B712CBA8-EFCB-4A0B-B5FF-107E3B4AB705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53E5BD0F-5FC4-464C-B83F-580E9CC7C1B1}" type="sibTrans" cxnId="{B712CBA8-EFCB-4A0B-B5FF-107E3B4AB705}">
      <dgm:prSet/>
      <dgm:spPr/>
      <dgm:t>
        <a:bodyPr/>
        <a:lstStyle/>
        <a:p>
          <a:endParaRPr lang="en-GB"/>
        </a:p>
      </dgm:t>
    </dgm:pt>
    <dgm:pt modelId="{C0C7C528-4233-442A-84BA-7CA4E81C86CF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/>
            <a:t>Syntactic speed</a:t>
          </a:r>
          <a:endParaRPr lang="en-GB" sz="1800" dirty="0"/>
        </a:p>
      </dgm:t>
    </dgm:pt>
    <dgm:pt modelId="{4429E429-8457-49B5-B4DC-E99FB932E81D}" type="parTrans" cxnId="{306B915E-7685-4D8B-BFEA-10714EB9D166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620CB30-6FF8-4619-AC1A-FC206804CE06}" type="sibTrans" cxnId="{306B915E-7685-4D8B-BFEA-10714EB9D166}">
      <dgm:prSet/>
      <dgm:spPr/>
      <dgm:t>
        <a:bodyPr/>
        <a:lstStyle/>
        <a:p>
          <a:endParaRPr lang="en-GB"/>
        </a:p>
      </dgm:t>
    </dgm:pt>
    <dgm:pt modelId="{052C7417-B7E5-405B-96FB-92EB747D9F10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/>
            <a:t>Phonological knowledge</a:t>
          </a:r>
          <a:endParaRPr lang="en-GB" sz="1800" dirty="0"/>
        </a:p>
      </dgm:t>
    </dgm:pt>
    <dgm:pt modelId="{8F4A8ACD-5185-49F9-B975-750BE992A2FB}" type="parTrans" cxnId="{C6F0A99F-E82F-45A7-B6B4-249E5DF199A6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BFD703E-46E5-4AB4-8153-F51430CED084}" type="sibTrans" cxnId="{C6F0A99F-E82F-45A7-B6B4-249E5DF199A6}">
      <dgm:prSet/>
      <dgm:spPr/>
      <dgm:t>
        <a:bodyPr/>
        <a:lstStyle/>
        <a:p>
          <a:endParaRPr lang="en-GB"/>
        </a:p>
      </dgm:t>
    </dgm:pt>
    <dgm:pt modelId="{06A09706-4B24-49B3-84D8-818239C4B164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/>
            <a:t>Syntactic knowledge</a:t>
          </a:r>
          <a:endParaRPr lang="en-GB" sz="1800" dirty="0"/>
        </a:p>
      </dgm:t>
    </dgm:pt>
    <dgm:pt modelId="{55162374-4618-4330-9059-82DE080A711E}" type="parTrans" cxnId="{219FB9C6-2436-495C-9BA2-4224A6BF88FD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4793C008-7F99-42F7-B07D-6D1B80546685}" type="sibTrans" cxnId="{219FB9C6-2436-495C-9BA2-4224A6BF88FD}">
      <dgm:prSet/>
      <dgm:spPr/>
      <dgm:t>
        <a:bodyPr/>
        <a:lstStyle/>
        <a:p>
          <a:endParaRPr lang="en-GB"/>
        </a:p>
      </dgm:t>
    </dgm:pt>
    <dgm:pt modelId="{D416F4EE-345F-449A-BA4C-00FEE83F15CD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/>
            <a:t>Syntactic speed</a:t>
          </a:r>
          <a:endParaRPr lang="en-GB" sz="1800" dirty="0"/>
        </a:p>
      </dgm:t>
    </dgm:pt>
    <dgm:pt modelId="{EC9FA531-9C08-4A21-9D1A-2F8785E60D92}" type="parTrans" cxnId="{472C47E0-BDDF-4DE7-9BC8-8B209DEC8912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29F285DF-5550-48E4-8AC4-AD979E41ADED}" type="sibTrans" cxnId="{472C47E0-BDDF-4DE7-9BC8-8B209DEC8912}">
      <dgm:prSet/>
      <dgm:spPr/>
      <dgm:t>
        <a:bodyPr/>
        <a:lstStyle/>
        <a:p>
          <a:endParaRPr lang="en-GB"/>
        </a:p>
      </dgm:t>
    </dgm:pt>
    <dgm:pt modelId="{A53E2126-36B0-4960-B5D7-39B5E8C088DB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/>
            <a:t>Phonological knowledge</a:t>
          </a:r>
          <a:endParaRPr lang="en-GB" sz="1800" dirty="0"/>
        </a:p>
      </dgm:t>
    </dgm:pt>
    <dgm:pt modelId="{9E6F135B-B89B-4634-82F2-1BF21D51C7E4}" type="parTrans" cxnId="{1F81E5FE-3F32-401C-9545-4356F5510689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E350AFE1-B336-43F7-8601-B321F7126E1B}" type="sibTrans" cxnId="{1F81E5FE-3F32-401C-9545-4356F5510689}">
      <dgm:prSet/>
      <dgm:spPr/>
      <dgm:t>
        <a:bodyPr/>
        <a:lstStyle/>
        <a:p>
          <a:endParaRPr lang="en-GB"/>
        </a:p>
      </dgm:t>
    </dgm:pt>
    <dgm:pt modelId="{BB3321D7-8D38-4BFF-96AD-5CE3C4D23942}" type="pres">
      <dgm:prSet presAssocID="{A5430C31-79C8-4504-81E3-D1ABAD9D11A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81B8283-A889-4F18-9D51-D13678255999}" type="pres">
      <dgm:prSet presAssocID="{8A65841B-5DA2-4B9F-BD6A-C08CBD069E3C}" presName="root" presStyleCnt="0"/>
      <dgm:spPr/>
    </dgm:pt>
    <dgm:pt modelId="{753AEC2D-2773-4838-95A5-871B86D32172}" type="pres">
      <dgm:prSet presAssocID="{8A65841B-5DA2-4B9F-BD6A-C08CBD069E3C}" presName="rootComposite" presStyleCnt="0"/>
      <dgm:spPr/>
    </dgm:pt>
    <dgm:pt modelId="{83F14E88-1134-44E2-ADE6-E628CE66CD88}" type="pres">
      <dgm:prSet presAssocID="{8A65841B-5DA2-4B9F-BD6A-C08CBD069E3C}" presName="rootText" presStyleLbl="node1" presStyleIdx="0" presStyleCnt="2"/>
      <dgm:spPr/>
      <dgm:t>
        <a:bodyPr/>
        <a:lstStyle/>
        <a:p>
          <a:endParaRPr lang="en-GB"/>
        </a:p>
      </dgm:t>
    </dgm:pt>
    <dgm:pt modelId="{798665A0-AE5C-4D53-A970-7D862A4685D1}" type="pres">
      <dgm:prSet presAssocID="{8A65841B-5DA2-4B9F-BD6A-C08CBD069E3C}" presName="rootConnector" presStyleLbl="node1" presStyleIdx="0" presStyleCnt="2"/>
      <dgm:spPr/>
      <dgm:t>
        <a:bodyPr/>
        <a:lstStyle/>
        <a:p>
          <a:endParaRPr lang="en-GB"/>
        </a:p>
      </dgm:t>
    </dgm:pt>
    <dgm:pt modelId="{3E266329-2142-48B3-9A1D-298EDF0309A5}" type="pres">
      <dgm:prSet presAssocID="{8A65841B-5DA2-4B9F-BD6A-C08CBD069E3C}" presName="childShape" presStyleCnt="0"/>
      <dgm:spPr/>
    </dgm:pt>
    <dgm:pt modelId="{65C3F22E-5310-490A-B950-2CF3455734E6}" type="pres">
      <dgm:prSet presAssocID="{7F8DEA97-69EA-4786-A5C3-8C493DE4069E}" presName="Name13" presStyleLbl="parChTrans1D2" presStyleIdx="0" presStyleCnt="10"/>
      <dgm:spPr/>
      <dgm:t>
        <a:bodyPr/>
        <a:lstStyle/>
        <a:p>
          <a:endParaRPr lang="en-GB"/>
        </a:p>
      </dgm:t>
    </dgm:pt>
    <dgm:pt modelId="{A93DBF76-AF75-4417-88E8-C8D04E37C5B5}" type="pres">
      <dgm:prSet presAssocID="{7E8401EE-E591-4548-83AC-AA7CF5107023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EC0BBE-E2BF-4DF8-A95D-8E5489D288E5}" type="pres">
      <dgm:prSet presAssocID="{E7DDAEF8-995B-4027-984E-D5ECCCF749E1}" presName="Name13" presStyleLbl="parChTrans1D2" presStyleIdx="1" presStyleCnt="10"/>
      <dgm:spPr/>
      <dgm:t>
        <a:bodyPr/>
        <a:lstStyle/>
        <a:p>
          <a:endParaRPr lang="en-GB"/>
        </a:p>
      </dgm:t>
    </dgm:pt>
    <dgm:pt modelId="{7F40F0E8-1827-4588-B263-16952603BD13}" type="pres">
      <dgm:prSet presAssocID="{07078102-57F0-45D7-840B-1877E79F7E00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C01087-DFF7-4F00-8935-17ACCDDF63F3}" type="pres">
      <dgm:prSet presAssocID="{B42EFBEB-38FE-4A3B-891D-43FE09363A77}" presName="Name13" presStyleLbl="parChTrans1D2" presStyleIdx="2" presStyleCnt="10"/>
      <dgm:spPr/>
      <dgm:t>
        <a:bodyPr/>
        <a:lstStyle/>
        <a:p>
          <a:endParaRPr lang="en-GB"/>
        </a:p>
      </dgm:t>
    </dgm:pt>
    <dgm:pt modelId="{44F08F20-FE22-4AD4-9980-45E5E95E8A7E}" type="pres">
      <dgm:prSet presAssocID="{0B64B149-FCE0-4748-915E-0C6325F724BA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8AC2E3-89F0-45FE-8D12-DC06D5206A4B}" type="pres">
      <dgm:prSet presAssocID="{4429E429-8457-49B5-B4DC-E99FB932E81D}" presName="Name13" presStyleLbl="parChTrans1D2" presStyleIdx="3" presStyleCnt="10"/>
      <dgm:spPr/>
      <dgm:t>
        <a:bodyPr/>
        <a:lstStyle/>
        <a:p>
          <a:endParaRPr lang="en-GB"/>
        </a:p>
      </dgm:t>
    </dgm:pt>
    <dgm:pt modelId="{DDED8F6D-406D-496A-A662-1F897238B785}" type="pres">
      <dgm:prSet presAssocID="{C0C7C528-4233-442A-84BA-7CA4E81C86CF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152A60-B88A-44D4-9D2F-8518AAA59F3C}" type="pres">
      <dgm:prSet presAssocID="{8F4A8ACD-5185-49F9-B975-750BE992A2FB}" presName="Name13" presStyleLbl="parChTrans1D2" presStyleIdx="4" presStyleCnt="10"/>
      <dgm:spPr/>
      <dgm:t>
        <a:bodyPr/>
        <a:lstStyle/>
        <a:p>
          <a:endParaRPr lang="en-GB"/>
        </a:p>
      </dgm:t>
    </dgm:pt>
    <dgm:pt modelId="{A75309A2-26FC-4BE8-B903-65D5CC08C3A7}" type="pres">
      <dgm:prSet presAssocID="{052C7417-B7E5-405B-96FB-92EB747D9F10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675A9F-652A-4FC0-BC5C-F756BADA5513}" type="pres">
      <dgm:prSet presAssocID="{7E323022-D91C-4188-9918-872FD0C97F1A}" presName="root" presStyleCnt="0"/>
      <dgm:spPr/>
    </dgm:pt>
    <dgm:pt modelId="{E67292A6-A6BA-4E73-96E2-DED2E02D71BF}" type="pres">
      <dgm:prSet presAssocID="{7E323022-D91C-4188-9918-872FD0C97F1A}" presName="rootComposite" presStyleCnt="0"/>
      <dgm:spPr/>
    </dgm:pt>
    <dgm:pt modelId="{8E2C247E-D86E-42F7-B42A-5A2CCAEEAE9B}" type="pres">
      <dgm:prSet presAssocID="{7E323022-D91C-4188-9918-872FD0C97F1A}" presName="rootText" presStyleLbl="node1" presStyleIdx="1" presStyleCnt="2"/>
      <dgm:spPr/>
      <dgm:t>
        <a:bodyPr/>
        <a:lstStyle/>
        <a:p>
          <a:endParaRPr lang="en-GB"/>
        </a:p>
      </dgm:t>
    </dgm:pt>
    <dgm:pt modelId="{BD37190D-549C-4183-A485-C5EDFA10CB8F}" type="pres">
      <dgm:prSet presAssocID="{7E323022-D91C-4188-9918-872FD0C97F1A}" presName="rootConnector" presStyleLbl="node1" presStyleIdx="1" presStyleCnt="2"/>
      <dgm:spPr/>
      <dgm:t>
        <a:bodyPr/>
        <a:lstStyle/>
        <a:p>
          <a:endParaRPr lang="en-GB"/>
        </a:p>
      </dgm:t>
    </dgm:pt>
    <dgm:pt modelId="{21272686-D832-430A-AD64-135CCCB25496}" type="pres">
      <dgm:prSet presAssocID="{7E323022-D91C-4188-9918-872FD0C97F1A}" presName="childShape" presStyleCnt="0"/>
      <dgm:spPr/>
    </dgm:pt>
    <dgm:pt modelId="{2DE82935-0D86-4316-B553-A70D89ABCF36}" type="pres">
      <dgm:prSet presAssocID="{9A6BDA3F-FDEE-4AD0-A955-75ABA42680A9}" presName="Name13" presStyleLbl="parChTrans1D2" presStyleIdx="5" presStyleCnt="10"/>
      <dgm:spPr/>
      <dgm:t>
        <a:bodyPr/>
        <a:lstStyle/>
        <a:p>
          <a:endParaRPr lang="en-GB"/>
        </a:p>
      </dgm:t>
    </dgm:pt>
    <dgm:pt modelId="{56A46DFB-C321-464E-9A06-C3519C35288A}" type="pres">
      <dgm:prSet presAssocID="{64A6130B-0B9F-45B1-A8F2-28027FC74A03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2901B5-ABA5-416C-A1DE-471CEF52B5C9}" type="pres">
      <dgm:prSet presAssocID="{628E11CA-9C03-4624-A396-E06FF1E5965F}" presName="Name13" presStyleLbl="parChTrans1D2" presStyleIdx="6" presStyleCnt="10"/>
      <dgm:spPr/>
      <dgm:t>
        <a:bodyPr/>
        <a:lstStyle/>
        <a:p>
          <a:endParaRPr lang="en-GB"/>
        </a:p>
      </dgm:t>
    </dgm:pt>
    <dgm:pt modelId="{31B359C0-614A-49CB-841F-EE4E3D0DFFAA}" type="pres">
      <dgm:prSet presAssocID="{C7A6ABA6-F07C-4CA8-A979-193963016B97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9AB048-6A43-4DB3-95BE-850AE724348A}" type="pres">
      <dgm:prSet presAssocID="{55162374-4618-4330-9059-82DE080A711E}" presName="Name13" presStyleLbl="parChTrans1D2" presStyleIdx="7" presStyleCnt="10"/>
      <dgm:spPr/>
      <dgm:t>
        <a:bodyPr/>
        <a:lstStyle/>
        <a:p>
          <a:endParaRPr lang="en-GB"/>
        </a:p>
      </dgm:t>
    </dgm:pt>
    <dgm:pt modelId="{DD5121D0-880F-474A-B9B0-E22284050E55}" type="pres">
      <dgm:prSet presAssocID="{06A09706-4B24-49B3-84D8-818239C4B164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2B0328-391A-41CE-AD01-BC6716C7A25D}" type="pres">
      <dgm:prSet presAssocID="{EC9FA531-9C08-4A21-9D1A-2F8785E60D92}" presName="Name13" presStyleLbl="parChTrans1D2" presStyleIdx="8" presStyleCnt="10"/>
      <dgm:spPr/>
      <dgm:t>
        <a:bodyPr/>
        <a:lstStyle/>
        <a:p>
          <a:endParaRPr lang="en-GB"/>
        </a:p>
      </dgm:t>
    </dgm:pt>
    <dgm:pt modelId="{E8EF7EAB-0988-4419-92FB-299654151C9C}" type="pres">
      <dgm:prSet presAssocID="{D416F4EE-345F-449A-BA4C-00FEE83F15CD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5BAFEB-8AC2-4F82-B564-5DA1AC106EEC}" type="pres">
      <dgm:prSet presAssocID="{9E6F135B-B89B-4634-82F2-1BF21D51C7E4}" presName="Name13" presStyleLbl="parChTrans1D2" presStyleIdx="9" presStyleCnt="10"/>
      <dgm:spPr/>
      <dgm:t>
        <a:bodyPr/>
        <a:lstStyle/>
        <a:p>
          <a:endParaRPr lang="en-GB"/>
        </a:p>
      </dgm:t>
    </dgm:pt>
    <dgm:pt modelId="{CE7AE792-D41C-404A-8E10-F24482359BAF}" type="pres">
      <dgm:prSet presAssocID="{A53E2126-36B0-4960-B5D7-39B5E8C088DB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161BC62-C3B3-456A-A732-49B92A03C503}" type="presOf" srcId="{0B64B149-FCE0-4748-915E-0C6325F724BA}" destId="{44F08F20-FE22-4AD4-9980-45E5E95E8A7E}" srcOrd="0" destOrd="0" presId="urn:microsoft.com/office/officeart/2005/8/layout/hierarchy3"/>
    <dgm:cxn modelId="{CE3303D9-E80A-41D6-B72F-830EFFF81C10}" type="presOf" srcId="{C7A6ABA6-F07C-4CA8-A979-193963016B97}" destId="{31B359C0-614A-49CB-841F-EE4E3D0DFFAA}" srcOrd="0" destOrd="0" presId="urn:microsoft.com/office/officeart/2005/8/layout/hierarchy3"/>
    <dgm:cxn modelId="{79FF907E-015E-4C87-9B16-7F01BCBA6EC3}" type="presOf" srcId="{7E8401EE-E591-4548-83AC-AA7CF5107023}" destId="{A93DBF76-AF75-4417-88E8-C8D04E37C5B5}" srcOrd="0" destOrd="0" presId="urn:microsoft.com/office/officeart/2005/8/layout/hierarchy3"/>
    <dgm:cxn modelId="{1CA9F945-9DF4-43EF-B2BE-891CDCD1FF5F}" type="presOf" srcId="{C0C7C528-4233-442A-84BA-7CA4E81C86CF}" destId="{DDED8F6D-406D-496A-A662-1F897238B785}" srcOrd="0" destOrd="0" presId="urn:microsoft.com/office/officeart/2005/8/layout/hierarchy3"/>
    <dgm:cxn modelId="{66DD1EF2-E2DF-4F66-885B-2E47F125874B}" type="presOf" srcId="{7E323022-D91C-4188-9918-872FD0C97F1A}" destId="{BD37190D-549C-4183-A485-C5EDFA10CB8F}" srcOrd="1" destOrd="0" presId="urn:microsoft.com/office/officeart/2005/8/layout/hierarchy3"/>
    <dgm:cxn modelId="{22265C21-9585-4AE1-807A-EF5C82630A10}" srcId="{A5430C31-79C8-4504-81E3-D1ABAD9D11A5}" destId="{8A65841B-5DA2-4B9F-BD6A-C08CBD069E3C}" srcOrd="0" destOrd="0" parTransId="{6200C7EE-B903-442D-8983-3D36BEF9F728}" sibTransId="{631A3DF8-4CFA-4884-B234-0EB8143BA37D}"/>
    <dgm:cxn modelId="{A379EA93-B8C0-46B3-92A8-1664DFAEF7D1}" type="presOf" srcId="{06A09706-4B24-49B3-84D8-818239C4B164}" destId="{DD5121D0-880F-474A-B9B0-E22284050E55}" srcOrd="0" destOrd="0" presId="urn:microsoft.com/office/officeart/2005/8/layout/hierarchy3"/>
    <dgm:cxn modelId="{777B41CC-2DDC-40D6-BD40-21217B46A9F8}" type="presOf" srcId="{9E6F135B-B89B-4634-82F2-1BF21D51C7E4}" destId="{CE5BAFEB-8AC2-4F82-B564-5DA1AC106EEC}" srcOrd="0" destOrd="0" presId="urn:microsoft.com/office/officeart/2005/8/layout/hierarchy3"/>
    <dgm:cxn modelId="{ECEA6CDC-D3E6-41C2-9B00-41E60F418F60}" srcId="{8A65841B-5DA2-4B9F-BD6A-C08CBD069E3C}" destId="{07078102-57F0-45D7-840B-1877E79F7E00}" srcOrd="1" destOrd="0" parTransId="{E7DDAEF8-995B-4027-984E-D5ECCCF749E1}" sibTransId="{D8D88BB0-33DE-4722-BB2F-519E4C347733}"/>
    <dgm:cxn modelId="{7267410A-2143-455C-912E-B01CAE674F25}" type="presOf" srcId="{E7DDAEF8-995B-4027-984E-D5ECCCF749E1}" destId="{13EC0BBE-E2BF-4DF8-A95D-8E5489D288E5}" srcOrd="0" destOrd="0" presId="urn:microsoft.com/office/officeart/2005/8/layout/hierarchy3"/>
    <dgm:cxn modelId="{8C94319C-C27E-4FC5-87F4-5AB1B7F332E3}" srcId="{7E323022-D91C-4188-9918-872FD0C97F1A}" destId="{64A6130B-0B9F-45B1-A8F2-28027FC74A03}" srcOrd="0" destOrd="0" parTransId="{9A6BDA3F-FDEE-4AD0-A955-75ABA42680A9}" sibTransId="{D51E01C7-2D8E-4FB0-A451-F3F4615C623B}"/>
    <dgm:cxn modelId="{5FB15AD0-4A30-4E53-B10E-569FFFFC9FA7}" type="presOf" srcId="{A53E2126-36B0-4960-B5D7-39B5E8C088DB}" destId="{CE7AE792-D41C-404A-8E10-F24482359BAF}" srcOrd="0" destOrd="0" presId="urn:microsoft.com/office/officeart/2005/8/layout/hierarchy3"/>
    <dgm:cxn modelId="{C6F0A99F-E82F-45A7-B6B4-249E5DF199A6}" srcId="{8A65841B-5DA2-4B9F-BD6A-C08CBD069E3C}" destId="{052C7417-B7E5-405B-96FB-92EB747D9F10}" srcOrd="4" destOrd="0" parTransId="{8F4A8ACD-5185-49F9-B975-750BE992A2FB}" sibTransId="{0BFD703E-46E5-4AB4-8153-F51430CED084}"/>
    <dgm:cxn modelId="{1F81E5FE-3F32-401C-9545-4356F5510689}" srcId="{7E323022-D91C-4188-9918-872FD0C97F1A}" destId="{A53E2126-36B0-4960-B5D7-39B5E8C088DB}" srcOrd="4" destOrd="0" parTransId="{9E6F135B-B89B-4634-82F2-1BF21D51C7E4}" sibTransId="{E350AFE1-B336-43F7-8601-B321F7126E1B}"/>
    <dgm:cxn modelId="{097B7272-F6D0-4B3B-927C-F692D2B18EE3}" type="presOf" srcId="{B42EFBEB-38FE-4A3B-891D-43FE09363A77}" destId="{7EC01087-DFF7-4F00-8935-17ACCDDF63F3}" srcOrd="0" destOrd="0" presId="urn:microsoft.com/office/officeart/2005/8/layout/hierarchy3"/>
    <dgm:cxn modelId="{662570BE-6758-466D-A4B0-E6D02106C5B9}" type="presOf" srcId="{55162374-4618-4330-9059-82DE080A711E}" destId="{A69AB048-6A43-4DB3-95BE-850AE724348A}" srcOrd="0" destOrd="0" presId="urn:microsoft.com/office/officeart/2005/8/layout/hierarchy3"/>
    <dgm:cxn modelId="{A4D45962-A5DA-483D-98BD-B7046D71A15C}" srcId="{A5430C31-79C8-4504-81E3-D1ABAD9D11A5}" destId="{7E323022-D91C-4188-9918-872FD0C97F1A}" srcOrd="1" destOrd="0" parTransId="{1FF1C907-974E-4EFD-A07C-49DD9B62047D}" sibTransId="{13996A5C-7F5A-46B7-8FDD-97EFF1F55D06}"/>
    <dgm:cxn modelId="{A83542F2-5C10-4F8C-9BE4-5C75EB056B2D}" type="presOf" srcId="{7E323022-D91C-4188-9918-872FD0C97F1A}" destId="{8E2C247E-D86E-42F7-B42A-5A2CCAEEAE9B}" srcOrd="0" destOrd="0" presId="urn:microsoft.com/office/officeart/2005/8/layout/hierarchy3"/>
    <dgm:cxn modelId="{7669078E-EA55-4213-91FE-CBB0A2D85B85}" type="presOf" srcId="{64A6130B-0B9F-45B1-A8F2-28027FC74A03}" destId="{56A46DFB-C321-464E-9A06-C3519C35288A}" srcOrd="0" destOrd="0" presId="urn:microsoft.com/office/officeart/2005/8/layout/hierarchy3"/>
    <dgm:cxn modelId="{472C47E0-BDDF-4DE7-9BC8-8B209DEC8912}" srcId="{7E323022-D91C-4188-9918-872FD0C97F1A}" destId="{D416F4EE-345F-449A-BA4C-00FEE83F15CD}" srcOrd="3" destOrd="0" parTransId="{EC9FA531-9C08-4A21-9D1A-2F8785E60D92}" sibTransId="{29F285DF-5550-48E4-8AC4-AD979E41ADED}"/>
    <dgm:cxn modelId="{23E15F85-41CE-49D5-A139-B906E1FBE9D4}" type="presOf" srcId="{9A6BDA3F-FDEE-4AD0-A955-75ABA42680A9}" destId="{2DE82935-0D86-4316-B553-A70D89ABCF36}" srcOrd="0" destOrd="0" presId="urn:microsoft.com/office/officeart/2005/8/layout/hierarchy3"/>
    <dgm:cxn modelId="{306B915E-7685-4D8B-BFEA-10714EB9D166}" srcId="{8A65841B-5DA2-4B9F-BD6A-C08CBD069E3C}" destId="{C0C7C528-4233-442A-84BA-7CA4E81C86CF}" srcOrd="3" destOrd="0" parTransId="{4429E429-8457-49B5-B4DC-E99FB932E81D}" sibTransId="{0620CB30-6FF8-4619-AC1A-FC206804CE06}"/>
    <dgm:cxn modelId="{6EF7BD95-786E-4461-AB66-7CFFE09A2F6B}" type="presOf" srcId="{628E11CA-9C03-4624-A396-E06FF1E5965F}" destId="{902901B5-ABA5-416C-A1DE-471CEF52B5C9}" srcOrd="0" destOrd="0" presId="urn:microsoft.com/office/officeart/2005/8/layout/hierarchy3"/>
    <dgm:cxn modelId="{351164FE-D068-4976-9D78-8BA502B94FA1}" type="presOf" srcId="{4429E429-8457-49B5-B4DC-E99FB932E81D}" destId="{808AC2E3-89F0-45FE-8D12-DC06D5206A4B}" srcOrd="0" destOrd="0" presId="urn:microsoft.com/office/officeart/2005/8/layout/hierarchy3"/>
    <dgm:cxn modelId="{8E4A7F09-3463-40BB-B3B0-EABBD363B49C}" type="presOf" srcId="{7F8DEA97-69EA-4786-A5C3-8C493DE4069E}" destId="{65C3F22E-5310-490A-B950-2CF3455734E6}" srcOrd="0" destOrd="0" presId="urn:microsoft.com/office/officeart/2005/8/layout/hierarchy3"/>
    <dgm:cxn modelId="{23A6D780-3DE1-48ED-88AD-943B3FA34A9F}" type="presOf" srcId="{D416F4EE-345F-449A-BA4C-00FEE83F15CD}" destId="{E8EF7EAB-0988-4419-92FB-299654151C9C}" srcOrd="0" destOrd="0" presId="urn:microsoft.com/office/officeart/2005/8/layout/hierarchy3"/>
    <dgm:cxn modelId="{17DAEC41-75D1-4087-AA12-948F1C2BA3BC}" type="presOf" srcId="{8F4A8ACD-5185-49F9-B975-750BE992A2FB}" destId="{7B152A60-B88A-44D4-9D2F-8518AAA59F3C}" srcOrd="0" destOrd="0" presId="urn:microsoft.com/office/officeart/2005/8/layout/hierarchy3"/>
    <dgm:cxn modelId="{D6D912D5-A279-4A36-89FD-75688D1234E2}" type="presOf" srcId="{052C7417-B7E5-405B-96FB-92EB747D9F10}" destId="{A75309A2-26FC-4BE8-B903-65D5CC08C3A7}" srcOrd="0" destOrd="0" presId="urn:microsoft.com/office/officeart/2005/8/layout/hierarchy3"/>
    <dgm:cxn modelId="{219FB9C6-2436-495C-9BA2-4224A6BF88FD}" srcId="{7E323022-D91C-4188-9918-872FD0C97F1A}" destId="{06A09706-4B24-49B3-84D8-818239C4B164}" srcOrd="2" destOrd="0" parTransId="{55162374-4618-4330-9059-82DE080A711E}" sibTransId="{4793C008-7F99-42F7-B07D-6D1B80546685}"/>
    <dgm:cxn modelId="{B712CBA8-EFCB-4A0B-B5FF-107E3B4AB705}" srcId="{8A65841B-5DA2-4B9F-BD6A-C08CBD069E3C}" destId="{0B64B149-FCE0-4748-915E-0C6325F724BA}" srcOrd="2" destOrd="0" parTransId="{B42EFBEB-38FE-4A3B-891D-43FE09363A77}" sibTransId="{53E5BD0F-5FC4-464C-B83F-580E9CC7C1B1}"/>
    <dgm:cxn modelId="{A76C7E7A-CC06-4112-ACE2-CC4CE2501288}" type="presOf" srcId="{A5430C31-79C8-4504-81E3-D1ABAD9D11A5}" destId="{BB3321D7-8D38-4BFF-96AD-5CE3C4D23942}" srcOrd="0" destOrd="0" presId="urn:microsoft.com/office/officeart/2005/8/layout/hierarchy3"/>
    <dgm:cxn modelId="{1AD7E1DD-269A-4AF6-93F3-2B74D441D419}" type="presOf" srcId="{07078102-57F0-45D7-840B-1877E79F7E00}" destId="{7F40F0E8-1827-4588-B263-16952603BD13}" srcOrd="0" destOrd="0" presId="urn:microsoft.com/office/officeart/2005/8/layout/hierarchy3"/>
    <dgm:cxn modelId="{811C193B-B06B-4525-9274-1D755491EA23}" type="presOf" srcId="{8A65841B-5DA2-4B9F-BD6A-C08CBD069E3C}" destId="{83F14E88-1134-44E2-ADE6-E628CE66CD88}" srcOrd="0" destOrd="0" presId="urn:microsoft.com/office/officeart/2005/8/layout/hierarchy3"/>
    <dgm:cxn modelId="{67D30ECB-2566-4241-9E57-D0D4C304AFC5}" type="presOf" srcId="{EC9FA531-9C08-4A21-9D1A-2F8785E60D92}" destId="{652B0328-391A-41CE-AD01-BC6716C7A25D}" srcOrd="0" destOrd="0" presId="urn:microsoft.com/office/officeart/2005/8/layout/hierarchy3"/>
    <dgm:cxn modelId="{775AB299-3F18-4179-BDBA-1937306D6487}" type="presOf" srcId="{8A65841B-5DA2-4B9F-BD6A-C08CBD069E3C}" destId="{798665A0-AE5C-4D53-A970-7D862A4685D1}" srcOrd="1" destOrd="0" presId="urn:microsoft.com/office/officeart/2005/8/layout/hierarchy3"/>
    <dgm:cxn modelId="{69C640BB-D10A-46B5-B7D3-BC4C69192C1D}" srcId="{8A65841B-5DA2-4B9F-BD6A-C08CBD069E3C}" destId="{7E8401EE-E591-4548-83AC-AA7CF5107023}" srcOrd="0" destOrd="0" parTransId="{7F8DEA97-69EA-4786-A5C3-8C493DE4069E}" sibTransId="{A8F046DD-EC14-48BE-9557-93383EA295BD}"/>
    <dgm:cxn modelId="{26565DBB-F6BE-404D-AA29-AD91CFE65C52}" srcId="{7E323022-D91C-4188-9918-872FD0C97F1A}" destId="{C7A6ABA6-F07C-4CA8-A979-193963016B97}" srcOrd="1" destOrd="0" parTransId="{628E11CA-9C03-4624-A396-E06FF1E5965F}" sibTransId="{0A8598A6-2580-47D3-9AE6-1B69A1285179}"/>
    <dgm:cxn modelId="{BF1B02A5-2C36-49F0-994D-33F6E7314E11}" type="presParOf" srcId="{BB3321D7-8D38-4BFF-96AD-5CE3C4D23942}" destId="{F81B8283-A889-4F18-9D51-D13678255999}" srcOrd="0" destOrd="0" presId="urn:microsoft.com/office/officeart/2005/8/layout/hierarchy3"/>
    <dgm:cxn modelId="{A7E4ED3E-C455-4945-BC3E-9E8D0470D83E}" type="presParOf" srcId="{F81B8283-A889-4F18-9D51-D13678255999}" destId="{753AEC2D-2773-4838-95A5-871B86D32172}" srcOrd="0" destOrd="0" presId="urn:microsoft.com/office/officeart/2005/8/layout/hierarchy3"/>
    <dgm:cxn modelId="{CB3CEC50-4ECB-4F66-87DB-7023693EF507}" type="presParOf" srcId="{753AEC2D-2773-4838-95A5-871B86D32172}" destId="{83F14E88-1134-44E2-ADE6-E628CE66CD88}" srcOrd="0" destOrd="0" presId="urn:microsoft.com/office/officeart/2005/8/layout/hierarchy3"/>
    <dgm:cxn modelId="{C3C07018-0FC9-4900-B19A-5A88927F30A9}" type="presParOf" srcId="{753AEC2D-2773-4838-95A5-871B86D32172}" destId="{798665A0-AE5C-4D53-A970-7D862A4685D1}" srcOrd="1" destOrd="0" presId="urn:microsoft.com/office/officeart/2005/8/layout/hierarchy3"/>
    <dgm:cxn modelId="{67F91CFF-B510-42AF-B631-CE5DF7AB76D7}" type="presParOf" srcId="{F81B8283-A889-4F18-9D51-D13678255999}" destId="{3E266329-2142-48B3-9A1D-298EDF0309A5}" srcOrd="1" destOrd="0" presId="urn:microsoft.com/office/officeart/2005/8/layout/hierarchy3"/>
    <dgm:cxn modelId="{C7E11735-E63D-4008-8B7B-9080EC5D15BD}" type="presParOf" srcId="{3E266329-2142-48B3-9A1D-298EDF0309A5}" destId="{65C3F22E-5310-490A-B950-2CF3455734E6}" srcOrd="0" destOrd="0" presId="urn:microsoft.com/office/officeart/2005/8/layout/hierarchy3"/>
    <dgm:cxn modelId="{EAE56906-AA38-437B-B374-65E528BCD79B}" type="presParOf" srcId="{3E266329-2142-48B3-9A1D-298EDF0309A5}" destId="{A93DBF76-AF75-4417-88E8-C8D04E37C5B5}" srcOrd="1" destOrd="0" presId="urn:microsoft.com/office/officeart/2005/8/layout/hierarchy3"/>
    <dgm:cxn modelId="{BBDD6E4E-F4DB-4EFE-BFF5-DC26B3AE4FFA}" type="presParOf" srcId="{3E266329-2142-48B3-9A1D-298EDF0309A5}" destId="{13EC0BBE-E2BF-4DF8-A95D-8E5489D288E5}" srcOrd="2" destOrd="0" presId="urn:microsoft.com/office/officeart/2005/8/layout/hierarchy3"/>
    <dgm:cxn modelId="{A6D20E92-3A76-445B-953B-992DE7A01D2A}" type="presParOf" srcId="{3E266329-2142-48B3-9A1D-298EDF0309A5}" destId="{7F40F0E8-1827-4588-B263-16952603BD13}" srcOrd="3" destOrd="0" presId="urn:microsoft.com/office/officeart/2005/8/layout/hierarchy3"/>
    <dgm:cxn modelId="{349B2A45-BFFF-4799-A296-D0C5CA3FBDB0}" type="presParOf" srcId="{3E266329-2142-48B3-9A1D-298EDF0309A5}" destId="{7EC01087-DFF7-4F00-8935-17ACCDDF63F3}" srcOrd="4" destOrd="0" presId="urn:microsoft.com/office/officeart/2005/8/layout/hierarchy3"/>
    <dgm:cxn modelId="{2B55FE55-787A-4A40-85F3-E6FC43619660}" type="presParOf" srcId="{3E266329-2142-48B3-9A1D-298EDF0309A5}" destId="{44F08F20-FE22-4AD4-9980-45E5E95E8A7E}" srcOrd="5" destOrd="0" presId="urn:microsoft.com/office/officeart/2005/8/layout/hierarchy3"/>
    <dgm:cxn modelId="{F281B954-8C49-45D8-B984-E5E7256B9ECD}" type="presParOf" srcId="{3E266329-2142-48B3-9A1D-298EDF0309A5}" destId="{808AC2E3-89F0-45FE-8D12-DC06D5206A4B}" srcOrd="6" destOrd="0" presId="urn:microsoft.com/office/officeart/2005/8/layout/hierarchy3"/>
    <dgm:cxn modelId="{0997CB21-5BC1-4353-A759-C1E9AEE15975}" type="presParOf" srcId="{3E266329-2142-48B3-9A1D-298EDF0309A5}" destId="{DDED8F6D-406D-496A-A662-1F897238B785}" srcOrd="7" destOrd="0" presId="urn:microsoft.com/office/officeart/2005/8/layout/hierarchy3"/>
    <dgm:cxn modelId="{16464072-7355-4DF7-B32A-85E175C470F7}" type="presParOf" srcId="{3E266329-2142-48B3-9A1D-298EDF0309A5}" destId="{7B152A60-B88A-44D4-9D2F-8518AAA59F3C}" srcOrd="8" destOrd="0" presId="urn:microsoft.com/office/officeart/2005/8/layout/hierarchy3"/>
    <dgm:cxn modelId="{0050C914-826A-4B1D-8734-BDC3E7791DCB}" type="presParOf" srcId="{3E266329-2142-48B3-9A1D-298EDF0309A5}" destId="{A75309A2-26FC-4BE8-B903-65D5CC08C3A7}" srcOrd="9" destOrd="0" presId="urn:microsoft.com/office/officeart/2005/8/layout/hierarchy3"/>
    <dgm:cxn modelId="{9295D557-F1B7-4174-A15D-96B99A114BDE}" type="presParOf" srcId="{BB3321D7-8D38-4BFF-96AD-5CE3C4D23942}" destId="{A7675A9F-652A-4FC0-BC5C-F756BADA5513}" srcOrd="1" destOrd="0" presId="urn:microsoft.com/office/officeart/2005/8/layout/hierarchy3"/>
    <dgm:cxn modelId="{192F0883-A9E0-479E-8B7E-CA8AC5AB67BC}" type="presParOf" srcId="{A7675A9F-652A-4FC0-BC5C-F756BADA5513}" destId="{E67292A6-A6BA-4E73-96E2-DED2E02D71BF}" srcOrd="0" destOrd="0" presId="urn:microsoft.com/office/officeart/2005/8/layout/hierarchy3"/>
    <dgm:cxn modelId="{F630109D-DBD4-4930-A6D7-D9D7CDA47A43}" type="presParOf" srcId="{E67292A6-A6BA-4E73-96E2-DED2E02D71BF}" destId="{8E2C247E-D86E-42F7-B42A-5A2CCAEEAE9B}" srcOrd="0" destOrd="0" presId="urn:microsoft.com/office/officeart/2005/8/layout/hierarchy3"/>
    <dgm:cxn modelId="{3E2A312B-D064-4F7F-93FD-9DC77B1D2360}" type="presParOf" srcId="{E67292A6-A6BA-4E73-96E2-DED2E02D71BF}" destId="{BD37190D-549C-4183-A485-C5EDFA10CB8F}" srcOrd="1" destOrd="0" presId="urn:microsoft.com/office/officeart/2005/8/layout/hierarchy3"/>
    <dgm:cxn modelId="{92162ECB-DDC0-4321-A879-2D44E0782AEC}" type="presParOf" srcId="{A7675A9F-652A-4FC0-BC5C-F756BADA5513}" destId="{21272686-D832-430A-AD64-135CCCB25496}" srcOrd="1" destOrd="0" presId="urn:microsoft.com/office/officeart/2005/8/layout/hierarchy3"/>
    <dgm:cxn modelId="{0D5BF2FD-4E2A-4C2D-80DD-795FAB07E39D}" type="presParOf" srcId="{21272686-D832-430A-AD64-135CCCB25496}" destId="{2DE82935-0D86-4316-B553-A70D89ABCF36}" srcOrd="0" destOrd="0" presId="urn:microsoft.com/office/officeart/2005/8/layout/hierarchy3"/>
    <dgm:cxn modelId="{818E4C48-A30B-446B-8C09-89C34AC64C56}" type="presParOf" srcId="{21272686-D832-430A-AD64-135CCCB25496}" destId="{56A46DFB-C321-464E-9A06-C3519C35288A}" srcOrd="1" destOrd="0" presId="urn:microsoft.com/office/officeart/2005/8/layout/hierarchy3"/>
    <dgm:cxn modelId="{1C95DBE1-727F-4F5C-8240-91A709F5425E}" type="presParOf" srcId="{21272686-D832-430A-AD64-135CCCB25496}" destId="{902901B5-ABA5-416C-A1DE-471CEF52B5C9}" srcOrd="2" destOrd="0" presId="urn:microsoft.com/office/officeart/2005/8/layout/hierarchy3"/>
    <dgm:cxn modelId="{5EDC3538-8ABB-4AF0-A0CB-48C662C70ACC}" type="presParOf" srcId="{21272686-D832-430A-AD64-135CCCB25496}" destId="{31B359C0-614A-49CB-841F-EE4E3D0DFFAA}" srcOrd="3" destOrd="0" presId="urn:microsoft.com/office/officeart/2005/8/layout/hierarchy3"/>
    <dgm:cxn modelId="{1DB9D7E3-7C1B-4532-9E9D-2468B54164EC}" type="presParOf" srcId="{21272686-D832-430A-AD64-135CCCB25496}" destId="{A69AB048-6A43-4DB3-95BE-850AE724348A}" srcOrd="4" destOrd="0" presId="urn:microsoft.com/office/officeart/2005/8/layout/hierarchy3"/>
    <dgm:cxn modelId="{A548C779-D5AB-427E-B35F-8D21D412F051}" type="presParOf" srcId="{21272686-D832-430A-AD64-135CCCB25496}" destId="{DD5121D0-880F-474A-B9B0-E22284050E55}" srcOrd="5" destOrd="0" presId="urn:microsoft.com/office/officeart/2005/8/layout/hierarchy3"/>
    <dgm:cxn modelId="{BDAFC4BB-790D-43E9-8D91-ED0DD7382C0C}" type="presParOf" srcId="{21272686-D832-430A-AD64-135CCCB25496}" destId="{652B0328-391A-41CE-AD01-BC6716C7A25D}" srcOrd="6" destOrd="0" presId="urn:microsoft.com/office/officeart/2005/8/layout/hierarchy3"/>
    <dgm:cxn modelId="{76CE60A8-6A3A-4C6E-AE56-4DCC21135448}" type="presParOf" srcId="{21272686-D832-430A-AD64-135CCCB25496}" destId="{E8EF7EAB-0988-4419-92FB-299654151C9C}" srcOrd="7" destOrd="0" presId="urn:microsoft.com/office/officeart/2005/8/layout/hierarchy3"/>
    <dgm:cxn modelId="{3B3375CF-A79E-483B-8180-7F7B5957BE8D}" type="presParOf" srcId="{21272686-D832-430A-AD64-135CCCB25496}" destId="{CE5BAFEB-8AC2-4F82-B564-5DA1AC106EEC}" srcOrd="8" destOrd="0" presId="urn:microsoft.com/office/officeart/2005/8/layout/hierarchy3"/>
    <dgm:cxn modelId="{C209E3E2-A70E-419F-9D13-7EBA6653AA23}" type="presParOf" srcId="{21272686-D832-430A-AD64-135CCCB25496}" destId="{CE7AE792-D41C-404A-8E10-F24482359BA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14E88-1134-44E2-ADE6-E628CE66CD88}">
      <dsp:nvSpPr>
        <dsp:cNvPr id="0" name=""/>
        <dsp:cNvSpPr/>
      </dsp:nvSpPr>
      <dsp:spPr>
        <a:xfrm>
          <a:off x="2082765" y="2531"/>
          <a:ext cx="1806252" cy="9031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Fluency (broad) – Communicative adequacy</a:t>
          </a:r>
          <a:endParaRPr lang="en-GB" sz="1800" kern="1200" dirty="0"/>
        </a:p>
      </dsp:txBody>
      <dsp:txXfrm>
        <a:off x="2109217" y="28983"/>
        <a:ext cx="1753348" cy="850222"/>
      </dsp:txXfrm>
    </dsp:sp>
    <dsp:sp modelId="{65C3F22E-5310-490A-B950-2CF3455734E6}">
      <dsp:nvSpPr>
        <dsp:cNvPr id="0" name=""/>
        <dsp:cNvSpPr/>
      </dsp:nvSpPr>
      <dsp:spPr>
        <a:xfrm>
          <a:off x="2263391" y="905657"/>
          <a:ext cx="180625" cy="677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344"/>
              </a:lnTo>
              <a:lnTo>
                <a:pt x="180625" y="6773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DBF76-AF75-4417-88E8-C8D04E37C5B5}">
      <dsp:nvSpPr>
        <dsp:cNvPr id="0" name=""/>
        <dsp:cNvSpPr/>
      </dsp:nvSpPr>
      <dsp:spPr>
        <a:xfrm>
          <a:off x="2444016" y="1131439"/>
          <a:ext cx="1445002" cy="90312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Lexical knowledge</a:t>
          </a:r>
          <a:endParaRPr lang="en-GB" sz="1800" kern="1200" dirty="0"/>
        </a:p>
      </dsp:txBody>
      <dsp:txXfrm>
        <a:off x="2470468" y="1157891"/>
        <a:ext cx="1392098" cy="850222"/>
      </dsp:txXfrm>
    </dsp:sp>
    <dsp:sp modelId="{13EC0BBE-E2BF-4DF8-A95D-8E5489D288E5}">
      <dsp:nvSpPr>
        <dsp:cNvPr id="0" name=""/>
        <dsp:cNvSpPr/>
      </dsp:nvSpPr>
      <dsp:spPr>
        <a:xfrm>
          <a:off x="2263391" y="905657"/>
          <a:ext cx="180625" cy="1806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252"/>
              </a:lnTo>
              <a:lnTo>
                <a:pt x="180625" y="180625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0F0E8-1827-4588-B263-16952603BD13}">
      <dsp:nvSpPr>
        <dsp:cNvPr id="0" name=""/>
        <dsp:cNvSpPr/>
      </dsp:nvSpPr>
      <dsp:spPr>
        <a:xfrm>
          <a:off x="2444016" y="2260346"/>
          <a:ext cx="1445002" cy="90312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Lexical speed</a:t>
          </a:r>
          <a:endParaRPr lang="en-GB" sz="1800" kern="1200" dirty="0"/>
        </a:p>
      </dsp:txBody>
      <dsp:txXfrm>
        <a:off x="2470468" y="2286798"/>
        <a:ext cx="1392098" cy="850222"/>
      </dsp:txXfrm>
    </dsp:sp>
    <dsp:sp modelId="{7EC01087-DFF7-4F00-8935-17ACCDDF63F3}">
      <dsp:nvSpPr>
        <dsp:cNvPr id="0" name=""/>
        <dsp:cNvSpPr/>
      </dsp:nvSpPr>
      <dsp:spPr>
        <a:xfrm>
          <a:off x="2263391" y="905657"/>
          <a:ext cx="180625" cy="2935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5160"/>
              </a:lnTo>
              <a:lnTo>
                <a:pt x="180625" y="293516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08F20-FE22-4AD4-9980-45E5E95E8A7E}">
      <dsp:nvSpPr>
        <dsp:cNvPr id="0" name=""/>
        <dsp:cNvSpPr/>
      </dsp:nvSpPr>
      <dsp:spPr>
        <a:xfrm>
          <a:off x="2444016" y="3389254"/>
          <a:ext cx="1445002" cy="90312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Syntactic knowledge</a:t>
          </a:r>
          <a:endParaRPr lang="en-GB" sz="1800" kern="1200" dirty="0"/>
        </a:p>
      </dsp:txBody>
      <dsp:txXfrm>
        <a:off x="2470468" y="3415706"/>
        <a:ext cx="1392098" cy="850222"/>
      </dsp:txXfrm>
    </dsp:sp>
    <dsp:sp modelId="{808AC2E3-89F0-45FE-8D12-DC06D5206A4B}">
      <dsp:nvSpPr>
        <dsp:cNvPr id="0" name=""/>
        <dsp:cNvSpPr/>
      </dsp:nvSpPr>
      <dsp:spPr>
        <a:xfrm>
          <a:off x="2263391" y="905657"/>
          <a:ext cx="180625" cy="4064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4068"/>
              </a:lnTo>
              <a:lnTo>
                <a:pt x="180625" y="406406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D8F6D-406D-496A-A662-1F897238B785}">
      <dsp:nvSpPr>
        <dsp:cNvPr id="0" name=""/>
        <dsp:cNvSpPr/>
      </dsp:nvSpPr>
      <dsp:spPr>
        <a:xfrm>
          <a:off x="2444016" y="4518162"/>
          <a:ext cx="1445002" cy="90312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Syntactic speed</a:t>
          </a:r>
          <a:endParaRPr lang="en-GB" sz="1800" kern="1200" dirty="0"/>
        </a:p>
      </dsp:txBody>
      <dsp:txXfrm>
        <a:off x="2470468" y="4544614"/>
        <a:ext cx="1392098" cy="850222"/>
      </dsp:txXfrm>
    </dsp:sp>
    <dsp:sp modelId="{7B152A60-B88A-44D4-9D2F-8518AAA59F3C}">
      <dsp:nvSpPr>
        <dsp:cNvPr id="0" name=""/>
        <dsp:cNvSpPr/>
      </dsp:nvSpPr>
      <dsp:spPr>
        <a:xfrm>
          <a:off x="2263391" y="905657"/>
          <a:ext cx="180625" cy="5192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2976"/>
              </a:lnTo>
              <a:lnTo>
                <a:pt x="180625" y="519297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309A2-26FC-4BE8-B903-65D5CC08C3A7}">
      <dsp:nvSpPr>
        <dsp:cNvPr id="0" name=""/>
        <dsp:cNvSpPr/>
      </dsp:nvSpPr>
      <dsp:spPr>
        <a:xfrm>
          <a:off x="2444016" y="5647070"/>
          <a:ext cx="1445002" cy="90312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Phonological knowledge</a:t>
          </a:r>
          <a:endParaRPr lang="en-GB" sz="1800" kern="1200" dirty="0"/>
        </a:p>
      </dsp:txBody>
      <dsp:txXfrm>
        <a:off x="2470468" y="5673522"/>
        <a:ext cx="1392098" cy="850222"/>
      </dsp:txXfrm>
    </dsp:sp>
    <dsp:sp modelId="{8E2C247E-D86E-42F7-B42A-5A2CCAEEAE9B}">
      <dsp:nvSpPr>
        <dsp:cNvPr id="0" name=""/>
        <dsp:cNvSpPr/>
      </dsp:nvSpPr>
      <dsp:spPr>
        <a:xfrm>
          <a:off x="4340581" y="2531"/>
          <a:ext cx="1806252" cy="9031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Fluency (narrow) – Speed and fluidity</a:t>
          </a:r>
          <a:endParaRPr lang="en-GB" sz="1800" kern="1200" dirty="0"/>
        </a:p>
      </dsp:txBody>
      <dsp:txXfrm>
        <a:off x="4367033" y="28983"/>
        <a:ext cx="1753348" cy="850222"/>
      </dsp:txXfrm>
    </dsp:sp>
    <dsp:sp modelId="{2DE82935-0D86-4316-B553-A70D89ABCF36}">
      <dsp:nvSpPr>
        <dsp:cNvPr id="0" name=""/>
        <dsp:cNvSpPr/>
      </dsp:nvSpPr>
      <dsp:spPr>
        <a:xfrm>
          <a:off x="4521206" y="905657"/>
          <a:ext cx="180625" cy="677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344"/>
              </a:lnTo>
              <a:lnTo>
                <a:pt x="180625" y="6773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A46DFB-C321-464E-9A06-C3519C35288A}">
      <dsp:nvSpPr>
        <dsp:cNvPr id="0" name=""/>
        <dsp:cNvSpPr/>
      </dsp:nvSpPr>
      <dsp:spPr>
        <a:xfrm>
          <a:off x="4701832" y="1131439"/>
          <a:ext cx="1445002" cy="90312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Lexical knowledge</a:t>
          </a:r>
          <a:endParaRPr lang="en-GB" sz="1800" kern="1200" dirty="0"/>
        </a:p>
      </dsp:txBody>
      <dsp:txXfrm>
        <a:off x="4728284" y="1157891"/>
        <a:ext cx="1392098" cy="850222"/>
      </dsp:txXfrm>
    </dsp:sp>
    <dsp:sp modelId="{902901B5-ABA5-416C-A1DE-471CEF52B5C9}">
      <dsp:nvSpPr>
        <dsp:cNvPr id="0" name=""/>
        <dsp:cNvSpPr/>
      </dsp:nvSpPr>
      <dsp:spPr>
        <a:xfrm>
          <a:off x="4521206" y="905657"/>
          <a:ext cx="180625" cy="1806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252"/>
              </a:lnTo>
              <a:lnTo>
                <a:pt x="180625" y="180625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359C0-614A-49CB-841F-EE4E3D0DFFAA}">
      <dsp:nvSpPr>
        <dsp:cNvPr id="0" name=""/>
        <dsp:cNvSpPr/>
      </dsp:nvSpPr>
      <dsp:spPr>
        <a:xfrm>
          <a:off x="4701832" y="2260346"/>
          <a:ext cx="1445002" cy="90312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Lexical speed</a:t>
          </a:r>
          <a:endParaRPr lang="en-GB" sz="1800" kern="1200" dirty="0"/>
        </a:p>
      </dsp:txBody>
      <dsp:txXfrm>
        <a:off x="4728284" y="2286798"/>
        <a:ext cx="1392098" cy="850222"/>
      </dsp:txXfrm>
    </dsp:sp>
    <dsp:sp modelId="{A69AB048-6A43-4DB3-95BE-850AE724348A}">
      <dsp:nvSpPr>
        <dsp:cNvPr id="0" name=""/>
        <dsp:cNvSpPr/>
      </dsp:nvSpPr>
      <dsp:spPr>
        <a:xfrm>
          <a:off x="4521206" y="905657"/>
          <a:ext cx="180625" cy="2935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5160"/>
              </a:lnTo>
              <a:lnTo>
                <a:pt x="180625" y="293516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121D0-880F-474A-B9B0-E22284050E55}">
      <dsp:nvSpPr>
        <dsp:cNvPr id="0" name=""/>
        <dsp:cNvSpPr/>
      </dsp:nvSpPr>
      <dsp:spPr>
        <a:xfrm>
          <a:off x="4701832" y="3389254"/>
          <a:ext cx="1445002" cy="90312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Syntactic knowledge</a:t>
          </a:r>
          <a:endParaRPr lang="en-GB" sz="1800" kern="1200" dirty="0"/>
        </a:p>
      </dsp:txBody>
      <dsp:txXfrm>
        <a:off x="4728284" y="3415706"/>
        <a:ext cx="1392098" cy="850222"/>
      </dsp:txXfrm>
    </dsp:sp>
    <dsp:sp modelId="{652B0328-391A-41CE-AD01-BC6716C7A25D}">
      <dsp:nvSpPr>
        <dsp:cNvPr id="0" name=""/>
        <dsp:cNvSpPr/>
      </dsp:nvSpPr>
      <dsp:spPr>
        <a:xfrm>
          <a:off x="4521206" y="905657"/>
          <a:ext cx="180625" cy="4064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4068"/>
              </a:lnTo>
              <a:lnTo>
                <a:pt x="180625" y="406406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F7EAB-0988-4419-92FB-299654151C9C}">
      <dsp:nvSpPr>
        <dsp:cNvPr id="0" name=""/>
        <dsp:cNvSpPr/>
      </dsp:nvSpPr>
      <dsp:spPr>
        <a:xfrm>
          <a:off x="4701832" y="4518162"/>
          <a:ext cx="1445002" cy="90312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Syntactic speed</a:t>
          </a:r>
          <a:endParaRPr lang="en-GB" sz="1800" kern="1200" dirty="0"/>
        </a:p>
      </dsp:txBody>
      <dsp:txXfrm>
        <a:off x="4728284" y="4544614"/>
        <a:ext cx="1392098" cy="850222"/>
      </dsp:txXfrm>
    </dsp:sp>
    <dsp:sp modelId="{CE5BAFEB-8AC2-4F82-B564-5DA1AC106EEC}">
      <dsp:nvSpPr>
        <dsp:cNvPr id="0" name=""/>
        <dsp:cNvSpPr/>
      </dsp:nvSpPr>
      <dsp:spPr>
        <a:xfrm>
          <a:off x="4521206" y="905657"/>
          <a:ext cx="180625" cy="5192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2976"/>
              </a:lnTo>
              <a:lnTo>
                <a:pt x="180625" y="519297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AE792-D41C-404A-8E10-F24482359BAF}">
      <dsp:nvSpPr>
        <dsp:cNvPr id="0" name=""/>
        <dsp:cNvSpPr/>
      </dsp:nvSpPr>
      <dsp:spPr>
        <a:xfrm>
          <a:off x="4701832" y="5647070"/>
          <a:ext cx="1445002" cy="90312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Phonological knowledge</a:t>
          </a:r>
          <a:endParaRPr lang="en-GB" sz="1800" kern="1200" dirty="0"/>
        </a:p>
      </dsp:txBody>
      <dsp:txXfrm>
        <a:off x="4728284" y="5673522"/>
        <a:ext cx="1392098" cy="850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27494-02F5-47A1-ADB7-D6FFF00FD109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C0F95-8FAF-4B58-9867-ACE7D498F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444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289EE-55A6-4CC3-8905-BD3C126A02DE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290EB-CFC5-441B-85C4-4373831DD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66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/>
              <a:t>Have not explored:</a:t>
            </a:r>
          </a:p>
          <a:p>
            <a:r>
              <a:rPr lang="en-GB" b="0" dirty="0" smtClean="0"/>
              <a:t>What are the nature and size of the relationship between the response variable and the set of explanatory</a:t>
            </a:r>
            <a:r>
              <a:rPr lang="en-GB" b="0" baseline="0" dirty="0" smtClean="0"/>
              <a:t> variables?</a:t>
            </a:r>
          </a:p>
          <a:p>
            <a:r>
              <a:rPr lang="en-GB" b="0" baseline="0" dirty="0" smtClean="0"/>
              <a:t>How much of the relationship is contributed uniquely by each explanatory variable?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90EB-CFC5-441B-85C4-4373831DD9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90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90EB-CFC5-441B-85C4-4373831DD97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89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90EB-CFC5-441B-85C4-4373831DD97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617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90EB-CFC5-441B-85C4-4373831DD97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58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90EB-CFC5-441B-85C4-4373831DD97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857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90EB-CFC5-441B-85C4-4373831DD97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85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ann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836713"/>
            <a:ext cx="7772400" cy="720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628800"/>
            <a:ext cx="6400800" cy="7920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 (use gold for key words)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2492896"/>
            <a:ext cx="6408738" cy="100806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4B53C"/>
              </a:buClr>
              <a:buFont typeface="Wingdings" panose="05000000000000000000" pitchFamily="2" charset="2"/>
              <a:buChar char="§"/>
              <a:defRPr b="0" baseline="0"/>
            </a:lvl1pPr>
          </a:lstStyle>
          <a:p>
            <a:pPr lvl="0"/>
            <a:r>
              <a:rPr lang="en-US" dirty="0" smtClean="0"/>
              <a:t>Bullet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968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63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ic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6975"/>
            <a:ext cx="3563938" cy="417671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 to go over picture. Use pink for key words and bullets.</a:t>
            </a:r>
          </a:p>
        </p:txBody>
      </p:sp>
    </p:spTree>
    <p:extLst>
      <p:ext uri="{BB962C8B-B14F-4D97-AF65-F5344CB8AC3E}">
        <p14:creationId xmlns:p14="http://schemas.microsoft.com/office/powerpoint/2010/main" val="32388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2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244E-1512-4BC4-9819-92D7EE293DB2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8249-9608-4B4E-950F-7AB7FC458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43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ann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836713"/>
            <a:ext cx="7772400" cy="720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628800"/>
            <a:ext cx="6400800" cy="7920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 (use pink for key words)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2492896"/>
            <a:ext cx="6408738" cy="100806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A2347A"/>
              </a:buClr>
              <a:buFont typeface="Wingdings" panose="05000000000000000000" pitchFamily="2" charset="2"/>
              <a:buChar char="§"/>
              <a:defRPr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Bullet points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16632"/>
            <a:ext cx="105495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9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ic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96975"/>
            <a:ext cx="3563938" cy="417671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text to go over picture. Use pink for key words and bullets.</a:t>
            </a:r>
          </a:p>
        </p:txBody>
      </p:sp>
    </p:spTree>
    <p:extLst>
      <p:ext uri="{BB962C8B-B14F-4D97-AF65-F5344CB8AC3E}">
        <p14:creationId xmlns:p14="http://schemas.microsoft.com/office/powerpoint/2010/main" val="1607717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ann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836713"/>
            <a:ext cx="7772400" cy="64807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628800"/>
            <a:ext cx="6400800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 (use gold for key words)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420938"/>
            <a:ext cx="6408738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E4B53C"/>
              </a:buClr>
              <a:buFont typeface="Wingdings" panose="05000000000000000000" pitchFamily="2" charset="2"/>
              <a:buChar char="§"/>
              <a:defRPr sz="2000" b="0" baseline="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 smtClean="0"/>
              <a:t>Bullet points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16632"/>
            <a:ext cx="105495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4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2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ann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D173-E918-4A1A-A9F2-410CECFDB9BC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892B-99BD-4EB4-B03D-32389D3D35E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836713"/>
            <a:ext cx="7772400" cy="64807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628800"/>
            <a:ext cx="6400800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 (use pink for key words)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420938"/>
            <a:ext cx="6408738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A2347A"/>
              </a:buClr>
              <a:buFont typeface="Wingdings" panose="05000000000000000000" pitchFamily="2" charset="2"/>
              <a:buChar char="§"/>
              <a:defRPr sz="20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 smtClean="0"/>
              <a:t>Bullet points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16632"/>
            <a:ext cx="105495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43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D173-E918-4A1A-A9F2-410CECFDB9BC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D892B-99BD-4EB4-B03D-32389D3D3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397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94" r:id="rId3"/>
    <p:sldLayoutId id="2147483695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A2347A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D173-E918-4A1A-A9F2-410CECFDB9BC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D892B-99BD-4EB4-B03D-32389D3D3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30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A2347A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D173-E918-4A1A-A9F2-410CECFDB9BC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D892B-99BD-4EB4-B03D-32389D3D3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0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D173-E918-4A1A-A9F2-410CECFDB9BC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D892B-99BD-4EB4-B03D-32389D3D3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19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photos/gear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xabay.com/static/uploads/photo/2015/01/22/07/51/head-607479_64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880" y="2492896"/>
            <a:ext cx="60960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772400" cy="720079"/>
          </a:xfrm>
        </p:spPr>
        <p:txBody>
          <a:bodyPr/>
          <a:lstStyle/>
          <a:p>
            <a:pPr algn="r"/>
            <a:r>
              <a:rPr lang="en-GB" b="0" dirty="0"/>
              <a:t>Exploring the relationship between linguistic </a:t>
            </a:r>
            <a:r>
              <a:rPr lang="en-GB" b="0" dirty="0" smtClean="0"/>
              <a:t>knowledge, </a:t>
            </a:r>
            <a:r>
              <a:rPr lang="en-GB" b="0" dirty="0"/>
              <a:t>speech processing and oral fluency</a:t>
            </a:r>
            <a:br>
              <a:rPr lang="en-GB" b="0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2276921"/>
            <a:ext cx="6400800" cy="792088"/>
          </a:xfrm>
        </p:spPr>
        <p:txBody>
          <a:bodyPr/>
          <a:lstStyle/>
          <a:p>
            <a:pPr algn="r"/>
            <a:r>
              <a:rPr lang="en-GB" i="1" dirty="0" smtClean="0"/>
              <a:t>Dr </a:t>
            </a:r>
            <a:r>
              <a:rPr lang="en-GB" i="1" dirty="0" err="1" smtClean="0"/>
              <a:t>Zöe</a:t>
            </a:r>
            <a:r>
              <a:rPr lang="en-GB" i="1" dirty="0" smtClean="0"/>
              <a:t> </a:t>
            </a:r>
            <a:r>
              <a:rPr lang="en-GB" i="1" dirty="0" smtClean="0"/>
              <a:t>Handley, University of York</a:t>
            </a:r>
          </a:p>
          <a:p>
            <a:pPr algn="r"/>
            <a:r>
              <a:rPr lang="en-GB" i="1" dirty="0" smtClean="0"/>
              <a:t>Dr </a:t>
            </a:r>
            <a:r>
              <a:rPr lang="en-GB" i="1" dirty="0" err="1" smtClean="0"/>
              <a:t>Sible</a:t>
            </a:r>
            <a:r>
              <a:rPr lang="en-GB" i="1" dirty="0" smtClean="0"/>
              <a:t> </a:t>
            </a:r>
            <a:r>
              <a:rPr lang="en-GB" i="1" dirty="0" err="1" smtClean="0"/>
              <a:t>Andringa</a:t>
            </a:r>
            <a:r>
              <a:rPr lang="en-GB" i="1" dirty="0" smtClean="0"/>
              <a:t>, </a:t>
            </a:r>
            <a:r>
              <a:rPr lang="en-GB" i="1" dirty="0" err="1" smtClean="0"/>
              <a:t>Universität</a:t>
            </a:r>
            <a:r>
              <a:rPr lang="en-GB" i="1" dirty="0" smtClean="0"/>
              <a:t> van Amsterdam</a:t>
            </a:r>
            <a:endParaRPr lang="en-GB" i="1" dirty="0"/>
          </a:p>
          <a:p>
            <a:pPr algn="r"/>
            <a:endParaRPr lang="en-GB" i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03648" y="5733256"/>
            <a:ext cx="7336904" cy="792088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A2347A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i="1" dirty="0" smtClean="0"/>
              <a:t>BAAL Annual Meeting 2015, Aston University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895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6336" y="1700808"/>
            <a:ext cx="2700000" cy="180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+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2200" y="2709120"/>
            <a:ext cx="2700000" cy="180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Measuring lexical knowledge and speed: Picture naming task</a:t>
            </a:r>
            <a:endParaRPr lang="en-GB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91079"/>
            <a:ext cx="913985" cy="913985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764285"/>
            <a:ext cx="8229600" cy="14730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A2347A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Based on:</a:t>
            </a: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en-GB" dirty="0" smtClean="0"/>
              <a:t>Stimulus list from Farrell &amp; Abrams (2014) picture naming task</a:t>
            </a: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en-GB" dirty="0" smtClean="0"/>
              <a:t>Images from </a:t>
            </a:r>
            <a:r>
              <a:rPr lang="en-GB" dirty="0" err="1" smtClean="0"/>
              <a:t>Brodeur</a:t>
            </a:r>
            <a:r>
              <a:rPr lang="en-GB" dirty="0" smtClean="0"/>
              <a:t> et al.’s (2010; 2014) Bank </a:t>
            </a:r>
            <a:r>
              <a:rPr lang="en-GB" dirty="0"/>
              <a:t>of Standardized Stimuli (</a:t>
            </a:r>
            <a:r>
              <a:rPr lang="en-GB" dirty="0" smtClean="0"/>
              <a:t>BOSS)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21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Measuring syntactic knowledge and speed: Sentence construction task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4285"/>
            <a:ext cx="8229600" cy="1545035"/>
          </a:xfrm>
        </p:spPr>
        <p:txBody>
          <a:bodyPr/>
          <a:lstStyle/>
          <a:p>
            <a:r>
              <a:rPr lang="en-GB" dirty="0" smtClean="0"/>
              <a:t>Based on:</a:t>
            </a: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en-GB" dirty="0" err="1" smtClean="0"/>
              <a:t>Engelhardt</a:t>
            </a:r>
            <a:r>
              <a:rPr lang="en-GB" dirty="0" smtClean="0"/>
              <a:t> et al.’s (2012) sentence construction task</a:t>
            </a: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en-GB" dirty="0" smtClean="0"/>
              <a:t>Johnson &amp; Newport’s (</a:t>
            </a:r>
            <a:r>
              <a:rPr lang="en-GB" dirty="0" smtClean="0"/>
              <a:t>1989) findings  </a:t>
            </a:r>
            <a:r>
              <a:rPr lang="en-GB" dirty="0" smtClean="0"/>
              <a:t>regarding Chinese learners’ knowledge of English grammar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700808"/>
            <a:ext cx="2700000" cy="180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+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7384" y="2709120"/>
            <a:ext cx="2700000" cy="180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t="13852" r="5502" b="11334"/>
          <a:stretch/>
        </p:blipFill>
        <p:spPr>
          <a:xfrm>
            <a:off x="1905928" y="2849880"/>
            <a:ext cx="2377440" cy="15392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16616" y="1700808"/>
            <a:ext cx="2700000" cy="180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+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2480" y="2709120"/>
            <a:ext cx="2700000" cy="180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13852" r="6639" b="11333"/>
          <a:stretch/>
        </p:blipFill>
        <p:spPr>
          <a:xfrm>
            <a:off x="6339840" y="2897872"/>
            <a:ext cx="2377440" cy="15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0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Correlations between measures of cognitive fluency and utterance fluency</a:t>
            </a:r>
          </a:p>
          <a:p>
            <a:endParaRPr lang="en-GB" sz="1050" dirty="0"/>
          </a:p>
          <a:p>
            <a:r>
              <a:rPr lang="en-GB" sz="2400" b="1" dirty="0" smtClean="0"/>
              <a:t>and</a:t>
            </a:r>
          </a:p>
          <a:p>
            <a:endParaRPr lang="en-GB" sz="1050" dirty="0"/>
          </a:p>
          <a:p>
            <a:r>
              <a:rPr lang="en-GB" sz="2400" dirty="0" smtClean="0"/>
              <a:t>Correlations between measures of cognitive fluency and utterance fluency corrected for L1 using regression</a:t>
            </a:r>
          </a:p>
          <a:p>
            <a:endParaRPr lang="en-GB" sz="2400" dirty="0" smtClean="0"/>
          </a:p>
          <a:p>
            <a:pPr marL="1082675" indent="-366713">
              <a:buFont typeface="Wingdings" panose="05000000000000000000" pitchFamily="2" charset="2"/>
              <a:buChar char="Ø"/>
            </a:pPr>
            <a:r>
              <a:rPr lang="en-GB" sz="1800" i="1" dirty="0" smtClean="0"/>
              <a:t>Y = </a:t>
            </a:r>
            <a:r>
              <a:rPr lang="el-GR" sz="1800" i="1" dirty="0" smtClean="0"/>
              <a:t>α</a:t>
            </a:r>
            <a:r>
              <a:rPr lang="en-GB" sz="1800" i="1" dirty="0" smtClean="0"/>
              <a:t> + </a:t>
            </a:r>
            <a:r>
              <a:rPr lang="el-GR" sz="1800" i="1" dirty="0" smtClean="0"/>
              <a:t>β</a:t>
            </a:r>
            <a:r>
              <a:rPr lang="en-GB" sz="1800" i="1" dirty="0" smtClean="0"/>
              <a:t>x + error</a:t>
            </a:r>
          </a:p>
          <a:p>
            <a:pPr marL="1082675" indent="-366713">
              <a:buFont typeface="Wingdings" panose="05000000000000000000" pitchFamily="2" charset="2"/>
              <a:buChar char="Ø"/>
            </a:pPr>
            <a:r>
              <a:rPr lang="en-GB" sz="1800" i="1" dirty="0" smtClean="0"/>
              <a:t>L2 </a:t>
            </a:r>
            <a:r>
              <a:rPr lang="en-GB" sz="1800" i="1" dirty="0" smtClean="0"/>
              <a:t>fluency = some constant  + </a:t>
            </a:r>
            <a:r>
              <a:rPr lang="en-GB" sz="1800" i="1" dirty="0" smtClean="0"/>
              <a:t>L1 </a:t>
            </a:r>
            <a:r>
              <a:rPr lang="en-GB" sz="1800" i="1" dirty="0" smtClean="0"/>
              <a:t>Fluency + </a:t>
            </a:r>
            <a:r>
              <a:rPr lang="en-GB" sz="1800" i="1" dirty="0" smtClean="0"/>
              <a:t>error</a:t>
            </a:r>
          </a:p>
          <a:p>
            <a:pPr marL="1082675" indent="-366713">
              <a:buFont typeface="Wingdings" panose="05000000000000000000" pitchFamily="2" charset="2"/>
              <a:buChar char="Ø"/>
            </a:pPr>
            <a:r>
              <a:rPr lang="en-GB" sz="1800" i="1" dirty="0" smtClean="0"/>
              <a:t>error = L2 fluency (correct for L1)</a:t>
            </a:r>
            <a:endParaRPr lang="en-GB" sz="1800" i="1" dirty="0" smtClean="0"/>
          </a:p>
          <a:p>
            <a:pPr marL="1082675" indent="-366713">
              <a:buFont typeface="Wingdings" panose="05000000000000000000" pitchFamily="2" charset="2"/>
              <a:buChar char="Ø"/>
            </a:pPr>
            <a:r>
              <a:rPr lang="en-GB" sz="1800" i="1" dirty="0" smtClean="0"/>
              <a:t>L2 </a:t>
            </a:r>
            <a:r>
              <a:rPr lang="en-GB" sz="1800" i="1" dirty="0" smtClean="0"/>
              <a:t>fluency (</a:t>
            </a:r>
            <a:r>
              <a:rPr lang="en-GB" sz="1800" i="1" dirty="0" smtClean="0"/>
              <a:t>corrected for L1)  </a:t>
            </a:r>
            <a:r>
              <a:rPr lang="en-GB" sz="1800" i="1" dirty="0" smtClean="0"/>
              <a:t>= some constant + lexical knowledge + </a:t>
            </a:r>
            <a:r>
              <a:rPr lang="en-GB" sz="1800" i="1" dirty="0" smtClean="0"/>
              <a:t>error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	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2000" dirty="0">
              <a:solidFill>
                <a:srgbClr val="FF0000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454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L1 and L2 oral fluency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239268"/>
              </p:ext>
            </p:extLst>
          </p:nvPr>
        </p:nvGraphicFramePr>
        <p:xfrm>
          <a:off x="1043608" y="1628800"/>
          <a:ext cx="7056784" cy="3888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5423"/>
                <a:gridCol w="544681"/>
                <a:gridCol w="1136723"/>
                <a:gridCol w="1136723"/>
                <a:gridCol w="301606"/>
                <a:gridCol w="301606"/>
                <a:gridCol w="581990"/>
                <a:gridCol w="288032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>
                          <a:effectLst/>
                        </a:rPr>
                        <a:t>L2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effectLst/>
                        </a:rPr>
                        <a:t>L1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endParaRPr lang="en-GB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</a:tr>
              <a:tr h="432048">
                <a:tc rowSpan="2">
                  <a:txBody>
                    <a:bodyPr/>
                    <a:lstStyle/>
                    <a:p>
                      <a:pPr algn="r" fontAlgn="t"/>
                      <a:r>
                        <a:rPr lang="en-GB" sz="2400" b="1" u="none" strike="noStrike" dirty="0">
                          <a:effectLst/>
                        </a:rPr>
                        <a:t>Speech </a:t>
                      </a:r>
                      <a:r>
                        <a:rPr lang="en-GB" sz="2400" b="1" u="none" strike="noStrike" dirty="0" smtClean="0">
                          <a:effectLst/>
                        </a:rPr>
                        <a:t>rate </a:t>
                      </a:r>
                    </a:p>
                    <a:p>
                      <a:pPr algn="r" fontAlgn="t"/>
                      <a:r>
                        <a:rPr lang="en-GB" sz="1800" b="0" u="none" strike="noStrike" dirty="0" smtClean="0">
                          <a:effectLst/>
                        </a:rPr>
                        <a:t>(syllables</a:t>
                      </a:r>
                      <a:r>
                        <a:rPr lang="en-GB" sz="1800" b="0" u="none" strike="noStrike" baseline="0" dirty="0" smtClean="0">
                          <a:effectLst/>
                        </a:rPr>
                        <a:t> / speaking time)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i="1" u="none" strike="noStrike" dirty="0">
                          <a:effectLst/>
                        </a:rPr>
                        <a:t>M</a:t>
                      </a:r>
                      <a:endParaRPr lang="en-GB" sz="2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u="none" strike="noStrike" dirty="0" smtClean="0">
                          <a:effectLst/>
                        </a:rPr>
                        <a:t>2.66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u="none" strike="noStrike" dirty="0" smtClean="0">
                          <a:effectLst/>
                        </a:rPr>
                        <a:t>2.99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.54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i="1" u="none" strike="noStrike" dirty="0">
                          <a:effectLst/>
                        </a:rPr>
                        <a:t>SD</a:t>
                      </a:r>
                      <a:endParaRPr lang="en-GB" sz="2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u="none" strike="noStrike" dirty="0">
                          <a:effectLst/>
                        </a:rPr>
                        <a:t>.</a:t>
                      </a:r>
                      <a:r>
                        <a:rPr lang="en-GB" sz="2400" u="none" strike="noStrike" dirty="0" smtClean="0">
                          <a:effectLst/>
                        </a:rPr>
                        <a:t>38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u="none" strike="noStrike" dirty="0">
                          <a:effectLst/>
                        </a:rPr>
                        <a:t>.37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 rowSpan="2">
                  <a:txBody>
                    <a:bodyPr/>
                    <a:lstStyle/>
                    <a:p>
                      <a:pPr algn="r" fontAlgn="t"/>
                      <a:r>
                        <a:rPr lang="en-GB" sz="2400" b="1" u="none" strike="noStrike" dirty="0">
                          <a:effectLst/>
                        </a:rPr>
                        <a:t>Articulation </a:t>
                      </a:r>
                      <a:r>
                        <a:rPr lang="en-GB" sz="2400" b="1" u="none" strike="noStrike" dirty="0" smtClean="0">
                          <a:effectLst/>
                        </a:rPr>
                        <a:t>rate</a:t>
                      </a:r>
                    </a:p>
                    <a:p>
                      <a:pPr algn="r" fontAlgn="t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(syllables / phonation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time)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i="1" u="none" strike="noStrike" dirty="0">
                          <a:effectLst/>
                        </a:rPr>
                        <a:t>M</a:t>
                      </a:r>
                      <a:endParaRPr lang="en-GB" sz="2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u="none" strike="noStrike" dirty="0" smtClean="0">
                          <a:effectLst/>
                        </a:rPr>
                        <a:t>4.00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u="none" strike="noStrike" dirty="0" smtClean="0">
                          <a:effectLst/>
                        </a:rPr>
                        <a:t>4.26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.52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i="1" u="none" strike="noStrike" dirty="0">
                          <a:effectLst/>
                        </a:rPr>
                        <a:t>SD</a:t>
                      </a:r>
                      <a:endParaRPr lang="en-GB" sz="2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u="none" strike="noStrike" dirty="0">
                          <a:effectLst/>
                        </a:rPr>
                        <a:t>.</a:t>
                      </a:r>
                      <a:r>
                        <a:rPr lang="en-GB" sz="2400" u="none" strike="noStrike" dirty="0" smtClean="0">
                          <a:effectLst/>
                        </a:rPr>
                        <a:t>26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u="none" strike="noStrike" dirty="0">
                          <a:effectLst/>
                        </a:rPr>
                        <a:t>.</a:t>
                      </a:r>
                      <a:r>
                        <a:rPr lang="en-GB" sz="2400" u="none" strike="noStrike" dirty="0" smtClean="0">
                          <a:effectLst/>
                        </a:rPr>
                        <a:t>30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</a:tr>
              <a:tr h="432048">
                <a:tc rowSpan="2">
                  <a:txBody>
                    <a:bodyPr/>
                    <a:lstStyle/>
                    <a:p>
                      <a:pPr algn="r" fontAlgn="t"/>
                      <a:r>
                        <a:rPr lang="en-GB" sz="2400" b="1" u="none" strike="noStrike" dirty="0">
                          <a:effectLst/>
                        </a:rPr>
                        <a:t>Pauses per </a:t>
                      </a:r>
                      <a:r>
                        <a:rPr lang="en-GB" sz="2400" b="1" u="none" strike="noStrike" dirty="0" smtClean="0">
                          <a:effectLst/>
                        </a:rPr>
                        <a:t>minute</a:t>
                      </a:r>
                    </a:p>
                    <a:p>
                      <a:pPr algn="r" fontAlgn="t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(pauses / phonation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time)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i="1" u="none" strike="noStrike" dirty="0">
                          <a:effectLst/>
                        </a:rPr>
                        <a:t>M</a:t>
                      </a:r>
                      <a:endParaRPr lang="en-GB" sz="2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u="none" strike="noStrike" dirty="0" smtClean="0">
                          <a:effectLst/>
                        </a:rPr>
                        <a:t>48.30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u="none" strike="noStrike" dirty="0" smtClean="0">
                          <a:effectLst/>
                        </a:rPr>
                        <a:t>38.71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.41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i="1" u="none" strike="noStrike" dirty="0">
                          <a:effectLst/>
                        </a:rPr>
                        <a:t>SD</a:t>
                      </a:r>
                      <a:endParaRPr lang="en-GB" sz="2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u="none" strike="noStrike" dirty="0" smtClean="0">
                          <a:effectLst/>
                        </a:rPr>
                        <a:t>11.86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u="none" strike="noStrike" dirty="0" smtClean="0">
                          <a:effectLst/>
                        </a:rPr>
                        <a:t>9.01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 rowSpan="2">
                  <a:txBody>
                    <a:bodyPr/>
                    <a:lstStyle/>
                    <a:p>
                      <a:pPr algn="r" fontAlgn="t"/>
                      <a:r>
                        <a:rPr lang="en-GB" sz="2400" b="1" u="none" strike="noStrike" dirty="0">
                          <a:effectLst/>
                        </a:rPr>
                        <a:t>Mean pause </a:t>
                      </a:r>
                      <a:r>
                        <a:rPr lang="en-GB" sz="2400" b="1" u="none" strike="noStrike" dirty="0" smtClean="0">
                          <a:effectLst/>
                        </a:rPr>
                        <a:t>duration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i="1" u="none" strike="noStrike" dirty="0">
                          <a:effectLst/>
                        </a:rPr>
                        <a:t>M</a:t>
                      </a:r>
                      <a:endParaRPr lang="en-GB" sz="2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u="none" strike="noStrike" dirty="0" smtClean="0">
                          <a:effectLst/>
                        </a:rPr>
                        <a:t>.64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u="none" strike="noStrike" dirty="0" smtClean="0">
                          <a:effectLst/>
                        </a:rPr>
                        <a:t>.67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.83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i="1" u="none" strike="noStrike" dirty="0">
                          <a:effectLst/>
                        </a:rPr>
                        <a:t>SD</a:t>
                      </a:r>
                      <a:endParaRPr lang="en-GB" sz="2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u="none" strike="noStrike" dirty="0">
                          <a:effectLst/>
                        </a:rPr>
                        <a:t>.</a:t>
                      </a:r>
                      <a:r>
                        <a:rPr lang="en-GB" sz="2400" u="none" strike="noStrike" dirty="0" smtClean="0">
                          <a:effectLst/>
                        </a:rPr>
                        <a:t>14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u="none" strike="noStrike" dirty="0">
                          <a:effectLst/>
                        </a:rPr>
                        <a:t>.</a:t>
                      </a:r>
                      <a:r>
                        <a:rPr lang="en-GB" sz="2400" u="none" strike="noStrike" dirty="0" smtClean="0">
                          <a:effectLst/>
                        </a:rPr>
                        <a:t>17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3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Results: Lexical retrieval and syntactic production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879587"/>
              </p:ext>
            </p:extLst>
          </p:nvPr>
        </p:nvGraphicFramePr>
        <p:xfrm>
          <a:off x="1259632" y="1772816"/>
          <a:ext cx="6552728" cy="3096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182"/>
                <a:gridCol w="1638182"/>
                <a:gridCol w="1638182"/>
                <a:gridCol w="1638182"/>
              </a:tblGrid>
              <a:tr h="439363"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effectLst/>
                        </a:rPr>
                        <a:t>M.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effectLst/>
                        </a:rPr>
                        <a:t>S.D.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D1D1D1"/>
                    </a:solidFill>
                  </a:tcPr>
                </a:tc>
              </a:tr>
              <a:tr h="664245"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u="none" strike="noStrike" dirty="0">
                          <a:effectLst/>
                        </a:rPr>
                        <a:t>Lexical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b="1" u="none" strike="noStrike" dirty="0" smtClean="0">
                          <a:effectLst/>
                        </a:rPr>
                        <a:t>Knowledge</a:t>
                      </a:r>
                    </a:p>
                    <a:p>
                      <a:pPr algn="r" fontAlgn="t"/>
                      <a:r>
                        <a:rPr lang="en-GB" sz="1800" b="0" u="none" strike="noStrike" dirty="0" smtClean="0">
                          <a:effectLst/>
                        </a:rPr>
                        <a:t>(Total</a:t>
                      </a:r>
                      <a:r>
                        <a:rPr lang="en-GB" sz="1800" b="0" u="none" strike="noStrike" baseline="0" dirty="0" smtClean="0">
                          <a:effectLst/>
                        </a:rPr>
                        <a:t> 32)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19.06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664245">
                <a:tc>
                  <a:txBody>
                    <a:bodyPr/>
                    <a:lstStyle/>
                    <a:p>
                      <a:pPr algn="r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b="1" u="none" strike="noStrike" dirty="0" smtClean="0">
                          <a:effectLst/>
                        </a:rPr>
                        <a:t>Speed</a:t>
                      </a:r>
                    </a:p>
                    <a:p>
                      <a:pPr algn="r" fontAlgn="t"/>
                      <a:r>
                        <a:rPr lang="en-GB" sz="1800" b="0" u="none" strike="noStrike" dirty="0" smtClean="0">
                          <a:effectLst/>
                        </a:rPr>
                        <a:t>(seconds)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.29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664245"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u="none" strike="noStrike" dirty="0">
                          <a:effectLst/>
                        </a:rPr>
                        <a:t>Syntactic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b="1" u="none" strike="noStrike" dirty="0" smtClean="0">
                          <a:effectLst/>
                        </a:rPr>
                        <a:t>Knowledge</a:t>
                      </a:r>
                    </a:p>
                    <a:p>
                      <a:pPr algn="r" fontAlgn="t"/>
                      <a:r>
                        <a:rPr lang="en-GB" sz="1800" b="0" u="none" strike="noStrike" dirty="0" smtClean="0">
                          <a:effectLst/>
                        </a:rPr>
                        <a:t>(Total</a:t>
                      </a:r>
                      <a:r>
                        <a:rPr lang="en-GB" sz="1800" b="0" u="none" strike="noStrike" baseline="0" dirty="0" smtClean="0">
                          <a:effectLst/>
                        </a:rPr>
                        <a:t> 20)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11.65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D1D1D1"/>
                    </a:solidFill>
                  </a:tcPr>
                </a:tc>
              </a:tr>
              <a:tr h="664245">
                <a:tc>
                  <a:txBody>
                    <a:bodyPr/>
                    <a:lstStyle/>
                    <a:p>
                      <a:pPr algn="r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b="1" u="none" strike="noStrike" dirty="0" smtClean="0">
                          <a:effectLst/>
                        </a:rPr>
                        <a:t>Speed</a:t>
                      </a:r>
                    </a:p>
                    <a:p>
                      <a:pPr algn="r" fontAlgn="t"/>
                      <a:r>
                        <a:rPr lang="en-GB" sz="1800" b="0" u="none" strike="noStrike" dirty="0" smtClean="0">
                          <a:effectLst/>
                        </a:rPr>
                        <a:t>(seconds)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085184"/>
            <a:ext cx="8229600" cy="15450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A2347A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Notes:</a:t>
            </a: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en-GB" sz="1800" dirty="0" smtClean="0"/>
              <a:t>Lexical speed is based on completion times for 15  known </a:t>
            </a:r>
            <a:r>
              <a:rPr lang="en-GB" sz="1800" dirty="0" smtClean="0"/>
              <a:t>items, where known means 75% of participants responded correctly</a:t>
            </a:r>
            <a:endParaRPr lang="en-GB" sz="1800" dirty="0" smtClean="0"/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en-GB" sz="1800" dirty="0" smtClean="0"/>
              <a:t>Syntactic speed is based on completion times for 13 known </a:t>
            </a:r>
            <a:r>
              <a:rPr lang="en-GB" sz="1800" dirty="0" smtClean="0"/>
              <a:t>items, where known means 50% of participants responded correctly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25788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Lexical and syntactic knowledge and speed and L2 fluency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78163"/>
              </p:ext>
            </p:extLst>
          </p:nvPr>
        </p:nvGraphicFramePr>
        <p:xfrm>
          <a:off x="1403648" y="1844824"/>
          <a:ext cx="6336000" cy="3168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0000"/>
                <a:gridCol w="1476000"/>
                <a:gridCol w="900000"/>
                <a:gridCol w="900000"/>
                <a:gridCol w="900000"/>
                <a:gridCol w="900000"/>
              </a:tblGrid>
              <a:tr h="1667212"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 smtClean="0">
                          <a:effectLst/>
                        </a:rPr>
                        <a:t>Speech rate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Articulation rate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Pauses per minute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Pause duration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</a:tr>
              <a:tr h="316835">
                <a:tc rowSpan="2">
                  <a:txBody>
                    <a:bodyPr/>
                    <a:lstStyle/>
                    <a:p>
                      <a:pPr algn="r" fontAlgn="t"/>
                      <a:r>
                        <a:rPr lang="en-GB" sz="2400" b="1" u="none" strike="noStrike" dirty="0" smtClean="0">
                          <a:effectLst/>
                        </a:rPr>
                        <a:t>Lexical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b="1" i="0" u="none" strike="noStrike" dirty="0" smtClean="0">
                          <a:effectLst/>
                        </a:rPr>
                        <a:t>Knowledge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.01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-.11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-.73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-.01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8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b="1" i="0" u="none" strike="noStrike" dirty="0" smtClean="0">
                          <a:effectLst/>
                        </a:rPr>
                        <a:t>Speed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-.22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.07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.24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.22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835">
                <a:tc rowSpan="2">
                  <a:txBody>
                    <a:bodyPr/>
                    <a:lstStyle/>
                    <a:p>
                      <a:pPr algn="r" fontAlgn="t"/>
                      <a:r>
                        <a:rPr lang="en-GB" sz="2400" b="1" u="none" strike="noStrike" dirty="0" smtClean="0">
                          <a:effectLst/>
                        </a:rPr>
                        <a:t>Syntactic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b="1" i="0" u="none" strike="noStrike" dirty="0" smtClean="0">
                          <a:effectLst/>
                        </a:rPr>
                        <a:t>Knowledge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.09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.13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.07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-.09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</a:tr>
              <a:tr h="3168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b="1" i="0" u="none" strike="noStrike" dirty="0" smtClean="0">
                          <a:effectLst/>
                        </a:rPr>
                        <a:t>Speed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-.18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-.47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-.04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-.04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085184"/>
            <a:ext cx="8229600" cy="15450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A2347A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Notes:</a:t>
            </a: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en-GB" sz="1800" dirty="0" smtClean="0"/>
              <a:t>Values in bold are significant at p &lt; 0.01</a:t>
            </a:r>
          </a:p>
        </p:txBody>
      </p:sp>
    </p:spTree>
    <p:extLst>
      <p:ext uri="{BB962C8B-B14F-4D97-AF65-F5344CB8AC3E}">
        <p14:creationId xmlns:p14="http://schemas.microsoft.com/office/powerpoint/2010/main" val="27545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Results: </a:t>
            </a:r>
            <a:r>
              <a:rPr lang="en-GB" sz="3200" dirty="0"/>
              <a:t>Lexical and syntactic knowledge and speed and L2 fluency </a:t>
            </a:r>
            <a:r>
              <a:rPr lang="en-GB" sz="2400" dirty="0" smtClean="0"/>
              <a:t>(- </a:t>
            </a:r>
            <a:r>
              <a:rPr lang="en-GB" sz="2400" dirty="0"/>
              <a:t>L1 fluency)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08017"/>
              </p:ext>
            </p:extLst>
          </p:nvPr>
        </p:nvGraphicFramePr>
        <p:xfrm>
          <a:off x="1403648" y="1844824"/>
          <a:ext cx="6336000" cy="3168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0000"/>
                <a:gridCol w="1476000"/>
                <a:gridCol w="900000"/>
                <a:gridCol w="900000"/>
                <a:gridCol w="900000"/>
                <a:gridCol w="900000"/>
              </a:tblGrid>
              <a:tr h="1667212"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 smtClean="0">
                          <a:effectLst/>
                        </a:rPr>
                        <a:t>Speech rate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Articulation rate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Pauses per minute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Pause duration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</a:tr>
              <a:tr h="316835">
                <a:tc rowSpan="2">
                  <a:txBody>
                    <a:bodyPr/>
                    <a:lstStyle/>
                    <a:p>
                      <a:pPr algn="r" fontAlgn="t"/>
                      <a:r>
                        <a:rPr lang="en-GB" sz="2400" b="1" u="none" strike="noStrike" dirty="0" smtClean="0">
                          <a:effectLst/>
                        </a:rPr>
                        <a:t>Lexical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b="1" i="0" u="none" strike="noStrike" dirty="0" smtClean="0">
                          <a:effectLst/>
                        </a:rPr>
                        <a:t>Knowledge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.03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.03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-.06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.25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8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b="1" i="0" u="none" strike="noStrike" dirty="0" smtClean="0">
                          <a:effectLst/>
                        </a:rPr>
                        <a:t>Speed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-.22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.01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.26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.07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835">
                <a:tc rowSpan="2">
                  <a:txBody>
                    <a:bodyPr/>
                    <a:lstStyle/>
                    <a:p>
                      <a:pPr algn="r" fontAlgn="t"/>
                      <a:r>
                        <a:rPr lang="en-GB" sz="2400" b="1" u="none" strike="noStrike" dirty="0" smtClean="0">
                          <a:effectLst/>
                        </a:rPr>
                        <a:t>Syntactic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b="1" i="0" u="none" strike="noStrike" dirty="0" smtClean="0">
                          <a:effectLst/>
                        </a:rPr>
                        <a:t>Knowledge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-.03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.01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-.23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</a:tr>
              <a:tr h="3168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b="1" i="0" u="none" strike="noStrike" dirty="0" smtClean="0">
                          <a:effectLst/>
                        </a:rPr>
                        <a:t>Speed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-.23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-.60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-.01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-.23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085184"/>
            <a:ext cx="8229600" cy="15450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A2347A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Notes:</a:t>
            </a: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en-GB" sz="1800" dirty="0" smtClean="0"/>
              <a:t>Values in bold are significant at p &lt; 0.01</a:t>
            </a:r>
          </a:p>
        </p:txBody>
      </p:sp>
    </p:spTree>
    <p:extLst>
      <p:ext uri="{BB962C8B-B14F-4D97-AF65-F5344CB8AC3E}">
        <p14:creationId xmlns:p14="http://schemas.microsoft.com/office/powerpoint/2010/main" val="19051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L2 oral fluency appears to be constrained by individual characteristics, specifically individual cognitive processing and motor constraints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There are no differences between L1 and L2 fluency on some measures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There is a moderate to strong relationship between L1 and L2 fluency on all measures</a:t>
            </a:r>
            <a:endParaRPr lang="en-GB" sz="1600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Cognitive processes specific to the L2 were found to correlate with L2 oral fluency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The strength of these correlations increased when L1 fluency was </a:t>
            </a:r>
            <a:r>
              <a:rPr lang="en-GB" sz="1600" dirty="0" err="1" smtClean="0"/>
              <a:t>partialled</a:t>
            </a:r>
            <a:r>
              <a:rPr lang="en-GB" sz="1600" dirty="0" smtClean="0"/>
              <a:t> out</a:t>
            </a:r>
          </a:p>
          <a:p>
            <a:pPr marL="2857500" lvl="5" indent="-342900"/>
            <a:endParaRPr lang="en-GB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Processes specific to L2 appear to be important determinants of L2 </a:t>
            </a:r>
            <a:r>
              <a:rPr lang="en-GB" dirty="0" smtClean="0"/>
              <a:t>fluency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Speed </a:t>
            </a:r>
            <a:r>
              <a:rPr lang="en-GB" sz="1800" dirty="0" smtClean="0"/>
              <a:t>of syntactic processing appears to </a:t>
            </a:r>
            <a:r>
              <a:rPr lang="en-GB" sz="1800" dirty="0" smtClean="0"/>
              <a:t>be an important component of </a:t>
            </a:r>
            <a:r>
              <a:rPr lang="en-GB" sz="1800" dirty="0" smtClean="0"/>
              <a:t>oral fluency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5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L1 cognitive processing, i.e. lexical speed and syntactic speed, were not controlled for</a:t>
            </a:r>
          </a:p>
          <a:p>
            <a:pPr marL="2400300" lvl="4" indent="-342900"/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Our measure of syntactic speed potentially captures a wide range of processes involved in speech processing</a:t>
            </a:r>
          </a:p>
          <a:p>
            <a:pPr marL="2400300" lvl="4" indent="-342900"/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Our measures confound knowledge and speed</a:t>
            </a:r>
          </a:p>
          <a:p>
            <a:pPr marL="3314700" lvl="6" indent="-342900"/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Small effects may have not been detected due to the small (N = 34) sample size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9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312664"/>
            <a:ext cx="7558088" cy="7558088"/>
          </a:xfrm>
          <a:prstGeom prst="rect">
            <a:avLst/>
          </a:prstGeom>
          <a:ln w="25400">
            <a:solidFill>
              <a:srgbClr val="A8DDEE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 flipH="1">
            <a:off x="-2319672" y="2903848"/>
            <a:ext cx="62853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err="1"/>
              <a:t>Segalowitz’s</a:t>
            </a:r>
            <a:r>
              <a:rPr lang="en-GB" b="1" dirty="0"/>
              <a:t> </a:t>
            </a:r>
            <a:r>
              <a:rPr lang="en-GB" b="1" dirty="0" smtClean="0"/>
              <a:t> (2010) model </a:t>
            </a:r>
            <a:r>
              <a:rPr lang="en-GB" b="1" dirty="0"/>
              <a:t>of the L2 </a:t>
            </a:r>
            <a:r>
              <a:rPr lang="en-GB" b="1" dirty="0" smtClean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58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questions and definition of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/>
              <a:t>Research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What are the components of oral fluency?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r>
              <a:rPr lang="en-GB" sz="2400" b="1" dirty="0" smtClean="0"/>
              <a:t>Definition of terms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Oral fluency: </a:t>
            </a:r>
            <a:r>
              <a:rPr lang="en-GB" dirty="0"/>
              <a:t>“the flow and smoothness  of speech” </a:t>
            </a:r>
            <a:endParaRPr lang="en-GB" dirty="0" smtClean="0"/>
          </a:p>
          <a:p>
            <a:pPr algn="r"/>
            <a:r>
              <a:rPr lang="en-GB" dirty="0" smtClean="0"/>
              <a:t>(</a:t>
            </a:r>
            <a:r>
              <a:rPr lang="en-GB" dirty="0" err="1"/>
              <a:t>Bosker</a:t>
            </a:r>
            <a:r>
              <a:rPr lang="en-GB" dirty="0"/>
              <a:t> et al., 2013, </a:t>
            </a:r>
            <a:r>
              <a:rPr lang="en-GB" dirty="0" smtClean="0"/>
              <a:t>p</a:t>
            </a:r>
            <a:r>
              <a:rPr lang="en-GB" dirty="0"/>
              <a:t>. </a:t>
            </a:r>
            <a:r>
              <a:rPr lang="en-GB" dirty="0" smtClean="0"/>
              <a:t>2)</a:t>
            </a:r>
            <a:endParaRPr lang="en-GB" dirty="0"/>
          </a:p>
          <a:p>
            <a:pPr marL="457200" lvl="1" indent="-457200">
              <a:buClr>
                <a:srgbClr val="A2347A"/>
              </a:buClr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857250" lvl="2" indent="-457200">
              <a:buClr>
                <a:srgbClr val="A2347A"/>
              </a:buClr>
            </a:pPr>
            <a:r>
              <a:rPr lang="en-GB" sz="1800" b="1" dirty="0" smtClean="0"/>
              <a:t>Cognitive </a:t>
            </a:r>
            <a:r>
              <a:rPr lang="en-GB" sz="1800" b="1" dirty="0"/>
              <a:t>fluency</a:t>
            </a:r>
            <a:r>
              <a:rPr lang="en-GB" sz="1800" dirty="0"/>
              <a:t>: “efficiency of the operation of </a:t>
            </a:r>
            <a:r>
              <a:rPr lang="en-GB" sz="1800" dirty="0" smtClean="0"/>
              <a:t>the underlying 		processes</a:t>
            </a:r>
            <a:r>
              <a:rPr lang="en-GB" sz="1800" dirty="0"/>
              <a:t>” </a:t>
            </a:r>
          </a:p>
          <a:p>
            <a:pPr marL="857250" lvl="2" indent="-457200">
              <a:buClr>
                <a:srgbClr val="A2347A"/>
              </a:buClr>
            </a:pPr>
            <a:r>
              <a:rPr lang="en-GB" sz="1800" b="1" dirty="0"/>
              <a:t>Utterance fluency: </a:t>
            </a:r>
            <a:r>
              <a:rPr lang="en-GB" sz="1800" dirty="0"/>
              <a:t>“the features of utterances </a:t>
            </a:r>
            <a:r>
              <a:rPr lang="en-GB" sz="1800" dirty="0" smtClean="0"/>
              <a:t>that reflect </a:t>
            </a:r>
            <a:r>
              <a:rPr lang="en-GB" sz="1800" dirty="0"/>
              <a:t>cognitive </a:t>
            </a:r>
            <a:r>
              <a:rPr lang="en-GB" sz="1800" dirty="0" smtClean="0"/>
              <a:t>		fluency</a:t>
            </a:r>
            <a:r>
              <a:rPr lang="en-GB" sz="1800" dirty="0"/>
              <a:t>”</a:t>
            </a:r>
          </a:p>
          <a:p>
            <a:pPr marL="857250" lvl="2" indent="-457200">
              <a:buClr>
                <a:srgbClr val="A2347A"/>
              </a:buClr>
            </a:pPr>
            <a:r>
              <a:rPr lang="en-GB" sz="1800" b="1" dirty="0"/>
              <a:t>Perceived fluency: </a:t>
            </a:r>
            <a:r>
              <a:rPr lang="en-GB" sz="1800" dirty="0"/>
              <a:t>“the inferences listeners make </a:t>
            </a:r>
            <a:r>
              <a:rPr lang="en-GB" sz="1800" dirty="0" smtClean="0"/>
              <a:t>about </a:t>
            </a:r>
            <a:r>
              <a:rPr lang="en-GB" sz="1800" dirty="0"/>
              <a:t>… cognitive </a:t>
            </a:r>
            <a:r>
              <a:rPr lang="en-GB" sz="1800" dirty="0" smtClean="0"/>
              <a:t>		fluency </a:t>
            </a:r>
            <a:r>
              <a:rPr lang="en-GB" sz="1800" dirty="0"/>
              <a:t>based on their </a:t>
            </a:r>
            <a:r>
              <a:rPr lang="en-GB" sz="1800" dirty="0" smtClean="0"/>
              <a:t>perceptions </a:t>
            </a:r>
            <a:r>
              <a:rPr lang="en-GB" sz="1800" dirty="0"/>
              <a:t>of </a:t>
            </a:r>
            <a:r>
              <a:rPr lang="en-GB" sz="1800" dirty="0" smtClean="0"/>
              <a:t>utterance </a:t>
            </a:r>
            <a:r>
              <a:rPr lang="en-GB" sz="1800" dirty="0"/>
              <a:t>fluency</a:t>
            </a:r>
            <a:r>
              <a:rPr lang="en-GB" sz="1800" dirty="0" smtClean="0"/>
              <a:t>” </a:t>
            </a:r>
          </a:p>
          <a:p>
            <a:pPr marL="400050" lvl="2" indent="0" algn="r">
              <a:buClr>
                <a:srgbClr val="A2347A"/>
              </a:buClr>
              <a:buNone/>
            </a:pPr>
            <a:r>
              <a:rPr lang="en-GB" sz="1800" dirty="0" smtClean="0"/>
              <a:t>(</a:t>
            </a:r>
            <a:r>
              <a:rPr lang="en-GB" sz="1800" dirty="0" err="1"/>
              <a:t>Segalowitz</a:t>
            </a:r>
            <a:r>
              <a:rPr lang="en-GB" sz="1800" dirty="0"/>
              <a:t>, 2010, p. 165)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9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directions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95443"/>
              </p:ext>
            </p:extLst>
          </p:nvPr>
        </p:nvGraphicFramePr>
        <p:xfrm>
          <a:off x="2463080" y="116632"/>
          <a:ext cx="822960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736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1"/>
            <a:ext cx="3898776" cy="45023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A2347A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Investigate a wider range of the fluency vulnerability points identified by </a:t>
            </a:r>
            <a:r>
              <a:rPr lang="en-GB" dirty="0" err="1" smtClean="0"/>
              <a:t>Segalowitz</a:t>
            </a:r>
            <a:r>
              <a:rPr lang="en-GB" dirty="0" smtClean="0"/>
              <a:t> (2010)</a:t>
            </a:r>
          </a:p>
          <a:p>
            <a:pPr marL="1943100" lvl="3" indent="-342900"/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Compare models of proficiency and fluency</a:t>
            </a:r>
          </a:p>
          <a:p>
            <a:pPr marL="1943100" lvl="3" indent="-342900"/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5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British Academy Skills Acquisition Award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Department of Education, University of York, Pump Priming Fund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Ruby (</a:t>
            </a:r>
            <a:r>
              <a:rPr lang="en-GB" dirty="0" err="1" smtClean="0"/>
              <a:t>Jiaying</a:t>
            </a:r>
            <a:r>
              <a:rPr lang="en-GB" dirty="0" smtClean="0"/>
              <a:t>) Yu  and Abby (Ping) Wang for support with data collection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Members of Centre for Research in Language Learning and Use, University of York  and Members  of the Cognitive Approaches to Second Language Acquisition Research Group, </a:t>
            </a:r>
            <a:r>
              <a:rPr lang="en-GB" dirty="0" err="1" smtClean="0"/>
              <a:t>Universität</a:t>
            </a:r>
            <a:r>
              <a:rPr lang="en-GB" dirty="0" smtClean="0"/>
              <a:t> van </a:t>
            </a:r>
            <a:r>
              <a:rPr lang="en-GB" dirty="0" smtClean="0"/>
              <a:t>Amsterdam for insightful comments on the work in progress</a:t>
            </a:r>
            <a:endParaRPr lang="en-GB" dirty="0" smtClean="0"/>
          </a:p>
          <a:p>
            <a:pPr algn="ctr"/>
            <a:r>
              <a:rPr lang="en-GB" sz="6600" b="1" dirty="0" smtClean="0"/>
              <a:t>Questions?</a:t>
            </a:r>
            <a:endParaRPr lang="en-GB" sz="66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99592" y="5733256"/>
            <a:ext cx="7336904" cy="792088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A2347A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 smtClean="0"/>
              <a:t>Contact:</a:t>
            </a:r>
            <a:r>
              <a:rPr lang="en-GB" sz="2400" dirty="0" smtClean="0"/>
              <a:t> </a:t>
            </a:r>
            <a:r>
              <a:rPr lang="en-GB" sz="2400" i="1" dirty="0" smtClean="0"/>
              <a:t>zoe.handley@york.ac.uk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8929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GB" sz="1800" dirty="0" err="1" smtClean="0"/>
              <a:t>Bosker</a:t>
            </a:r>
            <a:r>
              <a:rPr lang="en-GB" sz="1800" dirty="0" smtClean="0"/>
              <a:t> et al. (2013). What makes speech sound fluent? The contributions of pauses, speed and repairs. </a:t>
            </a:r>
            <a:r>
              <a:rPr lang="en-GB" sz="1800" i="1" dirty="0" smtClean="0"/>
              <a:t>Language Testing, 30</a:t>
            </a:r>
            <a:r>
              <a:rPr lang="en-GB" sz="1800" dirty="0" smtClean="0"/>
              <a:t>, 159-175</a:t>
            </a:r>
          </a:p>
          <a:p>
            <a:r>
              <a:rPr lang="en-GB" sz="1800" dirty="0" err="1" smtClean="0"/>
              <a:t>Brodeur</a:t>
            </a:r>
            <a:r>
              <a:rPr lang="en-GB" sz="1800" dirty="0"/>
              <a:t> </a:t>
            </a:r>
            <a:r>
              <a:rPr lang="en-GB" sz="1800" dirty="0" smtClean="0"/>
              <a:t>et al. </a:t>
            </a:r>
            <a:r>
              <a:rPr lang="en-GB" sz="1800" dirty="0"/>
              <a:t>(2010). The Bank of Standardized Stimuli (BOSS), a new set of 480 normative photos of objects to be used as visual stimuli in cognitive research. </a:t>
            </a:r>
            <a:r>
              <a:rPr lang="en-GB" sz="1800" i="1" dirty="0" err="1"/>
              <a:t>PLoS</a:t>
            </a:r>
            <a:r>
              <a:rPr lang="en-GB" sz="1800" i="1" dirty="0"/>
              <a:t> ONE, 5</a:t>
            </a:r>
            <a:r>
              <a:rPr lang="en-GB" sz="1800" dirty="0"/>
              <a:t>, e10773.</a:t>
            </a:r>
          </a:p>
          <a:p>
            <a:r>
              <a:rPr lang="en-GB" sz="1800" dirty="0" err="1" smtClean="0"/>
              <a:t>Brodeur</a:t>
            </a:r>
            <a:r>
              <a:rPr lang="en-GB" sz="1800" dirty="0" smtClean="0"/>
              <a:t>, et al.(2014). Bank of Standardized Stimuli (BOSS) phase II: 930 new normative photos. </a:t>
            </a:r>
            <a:r>
              <a:rPr lang="en-GB" sz="1800" i="1" dirty="0" err="1" smtClean="0"/>
              <a:t>PLoS</a:t>
            </a:r>
            <a:r>
              <a:rPr lang="en-GB" sz="1800" i="1" dirty="0" smtClean="0"/>
              <a:t> ONE, 9</a:t>
            </a:r>
            <a:r>
              <a:rPr lang="en-GB" sz="1800" dirty="0" smtClean="0"/>
              <a:t>, e106953.</a:t>
            </a:r>
          </a:p>
          <a:p>
            <a:r>
              <a:rPr lang="en-GB" sz="1800" dirty="0" smtClean="0"/>
              <a:t>De Jong et al. (2013). Linguistic skills and speaking fluency in a second language. </a:t>
            </a:r>
            <a:r>
              <a:rPr lang="en-GB" sz="1800" i="1" dirty="0" smtClean="0"/>
              <a:t>Applied Psycholinguistics, 34</a:t>
            </a:r>
            <a:r>
              <a:rPr lang="en-GB" sz="1800" dirty="0" smtClean="0"/>
              <a:t>, 893-916</a:t>
            </a:r>
          </a:p>
          <a:p>
            <a:r>
              <a:rPr lang="en-GB" sz="1800" dirty="0" err="1"/>
              <a:t>Engelhardt</a:t>
            </a:r>
            <a:r>
              <a:rPr lang="en-GB" sz="1800" dirty="0"/>
              <a:t> et al. (2012). Are language production problems apparent in adults who no longer meet diagnostic criteria for attention-deficit/hyperactivity disorder? </a:t>
            </a:r>
            <a:r>
              <a:rPr lang="en-GB" sz="1800" i="1" dirty="0"/>
              <a:t>Cognitive Neuropsychology, 29</a:t>
            </a:r>
            <a:r>
              <a:rPr lang="en-GB" sz="1800" dirty="0"/>
              <a:t>(3), 275-299</a:t>
            </a:r>
          </a:p>
          <a:p>
            <a:r>
              <a:rPr lang="en-GB" sz="1800" dirty="0"/>
              <a:t>Farrell &amp; Abrams (2014). Picture-word interference reveals inhibitory effects of syllable frequency on lexical selection. </a:t>
            </a:r>
            <a:r>
              <a:rPr lang="en-GB" sz="1800" i="1" dirty="0"/>
              <a:t>The Quarterly Journal of Experimental Psychology, 67</a:t>
            </a:r>
            <a:r>
              <a:rPr lang="en-GB" sz="1800" dirty="0"/>
              <a:t>(3), </a:t>
            </a:r>
            <a:r>
              <a:rPr lang="en-GB" sz="1800" dirty="0" smtClean="0"/>
              <a:t>525-541</a:t>
            </a:r>
            <a:endParaRPr lang="en-GB" sz="1800" dirty="0"/>
          </a:p>
          <a:p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7508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GB" sz="1800" dirty="0" err="1" smtClean="0"/>
              <a:t>Johson</a:t>
            </a:r>
            <a:r>
              <a:rPr lang="en-GB" sz="1800" dirty="0" smtClean="0"/>
              <a:t> </a:t>
            </a:r>
            <a:r>
              <a:rPr lang="en-GB" sz="1800" dirty="0"/>
              <a:t>&amp; Newport (1989). Critical period effect s in second language learning: The influence of maturational state on the acquisition of English as a second language. </a:t>
            </a:r>
            <a:r>
              <a:rPr lang="en-GB" sz="1800" i="1" dirty="0"/>
              <a:t>Cognitive Psychology, 21</a:t>
            </a:r>
            <a:r>
              <a:rPr lang="en-GB" sz="1800" dirty="0"/>
              <a:t>, 60-99</a:t>
            </a:r>
          </a:p>
          <a:p>
            <a:r>
              <a:rPr lang="en-GB" sz="1800" dirty="0" err="1"/>
              <a:t>Segalowitz</a:t>
            </a:r>
            <a:r>
              <a:rPr lang="en-GB" sz="1800" dirty="0"/>
              <a:t> (2010)</a:t>
            </a:r>
            <a:r>
              <a:rPr lang="en-GB" sz="1800" i="1" dirty="0"/>
              <a:t>. Cognitive bases of second language fluency.</a:t>
            </a:r>
            <a:r>
              <a:rPr lang="en-GB" sz="1800" dirty="0"/>
              <a:t> London: Routledge.</a:t>
            </a:r>
          </a:p>
          <a:p>
            <a:r>
              <a:rPr lang="en-GB" sz="1800" dirty="0" err="1"/>
              <a:t>Segalowitz</a:t>
            </a:r>
            <a:r>
              <a:rPr lang="en-GB" sz="1800" dirty="0"/>
              <a:t> &amp; Freed (2004). Context, contact, and cognition in oral fluency acquisition. </a:t>
            </a:r>
            <a:r>
              <a:rPr lang="en-GB" sz="1800" i="1" dirty="0"/>
              <a:t>Studies in Second Language </a:t>
            </a:r>
            <a:r>
              <a:rPr lang="en-GB" sz="1800" i="1" dirty="0" err="1"/>
              <a:t>Acquisition</a:t>
            </a:r>
            <a:r>
              <a:rPr lang="en-GB" sz="1800" dirty="0" err="1"/>
              <a:t>cy</a:t>
            </a:r>
            <a:r>
              <a:rPr lang="en-GB" sz="1800" dirty="0"/>
              <a:t> in advanced learners of French. </a:t>
            </a:r>
            <a:r>
              <a:rPr lang="en-GB" sz="1800" i="1" dirty="0"/>
              <a:t>Applied Linguistics, 17</a:t>
            </a:r>
            <a:r>
              <a:rPr lang="en-GB" sz="1800" dirty="0"/>
              <a:t>(1), 84-119</a:t>
            </a:r>
          </a:p>
          <a:p>
            <a:endParaRPr lang="en-GB" sz="1800" dirty="0"/>
          </a:p>
          <a:p>
            <a:r>
              <a:rPr lang="en-GB" sz="1800" dirty="0"/>
              <a:t>Title image: </a:t>
            </a:r>
            <a:r>
              <a:rPr lang="en-GB" sz="1800" dirty="0">
                <a:hlinkClick r:id="rId3"/>
              </a:rPr>
              <a:t>http://pixabay.com/en/photos/gears/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326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Utterance fluency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625725"/>
          </a:xfrm>
        </p:spPr>
        <p:txBody>
          <a:bodyPr/>
          <a:lstStyle/>
          <a:p>
            <a:pPr lvl="0"/>
            <a:r>
              <a:rPr lang="en-GB" sz="2800" dirty="0" smtClean="0"/>
              <a:t>Components of fluency:</a:t>
            </a:r>
            <a:endParaRPr lang="en-GB" sz="2800" dirty="0"/>
          </a:p>
          <a:p>
            <a:pPr lvl="1"/>
            <a:r>
              <a:rPr lang="en-GB" sz="2400" b="1" dirty="0"/>
              <a:t>Speed fluency:</a:t>
            </a:r>
            <a:r>
              <a:rPr lang="en-GB" sz="2400" dirty="0"/>
              <a:t> </a:t>
            </a:r>
            <a:r>
              <a:rPr lang="en-GB" sz="2400" dirty="0" smtClean="0"/>
              <a:t>		Rate of delivery</a:t>
            </a:r>
            <a:endParaRPr lang="en-GB" sz="2400" dirty="0"/>
          </a:p>
          <a:p>
            <a:pPr lvl="1"/>
            <a:r>
              <a:rPr lang="en-GB" sz="2400" b="1" dirty="0"/>
              <a:t>Breakdown fluency:</a:t>
            </a:r>
            <a:r>
              <a:rPr lang="en-GB" sz="2400" dirty="0"/>
              <a:t> </a:t>
            </a:r>
            <a:r>
              <a:rPr lang="en-GB" sz="2400" dirty="0" smtClean="0"/>
              <a:t>		Extent of interruptions</a:t>
            </a:r>
            <a:endParaRPr lang="en-GB" sz="2400" dirty="0"/>
          </a:p>
          <a:p>
            <a:pPr lvl="1"/>
            <a:r>
              <a:rPr lang="en-GB" sz="2400" b="1" dirty="0"/>
              <a:t>Repair fluency: </a:t>
            </a:r>
            <a:r>
              <a:rPr lang="en-GB" sz="2400" b="1" dirty="0" smtClean="0"/>
              <a:t>		</a:t>
            </a:r>
            <a:r>
              <a:rPr lang="en-GB" sz="2400" dirty="0" smtClean="0"/>
              <a:t>Number of corrections 					and repetitions</a:t>
            </a:r>
          </a:p>
          <a:p>
            <a:pPr marL="1771650" lvl="4" indent="0" algn="r">
              <a:buNone/>
            </a:pPr>
            <a:r>
              <a:rPr lang="en-GB" sz="1800" dirty="0"/>
              <a:t>(</a:t>
            </a:r>
            <a:r>
              <a:rPr lang="en-GB" sz="1800" dirty="0" err="1"/>
              <a:t>Segalowitz</a:t>
            </a:r>
            <a:r>
              <a:rPr lang="en-GB" sz="1800" dirty="0"/>
              <a:t>, </a:t>
            </a:r>
            <a:r>
              <a:rPr lang="en-GB" sz="1800" dirty="0" smtClean="0"/>
              <a:t>2010)</a:t>
            </a:r>
            <a:endParaRPr lang="en-GB" sz="1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163596"/>
            <a:ext cx="8496944" cy="1569660"/>
          </a:xfrm>
          <a:prstGeom prst="rect">
            <a:avLst/>
          </a:prstGeom>
          <a:solidFill>
            <a:schemeClr val="tx1"/>
          </a:solidFill>
          <a:ln w="25400">
            <a:solidFill>
              <a:srgbClr val="A8DDEE"/>
            </a:solidFill>
          </a:ln>
        </p:spPr>
        <p:txBody>
          <a:bodyPr wrap="square" rtlCol="0">
            <a:spAutoFit/>
          </a:bodyPr>
          <a:lstStyle/>
          <a:p>
            <a:pPr lvl="0"/>
            <a:endParaRPr lang="en-GB" sz="1100" b="1" i="1" dirty="0" smtClean="0">
              <a:solidFill>
                <a:schemeClr val="bg1"/>
              </a:solidFill>
            </a:endParaRPr>
          </a:p>
          <a:p>
            <a:pPr lvl="0"/>
            <a:r>
              <a:rPr lang="en-GB" sz="2000" b="1" i="1" dirty="0" smtClean="0">
                <a:solidFill>
                  <a:schemeClr val="bg1"/>
                </a:solidFill>
              </a:rPr>
              <a:t>&lt; </a:t>
            </a:r>
            <a:r>
              <a:rPr lang="en-GB" sz="2000" b="1" i="1" dirty="0">
                <a:solidFill>
                  <a:schemeClr val="bg1"/>
                </a:solidFill>
              </a:rPr>
              <a:t>two boats &amp;-</a:t>
            </a:r>
            <a:r>
              <a:rPr lang="en-GB" sz="2000" b="1" i="1" dirty="0" err="1">
                <a:solidFill>
                  <a:schemeClr val="bg1"/>
                </a:solidFill>
              </a:rPr>
              <a:t>er</a:t>
            </a:r>
            <a:r>
              <a:rPr lang="en-GB" sz="2000" b="1" i="1" dirty="0">
                <a:solidFill>
                  <a:schemeClr val="bg1"/>
                </a:solidFill>
              </a:rPr>
              <a:t> were sinking yesterday &gt; [//] two boats sank ye(</a:t>
            </a:r>
            <a:r>
              <a:rPr lang="en-GB" sz="2000" b="1" i="1" dirty="0" err="1">
                <a:solidFill>
                  <a:schemeClr val="bg1"/>
                </a:solidFill>
              </a:rPr>
              <a:t>sterday</a:t>
            </a:r>
            <a:r>
              <a:rPr lang="en-GB" sz="2000" b="1" i="1" dirty="0">
                <a:solidFill>
                  <a:schemeClr val="bg1"/>
                </a:solidFill>
              </a:rPr>
              <a:t>) +/.</a:t>
            </a:r>
          </a:p>
          <a:p>
            <a:pPr lvl="0"/>
            <a:endParaRPr lang="en-GB" sz="1100" b="1" i="1" dirty="0">
              <a:solidFill>
                <a:schemeClr val="bg1"/>
              </a:solidFill>
            </a:endParaRPr>
          </a:p>
          <a:p>
            <a:pPr lvl="0"/>
            <a:r>
              <a:rPr lang="en-GB" sz="2000" b="1" i="1" dirty="0">
                <a:solidFill>
                  <a:schemeClr val="bg1"/>
                </a:solidFill>
              </a:rPr>
              <a:t>&lt; they play piano </a:t>
            </a:r>
            <a:r>
              <a:rPr lang="en-GB" sz="2000" b="1" i="1" dirty="0" err="1">
                <a:solidFill>
                  <a:schemeClr val="bg1"/>
                </a:solidFill>
              </a:rPr>
              <a:t>er</a:t>
            </a:r>
            <a:r>
              <a:rPr lang="en-GB" sz="2000" b="1" i="1" dirty="0">
                <a:solidFill>
                  <a:schemeClr val="bg1"/>
                </a:solidFill>
              </a:rPr>
              <a:t> everyday &gt; [//] &lt; play the piano &gt; [//] they play the piano </a:t>
            </a:r>
            <a:r>
              <a:rPr lang="en-GB" sz="2000" b="1" i="1" dirty="0" smtClean="0">
                <a:solidFill>
                  <a:schemeClr val="bg1"/>
                </a:solidFill>
              </a:rPr>
              <a:t>everyday</a:t>
            </a:r>
            <a:endParaRPr lang="en-GB" sz="2000" b="1" dirty="0" smtClean="0">
              <a:solidFill>
                <a:schemeClr val="bg1"/>
              </a:solidFill>
            </a:endParaRPr>
          </a:p>
          <a:p>
            <a:pPr lvl="0"/>
            <a:endParaRPr lang="en-GB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Cognitive fluency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Components:</a:t>
            </a:r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en-GB" sz="2400" b="1" dirty="0" smtClean="0"/>
              <a:t>Language learning aptitude, </a:t>
            </a:r>
            <a:r>
              <a:rPr lang="en-GB" sz="2400" dirty="0" smtClean="0"/>
              <a:t>including phonetic coding ability, rote learning capacity, and sensitivity to grammatical features</a:t>
            </a:r>
          </a:p>
          <a:p>
            <a:pPr marL="2400300" lvl="4" indent="-342900">
              <a:buClr>
                <a:schemeClr val="tx1"/>
              </a:buClr>
              <a:buFontTx/>
              <a:buChar char="-"/>
            </a:pPr>
            <a:endParaRPr lang="en-GB" sz="1200" dirty="0" smtClean="0"/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en-GB" sz="2400" b="1" dirty="0" smtClean="0"/>
              <a:t>Linguistic knowledge, </a:t>
            </a:r>
            <a:r>
              <a:rPr lang="en-GB" sz="2400" dirty="0" smtClean="0"/>
              <a:t>including message formulation, lexical retrieval, grammatical encoding, and so on</a:t>
            </a:r>
          </a:p>
          <a:p>
            <a:pPr marL="2400300" lvl="4" indent="-342900">
              <a:buClr>
                <a:schemeClr val="tx1"/>
              </a:buClr>
              <a:buFontTx/>
              <a:buChar char="-"/>
            </a:pPr>
            <a:endParaRPr lang="en-GB" sz="1200" b="1" dirty="0" smtClean="0"/>
          </a:p>
          <a:p>
            <a:pPr marL="342900" indent="-342900">
              <a:buClr>
                <a:schemeClr val="tx1"/>
              </a:buClr>
              <a:buFontTx/>
              <a:buChar char="-"/>
            </a:pPr>
            <a:r>
              <a:rPr lang="en-GB" sz="2400" b="1" dirty="0" smtClean="0"/>
              <a:t>Linguistic processing, </a:t>
            </a:r>
            <a:r>
              <a:rPr lang="en-GB" sz="2400" dirty="0" smtClean="0"/>
              <a:t>including speed (reaction times) and efficiency (variability in reaction times)</a:t>
            </a:r>
            <a:endParaRPr lang="en-GB" dirty="0"/>
          </a:p>
          <a:p>
            <a:pPr marL="342900" indent="-342900">
              <a:buFontTx/>
              <a:buChar char="-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722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312664"/>
            <a:ext cx="7558088" cy="7558088"/>
          </a:xfrm>
          <a:prstGeom prst="rect">
            <a:avLst/>
          </a:prstGeom>
          <a:ln w="25400">
            <a:solidFill>
              <a:srgbClr val="A8DDEE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 flipH="1">
            <a:off x="-2319672" y="2903848"/>
            <a:ext cx="62853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err="1"/>
              <a:t>Segalowitz’s</a:t>
            </a:r>
            <a:r>
              <a:rPr lang="en-GB" b="1" dirty="0"/>
              <a:t> </a:t>
            </a:r>
            <a:r>
              <a:rPr lang="en-GB" b="1" dirty="0" smtClean="0"/>
              <a:t> (2010) </a:t>
            </a:r>
            <a:r>
              <a:rPr lang="en-GB" b="1" dirty="0" smtClean="0"/>
              <a:t>fluency vulnerability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6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Relationship between utterance fluency and </a:t>
            </a:r>
            <a:r>
              <a:rPr lang="en-GB" dirty="0"/>
              <a:t>c</a:t>
            </a:r>
            <a:r>
              <a:rPr lang="en-GB" dirty="0" smtClean="0"/>
              <a:t>ognitive fluency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 err="1" smtClean="0"/>
              <a:t>Segalowitz</a:t>
            </a:r>
            <a:r>
              <a:rPr lang="en-GB" b="1" dirty="0" smtClean="0"/>
              <a:t> &amp; Freed (2004)</a:t>
            </a:r>
          </a:p>
          <a:p>
            <a:pPr lvl="1"/>
            <a:r>
              <a:rPr lang="en-GB" sz="1800" dirty="0" smtClean="0"/>
              <a:t>English learners of Spanish studying at home and abroad</a:t>
            </a:r>
          </a:p>
          <a:p>
            <a:pPr lvl="1"/>
            <a:r>
              <a:rPr lang="en-GB" sz="1800" dirty="0" smtClean="0"/>
              <a:t>Controlled for L1 processing (but not fluency)</a:t>
            </a:r>
          </a:p>
          <a:p>
            <a:pPr lvl="1"/>
            <a:r>
              <a:rPr lang="en-GB" sz="1800" dirty="0" smtClean="0"/>
              <a:t>Positive correlations between lexical access speed and efficiency and breakdown fluency (Filler free, i.e. MLU)</a:t>
            </a:r>
          </a:p>
          <a:p>
            <a:pPr lvl="1"/>
            <a:r>
              <a:rPr lang="en-GB" sz="1800" dirty="0" smtClean="0"/>
              <a:t>Negative correlations between attention control and speech rate</a:t>
            </a:r>
          </a:p>
          <a:p>
            <a:pPr lvl="0"/>
            <a:endParaRPr lang="en-GB" sz="1400" dirty="0" smtClean="0"/>
          </a:p>
          <a:p>
            <a:pPr lvl="0"/>
            <a:r>
              <a:rPr lang="en-GB" b="1" dirty="0" smtClean="0"/>
              <a:t>De Jong et al. (2013)</a:t>
            </a:r>
          </a:p>
          <a:p>
            <a:pPr lvl="1"/>
            <a:r>
              <a:rPr lang="en-GB" sz="1800" dirty="0" smtClean="0"/>
              <a:t>Advanced learners of Dutch</a:t>
            </a:r>
          </a:p>
          <a:p>
            <a:pPr lvl="1"/>
            <a:r>
              <a:rPr lang="en-GB" sz="1800" dirty="0" smtClean="0"/>
              <a:t>Linguistic skills (vocabulary and grammar knowledge, pronunciation quality and vocabulary and grammar processing) account for between 5% (Mean pause duration) and 50% (Mean syllable duration) of variation in oral fluency</a:t>
            </a:r>
          </a:p>
          <a:p>
            <a:pPr lvl="1"/>
            <a:r>
              <a:rPr lang="en-GB" sz="1800" dirty="0" smtClean="0"/>
              <a:t>Strong correlations (&gt; 0.5) between vocabulary knowledge, pronunciation quality, and sentence building and mean syllable duration (inverse articulation rate)</a:t>
            </a:r>
            <a:endParaRPr lang="en-GB" sz="1800" dirty="0"/>
          </a:p>
          <a:p>
            <a:pPr lvl="1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264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Participants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638" lvl="1" indent="-274638">
              <a:lnSpc>
                <a:spcPct val="150000"/>
              </a:lnSpc>
            </a:pPr>
            <a:r>
              <a:rPr lang="en-GB" sz="2000" dirty="0" smtClean="0"/>
              <a:t>34 Chinese </a:t>
            </a:r>
            <a:r>
              <a:rPr lang="en-GB" sz="2000" dirty="0"/>
              <a:t>learners of </a:t>
            </a:r>
            <a:r>
              <a:rPr lang="en-GB" sz="2000" dirty="0" smtClean="0"/>
              <a:t>English </a:t>
            </a:r>
          </a:p>
          <a:p>
            <a:pPr marL="274638" lvl="1" indent="-274638">
              <a:lnSpc>
                <a:spcPct val="150000"/>
              </a:lnSpc>
            </a:pPr>
            <a:r>
              <a:rPr lang="en-GB" sz="2000" dirty="0" smtClean="0"/>
              <a:t>Studying </a:t>
            </a:r>
            <a:r>
              <a:rPr lang="en-GB" sz="2000" dirty="0"/>
              <a:t>for an MA </a:t>
            </a:r>
            <a:r>
              <a:rPr lang="en-GB" sz="2000" dirty="0" smtClean="0"/>
              <a:t>in language education</a:t>
            </a:r>
          </a:p>
          <a:p>
            <a:pPr marL="274638" lvl="1" indent="-274638">
              <a:lnSpc>
                <a:spcPct val="150000"/>
              </a:lnSpc>
            </a:pPr>
            <a:r>
              <a:rPr lang="en-GB" sz="2000" dirty="0" smtClean="0"/>
              <a:t>Aged 21 – 31, with most aged 22 – 23 </a:t>
            </a:r>
          </a:p>
          <a:p>
            <a:pPr marL="274638" lvl="1" indent="-274638">
              <a:lnSpc>
                <a:spcPct val="150000"/>
              </a:lnSpc>
            </a:pPr>
            <a:r>
              <a:rPr lang="en-GB" sz="2000" dirty="0" smtClean="0"/>
              <a:t>32 females and 2 males</a:t>
            </a:r>
            <a:endParaRPr lang="en-GB" sz="2000" dirty="0"/>
          </a:p>
          <a:p>
            <a:pPr marL="274638" lvl="1" indent="-274638">
              <a:lnSpc>
                <a:spcPct val="150000"/>
              </a:lnSpc>
            </a:pPr>
            <a:r>
              <a:rPr lang="en-GB" sz="2000" dirty="0" smtClean="0"/>
              <a:t>Most spoke ‘Chinese’ at home</a:t>
            </a:r>
          </a:p>
          <a:p>
            <a:pPr marL="274638" lvl="1" indent="-274638"/>
            <a:r>
              <a:rPr lang="en-GB" sz="2000" dirty="0" smtClean="0"/>
              <a:t>Proficiency </a:t>
            </a:r>
          </a:p>
          <a:p>
            <a:pPr marL="674688" lvl="2" indent="-274638"/>
            <a:r>
              <a:rPr lang="en-GB" sz="1800" dirty="0" smtClean="0"/>
              <a:t>CEFR:: B2 / C1, Upper Intermediate / Advanced</a:t>
            </a:r>
          </a:p>
          <a:p>
            <a:pPr marL="674688" lvl="2" indent="-274638"/>
            <a:r>
              <a:rPr lang="en-GB" sz="1800" dirty="0" smtClean="0"/>
              <a:t>IELTS: 6.5 / 7.0</a:t>
            </a:r>
          </a:p>
          <a:p>
            <a:pPr marL="674688" lvl="2" indent="-274638"/>
            <a:r>
              <a:rPr lang="en-GB" sz="1800" dirty="0" smtClean="0"/>
              <a:t>C-Test (Total = 120): </a:t>
            </a:r>
            <a:r>
              <a:rPr lang="en-GB" sz="1800" i="1" dirty="0" smtClean="0"/>
              <a:t>M.</a:t>
            </a:r>
            <a:r>
              <a:rPr lang="en-GB" sz="1800" dirty="0" smtClean="0"/>
              <a:t> = 71.59, </a:t>
            </a:r>
            <a:r>
              <a:rPr lang="en-GB" sz="1800" i="1" dirty="0" smtClean="0"/>
              <a:t>S.D.</a:t>
            </a:r>
            <a:r>
              <a:rPr lang="en-GB" sz="1800" dirty="0" smtClean="0"/>
              <a:t> = 12.158, </a:t>
            </a:r>
            <a:r>
              <a:rPr lang="en-GB" sz="1800" i="1" dirty="0" smtClean="0"/>
              <a:t>Min.</a:t>
            </a:r>
            <a:r>
              <a:rPr lang="en-GB" sz="1800" dirty="0" smtClean="0"/>
              <a:t> = 46, </a:t>
            </a:r>
            <a:r>
              <a:rPr lang="en-GB" sz="1800" i="1" dirty="0" smtClean="0"/>
              <a:t>Max.</a:t>
            </a:r>
            <a:r>
              <a:rPr lang="en-GB" sz="1800" dirty="0" smtClean="0"/>
              <a:t> = 102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456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lvl="0"/>
            <a:r>
              <a:rPr lang="en-GB" dirty="0" smtClean="0"/>
              <a:t>Cross-sectional</a:t>
            </a:r>
          </a:p>
          <a:p>
            <a:pPr lvl="0"/>
            <a:endParaRPr lang="en-GB" sz="1100" dirty="0" smtClean="0"/>
          </a:p>
          <a:p>
            <a:pPr lvl="0"/>
            <a:r>
              <a:rPr lang="en-GB" dirty="0" smtClean="0"/>
              <a:t>Criterion variables</a:t>
            </a:r>
            <a:endParaRPr lang="en-GB" dirty="0"/>
          </a:p>
          <a:p>
            <a:pPr lvl="1"/>
            <a:r>
              <a:rPr lang="en-GB" sz="1800" b="1" dirty="0" smtClean="0"/>
              <a:t>English oral fluency in narrative retelling</a:t>
            </a:r>
          </a:p>
          <a:p>
            <a:pPr lvl="2"/>
            <a:r>
              <a:rPr lang="en-GB" sz="1800" b="1" dirty="0" smtClean="0"/>
              <a:t>Composite measure:</a:t>
            </a:r>
            <a:r>
              <a:rPr lang="en-GB" sz="1800" dirty="0" smtClean="0"/>
              <a:t> 		Speech rate</a:t>
            </a:r>
          </a:p>
          <a:p>
            <a:pPr lvl="2"/>
            <a:r>
              <a:rPr lang="en-GB" sz="1800" b="1" dirty="0" smtClean="0"/>
              <a:t>Speed fluency: </a:t>
            </a:r>
            <a:r>
              <a:rPr lang="en-GB" sz="1800" dirty="0" smtClean="0"/>
              <a:t>		Articulation rate</a:t>
            </a:r>
          </a:p>
          <a:p>
            <a:pPr lvl="2"/>
            <a:r>
              <a:rPr lang="en-GB" sz="1800" b="1" dirty="0" smtClean="0"/>
              <a:t>Breakdown fluency:</a:t>
            </a:r>
            <a:r>
              <a:rPr lang="en-GB" sz="1800" dirty="0" smtClean="0"/>
              <a:t> 		Silent pauses per minute</a:t>
            </a:r>
          </a:p>
          <a:p>
            <a:pPr marL="457200" lvl="1" indent="0">
              <a:buNone/>
            </a:pPr>
            <a:r>
              <a:rPr lang="en-GB" sz="1800" dirty="0" smtClean="0"/>
              <a:t>					Mean length of silent pauses</a:t>
            </a:r>
            <a:endParaRPr lang="en-GB" sz="1800" dirty="0"/>
          </a:p>
          <a:p>
            <a:pPr lvl="2"/>
            <a:endParaRPr lang="en-GB" sz="1000" dirty="0" smtClean="0"/>
          </a:p>
          <a:p>
            <a:r>
              <a:rPr lang="en-GB" dirty="0" smtClean="0"/>
              <a:t>Predictor variables</a:t>
            </a:r>
            <a:endParaRPr lang="en-GB" dirty="0"/>
          </a:p>
          <a:p>
            <a:pPr lvl="1"/>
            <a:r>
              <a:rPr lang="en-GB" sz="1800" dirty="0" smtClean="0"/>
              <a:t>Mandarin oral fluency		Narrative retelling	</a:t>
            </a:r>
          </a:p>
          <a:p>
            <a:pPr lvl="1"/>
            <a:r>
              <a:rPr lang="en-GB" sz="1800" dirty="0" smtClean="0"/>
              <a:t>Lexical knowledge			Picture naming</a:t>
            </a:r>
          </a:p>
          <a:p>
            <a:pPr marL="457200" lvl="1" indent="0">
              <a:buNone/>
            </a:pPr>
            <a:r>
              <a:rPr lang="en-GB" sz="1800" dirty="0" smtClean="0"/>
              <a:t>	and speed</a:t>
            </a:r>
          </a:p>
          <a:p>
            <a:pPr lvl="1"/>
            <a:r>
              <a:rPr lang="en-GB" sz="1800" dirty="0" smtClean="0"/>
              <a:t>Syntactic knowledge		Sentence construction</a:t>
            </a:r>
          </a:p>
          <a:p>
            <a:pPr marL="457200" lvl="1" indent="0">
              <a:buNone/>
            </a:pPr>
            <a:r>
              <a:rPr lang="en-GB" sz="1800" dirty="0" smtClean="0"/>
              <a:t>	and speed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969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Measuring English and Mandarin oral fluency: Narrative task</a:t>
            </a:r>
            <a:r>
              <a:rPr lang="en-GB" dirty="0"/>
              <a:t> </a:t>
            </a:r>
            <a:r>
              <a:rPr lang="en-GB" sz="2000" dirty="0" smtClean="0"/>
              <a:t>(</a:t>
            </a:r>
            <a:r>
              <a:rPr lang="en-GB" sz="2000" dirty="0" err="1" smtClean="0"/>
              <a:t>Skehan</a:t>
            </a:r>
            <a:r>
              <a:rPr lang="en-GB" sz="2000" dirty="0" smtClean="0"/>
              <a:t> &amp; Foster, 1997)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Task conditions</a:t>
            </a:r>
          </a:p>
          <a:p>
            <a:pPr lvl="1"/>
            <a:r>
              <a:rPr lang="en-GB" sz="2400" dirty="0" smtClean="0"/>
              <a:t>Complex story: Mr Bean ‘golf’ episode </a:t>
            </a:r>
          </a:p>
          <a:p>
            <a:pPr lvl="1"/>
            <a:r>
              <a:rPr lang="en-GB" sz="2400" dirty="0" smtClean="0"/>
              <a:t>Watch-then-tell</a:t>
            </a:r>
          </a:p>
          <a:p>
            <a:pPr lvl="1"/>
            <a:r>
              <a:rPr lang="en-GB" sz="2400" dirty="0" smtClean="0"/>
              <a:t>Screenshots to prompt retelling and control for STM</a:t>
            </a:r>
          </a:p>
          <a:p>
            <a:pPr lvl="1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47849"/>
            <a:ext cx="7903845" cy="3137535"/>
          </a:xfrm>
          <a:prstGeom prst="rect">
            <a:avLst/>
          </a:prstGeom>
          <a:noFill/>
          <a:ln w="25400">
            <a:solidFill>
              <a:srgbClr val="A8DDE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5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-of-york (1)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le gre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el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uni-of-york (1)</Template>
  <TotalTime>1626</TotalTime>
  <Words>1527</Words>
  <Application>Microsoft Office PowerPoint</Application>
  <PresentationFormat>On-screen Show (4:3)</PresentationFormat>
  <Paragraphs>292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uni-of-york (1)</vt:lpstr>
      <vt:lpstr>Pale grey</vt:lpstr>
      <vt:lpstr>Teal</vt:lpstr>
      <vt:lpstr>Yellow</vt:lpstr>
      <vt:lpstr>Exploring the relationship between linguistic knowledge, speech processing and oral fluency </vt:lpstr>
      <vt:lpstr>Research questions and definition of terms</vt:lpstr>
      <vt:lpstr>Utterance fluency</vt:lpstr>
      <vt:lpstr>Cognitive fluency</vt:lpstr>
      <vt:lpstr>Segalowitz’s  (2010) fluency vulnerability points</vt:lpstr>
      <vt:lpstr>Relationship between utterance fluency and cognitive fluency</vt:lpstr>
      <vt:lpstr>Participants</vt:lpstr>
      <vt:lpstr>Design</vt:lpstr>
      <vt:lpstr>Measuring English and Mandarin oral fluency: Narrative task (Skehan &amp; Foster, 1997)</vt:lpstr>
      <vt:lpstr>Measuring lexical knowledge and speed: Picture naming task</vt:lpstr>
      <vt:lpstr>Measuring syntactic knowledge and speed: Sentence construction task</vt:lpstr>
      <vt:lpstr>Analysis</vt:lpstr>
      <vt:lpstr>Results: L1 and L2 oral fluency</vt:lpstr>
      <vt:lpstr>Results: Lexical retrieval and syntactic production</vt:lpstr>
      <vt:lpstr>Results: Lexical and syntactic knowledge and speed and L2 fluency</vt:lpstr>
      <vt:lpstr>Results: Lexical and syntactic knowledge and speed and L2 fluency (- L1 fluency)</vt:lpstr>
      <vt:lpstr>Discussion</vt:lpstr>
      <vt:lpstr>Limitations</vt:lpstr>
      <vt:lpstr>Segalowitz’s  (2010) model of the L2 speaker</vt:lpstr>
      <vt:lpstr>Future directions</vt:lpstr>
      <vt:lpstr>Thank you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ZHandRH@hotmail.com</dc:creator>
  <cp:lastModifiedBy>ZHandRH@hotmail.com</cp:lastModifiedBy>
  <cp:revision>287</cp:revision>
  <cp:lastPrinted>2015-06-16T15:23:37Z</cp:lastPrinted>
  <dcterms:created xsi:type="dcterms:W3CDTF">2015-06-11T18:27:58Z</dcterms:created>
  <dcterms:modified xsi:type="dcterms:W3CDTF">2015-09-03T21:53:10Z</dcterms:modified>
</cp:coreProperties>
</file>