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364" r:id="rId3"/>
    <p:sldId id="360" r:id="rId4"/>
    <p:sldId id="399" r:id="rId5"/>
    <p:sldId id="373" r:id="rId6"/>
    <p:sldId id="362" r:id="rId7"/>
    <p:sldId id="365" r:id="rId8"/>
    <p:sldId id="371" r:id="rId9"/>
    <p:sldId id="395" r:id="rId10"/>
    <p:sldId id="372" r:id="rId11"/>
    <p:sldId id="390" r:id="rId12"/>
    <p:sldId id="391" r:id="rId13"/>
    <p:sldId id="392" r:id="rId14"/>
    <p:sldId id="393" r:id="rId15"/>
    <p:sldId id="394" r:id="rId16"/>
    <p:sldId id="385" r:id="rId17"/>
    <p:sldId id="387" r:id="rId18"/>
    <p:sldId id="397" r:id="rId19"/>
    <p:sldId id="398" r:id="rId20"/>
    <p:sldId id="396"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 initials="C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A53"/>
    <a:srgbClr val="BD0A41"/>
    <a:srgbClr val="678D6C"/>
    <a:srgbClr val="FA3C08"/>
    <a:srgbClr val="000000"/>
    <a:srgbClr val="FC7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8415" autoAdjust="0"/>
  </p:normalViewPr>
  <p:slideViewPr>
    <p:cSldViewPr snapToGrid="0" snapToObjects="1">
      <p:cViewPr>
        <p:scale>
          <a:sx n="66" d="100"/>
          <a:sy n="66" d="100"/>
        </p:scale>
        <p:origin x="-2016" y="-5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9-15T18:40:39.555" idx="6">
    <p:pos x="459" y="2451"/>
    <p:text>Cretive Commons Licences
1) Author: nevil zaveri
https://creativecommons.org/licenses/by/2.0/
2) Author: wackystuff
https://creativecommons.org/licenses/by-nc/2.0/
3) Author: Chris_Parfitt
https://creativecommons.org/licenses/by/2.0/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074FE-35C4-4361-9722-B312CDCC9234}" type="datetimeFigureOut">
              <a:rPr lang="it-IT" smtClean="0"/>
              <a:t>15/09/2015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16872-E3C2-4482-8736-4F198F80857F}" type="slidenum">
              <a:rPr lang="it-IT" smtClean="0"/>
              <a:t>‹N›</a:t>
            </a:fld>
            <a:endParaRPr lang="it-IT"/>
          </a:p>
        </p:txBody>
      </p:sp>
    </p:spTree>
    <p:extLst>
      <p:ext uri="{BB962C8B-B14F-4D97-AF65-F5344CB8AC3E}">
        <p14:creationId xmlns:p14="http://schemas.microsoft.com/office/powerpoint/2010/main" val="271540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0"/>
            <a:ext cx="1870075" cy="84138"/>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userDrawn="1"/>
        </p:nvSpPr>
        <p:spPr>
          <a:xfrm>
            <a:off x="1816100" y="0"/>
            <a:ext cx="1870075" cy="84138"/>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userDrawn="1"/>
        </p:nvSpPr>
        <p:spPr>
          <a:xfrm>
            <a:off x="3640138" y="0"/>
            <a:ext cx="1870075" cy="84138"/>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userDrawn="1"/>
        </p:nvSpPr>
        <p:spPr>
          <a:xfrm>
            <a:off x="5457825" y="0"/>
            <a:ext cx="1870075" cy="84138"/>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userDrawn="1"/>
        </p:nvSpPr>
        <p:spPr>
          <a:xfrm>
            <a:off x="7273925" y="0"/>
            <a:ext cx="1870075" cy="84138"/>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userDrawn="1"/>
        </p:nvSpPr>
        <p:spPr>
          <a:xfrm>
            <a:off x="0" y="6580188"/>
            <a:ext cx="1870075" cy="277812"/>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userDrawn="1"/>
        </p:nvSpPr>
        <p:spPr>
          <a:xfrm>
            <a:off x="1816100" y="6580188"/>
            <a:ext cx="1870075" cy="277812"/>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3"/>
          <p:cNvSpPr/>
          <p:nvPr userDrawn="1"/>
        </p:nvSpPr>
        <p:spPr>
          <a:xfrm>
            <a:off x="3640138" y="6580188"/>
            <a:ext cx="1870075" cy="277812"/>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p:nvPr userDrawn="1"/>
        </p:nvSpPr>
        <p:spPr>
          <a:xfrm>
            <a:off x="5457825" y="6580188"/>
            <a:ext cx="1870075" cy="277812"/>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5"/>
          <p:cNvSpPr/>
          <p:nvPr userDrawn="1"/>
        </p:nvSpPr>
        <p:spPr>
          <a:xfrm>
            <a:off x="7273925" y="6580188"/>
            <a:ext cx="1870075" cy="277812"/>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6"/>
          <p:cNvCxnSpPr/>
          <p:nvPr userDrawn="1"/>
        </p:nvCxnSpPr>
        <p:spPr>
          <a:xfrm>
            <a:off x="555625" y="3141663"/>
            <a:ext cx="8043863" cy="0"/>
          </a:xfrm>
          <a:prstGeom prst="line">
            <a:avLst/>
          </a:prstGeom>
          <a:ln>
            <a:solidFill>
              <a:srgbClr val="BD0A41"/>
            </a:solidFill>
          </a:ln>
          <a:effectLst/>
        </p:spPr>
        <p:style>
          <a:lnRef idx="2">
            <a:schemeClr val="accent1"/>
          </a:lnRef>
          <a:fillRef idx="0">
            <a:schemeClr val="accent1"/>
          </a:fillRef>
          <a:effectRef idx="1">
            <a:schemeClr val="accent1"/>
          </a:effectRef>
          <a:fontRef idx="minor">
            <a:schemeClr val="tx1"/>
          </a:fontRef>
        </p:style>
      </p:cxnSp>
      <p:pic>
        <p:nvPicPr>
          <p:cNvPr id="15" name="Picture 17" descr="IEREST-logo-l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8113" y="588963"/>
            <a:ext cx="544353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313" y="219075"/>
            <a:ext cx="1196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66445"/>
            <a:ext cx="7772400" cy="1470025"/>
          </a:xfrm>
        </p:spPr>
        <p:txBody>
          <a:bodyPr/>
          <a:lstStyle>
            <a:lvl1pPr algn="ctr">
              <a:defRPr>
                <a:solidFill>
                  <a:srgbClr val="772A53"/>
                </a:solidFill>
              </a:defRPr>
            </a:lvl1pPr>
          </a:lstStyle>
          <a:p>
            <a:r>
              <a:rPr lang="en-GB" smtClean="0"/>
              <a:t>Click to edit Master title style</a:t>
            </a:r>
            <a:endParaRPr lang="en-US"/>
          </a:p>
        </p:txBody>
      </p:sp>
      <p:sp>
        <p:nvSpPr>
          <p:cNvPr id="3" name="Subtitle 2"/>
          <p:cNvSpPr>
            <a:spLocks noGrp="1"/>
          </p:cNvSpPr>
          <p:nvPr>
            <p:ph type="subTitle" idx="1"/>
          </p:nvPr>
        </p:nvSpPr>
        <p:spPr>
          <a:xfrm>
            <a:off x="1371600" y="4866520"/>
            <a:ext cx="6400800" cy="1489830"/>
          </a:xfrm>
        </p:spPr>
        <p:txBody>
          <a:bodyPr/>
          <a:lstStyle>
            <a:lvl1pPr marL="0" indent="0" algn="ctr">
              <a:buNone/>
              <a:defRPr>
                <a:solidFill>
                  <a:srgbClr val="FA3C0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17" name="Date Placeholder 3"/>
          <p:cNvSpPr>
            <a:spLocks noGrp="1"/>
          </p:cNvSpPr>
          <p:nvPr>
            <p:ph type="dt" sz="half" idx="10"/>
          </p:nvPr>
        </p:nvSpPr>
        <p:spPr/>
        <p:txBody>
          <a:bodyPr/>
          <a:lstStyle>
            <a:lvl1pPr>
              <a:defRPr/>
            </a:lvl1pPr>
          </a:lstStyle>
          <a:p>
            <a:pPr>
              <a:defRPr/>
            </a:pPr>
            <a:fld id="{17B81FB5-2F0B-4335-A736-8283F107CCC3}" type="datetime1">
              <a:rPr lang="en-US" smtClean="0"/>
              <a:t>9/15/2015</a:t>
            </a:fld>
            <a:endParaRPr 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45A1C20F-7D8D-4AEA-8817-3B8A605B3D83}" type="slidenum">
              <a:rPr lang="en-US"/>
              <a:pPr>
                <a:defRPr/>
              </a:pPr>
              <a:t>‹N›</a:t>
            </a:fld>
            <a:endParaRPr lang="en-US"/>
          </a:p>
        </p:txBody>
      </p:sp>
    </p:spTree>
    <p:extLst>
      <p:ext uri="{BB962C8B-B14F-4D97-AF65-F5344CB8AC3E}">
        <p14:creationId xmlns:p14="http://schemas.microsoft.com/office/powerpoint/2010/main" val="253939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1A0CCC6-9BFD-497D-9D8B-348B05096F67}"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E91E5D9-ECF1-4DAC-84EF-9E3078D3EBDB}" type="slidenum">
              <a:rPr lang="en-US"/>
              <a:pPr>
                <a:defRPr/>
              </a:pPr>
              <a:t>‹N›</a:t>
            </a:fld>
            <a:endParaRPr lang="en-US"/>
          </a:p>
        </p:txBody>
      </p:sp>
    </p:spTree>
    <p:extLst>
      <p:ext uri="{BB962C8B-B14F-4D97-AF65-F5344CB8AC3E}">
        <p14:creationId xmlns:p14="http://schemas.microsoft.com/office/powerpoint/2010/main" val="381011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C6829AB-7A8F-403E-9F0E-401A20060966}"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46DD982-35F7-42BF-BC29-BB12B41BCBAB}" type="slidenum">
              <a:rPr lang="en-US"/>
              <a:pPr>
                <a:defRPr/>
              </a:pPr>
              <a:t>‹N›</a:t>
            </a:fld>
            <a:endParaRPr lang="en-US"/>
          </a:p>
        </p:txBody>
      </p:sp>
    </p:spTree>
    <p:extLst>
      <p:ext uri="{BB962C8B-B14F-4D97-AF65-F5344CB8AC3E}">
        <p14:creationId xmlns:p14="http://schemas.microsoft.com/office/powerpoint/2010/main" val="96736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458E16B-6C3C-4D13-9108-E376B6E73B77}"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624FB47-9D6E-4C30-AE46-937F23C2621E}" type="slidenum">
              <a:rPr lang="en-US"/>
              <a:pPr>
                <a:defRPr/>
              </a:pPr>
              <a:t>‹N›</a:t>
            </a:fld>
            <a:endParaRPr lang="en-US"/>
          </a:p>
        </p:txBody>
      </p:sp>
    </p:spTree>
    <p:extLst>
      <p:ext uri="{BB962C8B-B14F-4D97-AF65-F5344CB8AC3E}">
        <p14:creationId xmlns:p14="http://schemas.microsoft.com/office/powerpoint/2010/main" val="10328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A3E0904-6270-4018-BA2A-CCCD972B2A5C}"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EB8870E-C251-4076-A979-28F3E948BB18}" type="slidenum">
              <a:rPr lang="en-US"/>
              <a:pPr>
                <a:defRPr/>
              </a:pPr>
              <a:t>‹N›</a:t>
            </a:fld>
            <a:endParaRPr lang="en-US"/>
          </a:p>
        </p:txBody>
      </p:sp>
    </p:spTree>
    <p:extLst>
      <p:ext uri="{BB962C8B-B14F-4D97-AF65-F5344CB8AC3E}">
        <p14:creationId xmlns:p14="http://schemas.microsoft.com/office/powerpoint/2010/main" val="353138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AC68FF0-3568-4E7F-8E74-97377B97CFC8}"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D5CF2E0-CCC1-488D-8B67-FAFF8102EB5C}" type="slidenum">
              <a:rPr lang="en-US"/>
              <a:pPr>
                <a:defRPr/>
              </a:pPr>
              <a:t>‹N›</a:t>
            </a:fld>
            <a:endParaRPr lang="en-US"/>
          </a:p>
        </p:txBody>
      </p:sp>
    </p:spTree>
    <p:extLst>
      <p:ext uri="{BB962C8B-B14F-4D97-AF65-F5344CB8AC3E}">
        <p14:creationId xmlns:p14="http://schemas.microsoft.com/office/powerpoint/2010/main" val="10923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4EBE8052-B5E6-4092-BCD2-4D30B5257EBC}" type="datetime1">
              <a:rPr lang="en-US" smtClean="0"/>
              <a:t>9/15/2015</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E792A4E7-9A79-4E9C-89D6-85FBD5A3CB24}" type="slidenum">
              <a:rPr lang="en-US"/>
              <a:pPr>
                <a:defRPr/>
              </a:pPr>
              <a:t>‹N›</a:t>
            </a:fld>
            <a:endParaRPr lang="en-US"/>
          </a:p>
        </p:txBody>
      </p:sp>
    </p:spTree>
    <p:extLst>
      <p:ext uri="{BB962C8B-B14F-4D97-AF65-F5344CB8AC3E}">
        <p14:creationId xmlns:p14="http://schemas.microsoft.com/office/powerpoint/2010/main" val="300119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06D35949-E587-4558-89FE-CBF41724DC63}" type="datetime1">
              <a:rPr lang="en-US" smtClean="0"/>
              <a:t>9/15/2015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020437A-DD0C-4D73-AA71-7DEE7EBDFE70}" type="slidenum">
              <a:rPr lang="en-US"/>
              <a:pPr>
                <a:defRPr/>
              </a:pPr>
              <a:t>‹N›</a:t>
            </a:fld>
            <a:endParaRPr lang="en-US"/>
          </a:p>
        </p:txBody>
      </p:sp>
    </p:spTree>
    <p:extLst>
      <p:ext uri="{BB962C8B-B14F-4D97-AF65-F5344CB8AC3E}">
        <p14:creationId xmlns:p14="http://schemas.microsoft.com/office/powerpoint/2010/main" val="106854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656F6D27-9FD3-492A-A0B5-BBA3030E6876}" type="datetime1">
              <a:rPr lang="en-US" smtClean="0"/>
              <a:t>9/15/2015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E9D1183-4C03-4E00-A313-CC1D55F0BC53}" type="slidenum">
              <a:rPr lang="en-US"/>
              <a:pPr>
                <a:defRPr/>
              </a:pPr>
              <a:t>‹N›</a:t>
            </a:fld>
            <a:endParaRPr lang="en-US"/>
          </a:p>
        </p:txBody>
      </p:sp>
    </p:spTree>
    <p:extLst>
      <p:ext uri="{BB962C8B-B14F-4D97-AF65-F5344CB8AC3E}">
        <p14:creationId xmlns:p14="http://schemas.microsoft.com/office/powerpoint/2010/main" val="40950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DA52FDF-474E-4D2C-A509-0FC5E56344EE}"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926BBA6-F4F4-4658-A76A-9818F27AB2E5}" type="slidenum">
              <a:rPr lang="en-US"/>
              <a:pPr>
                <a:defRPr/>
              </a:pPr>
              <a:t>‹N›</a:t>
            </a:fld>
            <a:endParaRPr lang="en-US"/>
          </a:p>
        </p:txBody>
      </p:sp>
    </p:spTree>
    <p:extLst>
      <p:ext uri="{BB962C8B-B14F-4D97-AF65-F5344CB8AC3E}">
        <p14:creationId xmlns:p14="http://schemas.microsoft.com/office/powerpoint/2010/main" val="18334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07AFA75-9BAC-4BE4-B77F-9BB7EBBE2D20}"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A2A0E41-A194-468D-8495-AC275197CD91}" type="slidenum">
              <a:rPr lang="en-US"/>
              <a:pPr>
                <a:defRPr/>
              </a:pPr>
              <a:t>‹N›</a:t>
            </a:fld>
            <a:endParaRPr lang="en-US"/>
          </a:p>
        </p:txBody>
      </p:sp>
    </p:spTree>
    <p:extLst>
      <p:ext uri="{BB962C8B-B14F-4D97-AF65-F5344CB8AC3E}">
        <p14:creationId xmlns:p14="http://schemas.microsoft.com/office/powerpoint/2010/main" val="356045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endParaRPr lang="en-US" altLang="it-I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endParaRPr lang="en-US" alt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756C0C-0321-428F-9BA5-BC90BE7659FB}" type="datetime1">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FF0E68-4518-435A-807E-CCF8A025CDF5}" type="slidenum">
              <a:rPr lang="en-US"/>
              <a:pPr>
                <a:defRPr/>
              </a:pPr>
              <a:t>‹N›</a:t>
            </a:fld>
            <a:endParaRPr lang="en-US"/>
          </a:p>
        </p:txBody>
      </p:sp>
      <p:sp>
        <p:nvSpPr>
          <p:cNvPr id="7" name="Rectangle 6"/>
          <p:cNvSpPr/>
          <p:nvPr userDrawn="1"/>
        </p:nvSpPr>
        <p:spPr>
          <a:xfrm>
            <a:off x="0" y="0"/>
            <a:ext cx="1870075" cy="84138"/>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816100" y="0"/>
            <a:ext cx="1870075" cy="84138"/>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640138" y="0"/>
            <a:ext cx="1870075" cy="84138"/>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5457825" y="0"/>
            <a:ext cx="1870075" cy="84138"/>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7273925" y="0"/>
            <a:ext cx="1870075" cy="84138"/>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0" y="6580188"/>
            <a:ext cx="1870075" cy="277812"/>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1816100" y="6580188"/>
            <a:ext cx="1870075" cy="277812"/>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userDrawn="1"/>
        </p:nvSpPr>
        <p:spPr>
          <a:xfrm>
            <a:off x="3640138" y="6580188"/>
            <a:ext cx="1870075" cy="277812"/>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userDrawn="1"/>
        </p:nvSpPr>
        <p:spPr>
          <a:xfrm>
            <a:off x="5457825" y="6580188"/>
            <a:ext cx="1870075" cy="277812"/>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userDrawn="1"/>
        </p:nvSpPr>
        <p:spPr>
          <a:xfrm>
            <a:off x="7273925" y="6580188"/>
            <a:ext cx="1870075" cy="277812"/>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772A53"/>
          </a:solidFill>
          <a:latin typeface="+mj-lt"/>
          <a:ea typeface="+mj-ea"/>
          <a:cs typeface="+mj-cs"/>
        </a:defRPr>
      </a:lvl1pPr>
      <a:lvl2pPr algn="l" defTabSz="457200" rtl="0" eaLnBrk="0" fontAlgn="base" hangingPunct="0">
        <a:spcBef>
          <a:spcPct val="0"/>
        </a:spcBef>
        <a:spcAft>
          <a:spcPct val="0"/>
        </a:spcAft>
        <a:defRPr sz="4400">
          <a:solidFill>
            <a:srgbClr val="772A53"/>
          </a:solidFill>
          <a:latin typeface="Calibri" pitchFamily="34" charset="0"/>
        </a:defRPr>
      </a:lvl2pPr>
      <a:lvl3pPr algn="l" defTabSz="457200" rtl="0" eaLnBrk="0" fontAlgn="base" hangingPunct="0">
        <a:spcBef>
          <a:spcPct val="0"/>
        </a:spcBef>
        <a:spcAft>
          <a:spcPct val="0"/>
        </a:spcAft>
        <a:defRPr sz="4400">
          <a:solidFill>
            <a:srgbClr val="772A53"/>
          </a:solidFill>
          <a:latin typeface="Calibri" pitchFamily="34" charset="0"/>
        </a:defRPr>
      </a:lvl3pPr>
      <a:lvl4pPr algn="l" defTabSz="457200" rtl="0" eaLnBrk="0" fontAlgn="base" hangingPunct="0">
        <a:spcBef>
          <a:spcPct val="0"/>
        </a:spcBef>
        <a:spcAft>
          <a:spcPct val="0"/>
        </a:spcAft>
        <a:defRPr sz="4400">
          <a:solidFill>
            <a:srgbClr val="772A53"/>
          </a:solidFill>
          <a:latin typeface="Calibri" pitchFamily="34" charset="0"/>
        </a:defRPr>
      </a:lvl4pPr>
      <a:lvl5pPr algn="l" defTabSz="457200" rtl="0" eaLnBrk="0" fontAlgn="base" hangingPunct="0">
        <a:spcBef>
          <a:spcPct val="0"/>
        </a:spcBef>
        <a:spcAft>
          <a:spcPct val="0"/>
        </a:spcAft>
        <a:defRPr sz="4400">
          <a:solidFill>
            <a:srgbClr val="772A53"/>
          </a:solidFill>
          <a:latin typeface="Calibri" pitchFamily="34" charset="0"/>
        </a:defRPr>
      </a:lvl5pPr>
      <a:lvl6pPr marL="457200" algn="l" defTabSz="457200" rtl="0" fontAlgn="base">
        <a:spcBef>
          <a:spcPct val="0"/>
        </a:spcBef>
        <a:spcAft>
          <a:spcPct val="0"/>
        </a:spcAft>
        <a:defRPr sz="4400">
          <a:solidFill>
            <a:srgbClr val="772A53"/>
          </a:solidFill>
          <a:latin typeface="Calibri" pitchFamily="34" charset="0"/>
        </a:defRPr>
      </a:lvl6pPr>
      <a:lvl7pPr marL="914400" algn="l" defTabSz="457200" rtl="0" fontAlgn="base">
        <a:spcBef>
          <a:spcPct val="0"/>
        </a:spcBef>
        <a:spcAft>
          <a:spcPct val="0"/>
        </a:spcAft>
        <a:defRPr sz="4400">
          <a:solidFill>
            <a:srgbClr val="772A53"/>
          </a:solidFill>
          <a:latin typeface="Calibri" pitchFamily="34" charset="0"/>
        </a:defRPr>
      </a:lvl7pPr>
      <a:lvl8pPr marL="1371600" algn="l" defTabSz="457200" rtl="0" fontAlgn="base">
        <a:spcBef>
          <a:spcPct val="0"/>
        </a:spcBef>
        <a:spcAft>
          <a:spcPct val="0"/>
        </a:spcAft>
        <a:defRPr sz="4400">
          <a:solidFill>
            <a:srgbClr val="772A53"/>
          </a:solidFill>
          <a:latin typeface="Calibri" pitchFamily="34" charset="0"/>
        </a:defRPr>
      </a:lvl8pPr>
      <a:lvl9pPr marL="1828800" algn="l" defTabSz="457200" rtl="0" fontAlgn="base">
        <a:spcBef>
          <a:spcPct val="0"/>
        </a:spcBef>
        <a:spcAft>
          <a:spcPct val="0"/>
        </a:spcAft>
        <a:defRPr sz="4400">
          <a:solidFill>
            <a:srgbClr val="772A53"/>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409750"/>
            <a:ext cx="7772400" cy="1470025"/>
          </a:xfrm>
        </p:spPr>
        <p:txBody>
          <a:bodyPr/>
          <a:lstStyle/>
          <a:p>
            <a:pPr eaLnBrk="1" hangingPunct="1"/>
            <a:r>
              <a:rPr lang="en-US" altLang="it-IT" dirty="0" smtClean="0"/>
              <a:t/>
            </a:r>
            <a:br>
              <a:rPr lang="en-US" altLang="it-IT" dirty="0" smtClean="0"/>
            </a:br>
            <a:r>
              <a:rPr lang="en-US" altLang="it-IT" b="1" dirty="0" smtClean="0"/>
              <a:t>Module 3 slides </a:t>
            </a:r>
          </a:p>
        </p:txBody>
      </p:sp>
      <p:sp>
        <p:nvSpPr>
          <p:cNvPr id="6" name="Subtitle 2"/>
          <p:cNvSpPr txBox="1">
            <a:spLocks/>
          </p:cNvSpPr>
          <p:nvPr/>
        </p:nvSpPr>
        <p:spPr bwMode="auto">
          <a:xfrm>
            <a:off x="1371600" y="4879775"/>
            <a:ext cx="64008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rgbClr val="FA3C08"/>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hangingPunct="1"/>
            <a:r>
              <a:rPr lang="en-US" altLang="it-IT" sz="2400" b="1" dirty="0" smtClean="0"/>
              <a:t>Slides 75-94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However…</a:t>
            </a:r>
            <a:endParaRPr lang="en-GB" sz="4000" b="1" dirty="0"/>
          </a:p>
        </p:txBody>
      </p:sp>
      <p:sp>
        <p:nvSpPr>
          <p:cNvPr id="3" name="Segnaposto contenuto 2"/>
          <p:cNvSpPr>
            <a:spLocks noGrp="1"/>
          </p:cNvSpPr>
          <p:nvPr>
            <p:ph idx="1"/>
          </p:nvPr>
        </p:nvSpPr>
        <p:spPr/>
        <p:txBody>
          <a:bodyPr/>
          <a:lstStyle/>
          <a:p>
            <a:pPr marL="0" indent="0">
              <a:buNone/>
            </a:pPr>
            <a:r>
              <a:rPr lang="en-GB" sz="2200" dirty="0" smtClean="0">
                <a:solidFill>
                  <a:schemeClr val="tx1"/>
                </a:solidFill>
              </a:rPr>
              <a:t>“Sojourners </a:t>
            </a:r>
            <a:r>
              <a:rPr lang="en-GB" sz="2200" dirty="0">
                <a:solidFill>
                  <a:schemeClr val="tx1"/>
                </a:solidFill>
              </a:rPr>
              <a:t>experience </a:t>
            </a:r>
            <a:r>
              <a:rPr lang="en-GB" sz="2200" dirty="0" err="1" smtClean="0">
                <a:solidFill>
                  <a:schemeClr val="tx1"/>
                </a:solidFill>
              </a:rPr>
              <a:t>reentry</a:t>
            </a:r>
            <a:r>
              <a:rPr lang="en-GB" sz="2200" dirty="0" smtClean="0">
                <a:solidFill>
                  <a:schemeClr val="tx1"/>
                </a:solidFill>
              </a:rPr>
              <a:t> </a:t>
            </a:r>
            <a:r>
              <a:rPr lang="en-GB" sz="2200" dirty="0">
                <a:solidFill>
                  <a:schemeClr val="tx1"/>
                </a:solidFill>
              </a:rPr>
              <a:t>in different ways; some individuals may experience few, if any, effects of </a:t>
            </a:r>
            <a:r>
              <a:rPr lang="en-GB" sz="2200" dirty="0" err="1">
                <a:solidFill>
                  <a:schemeClr val="tx1"/>
                </a:solidFill>
              </a:rPr>
              <a:t>reentry</a:t>
            </a:r>
            <a:r>
              <a:rPr lang="en-GB" sz="2200" dirty="0">
                <a:solidFill>
                  <a:schemeClr val="tx1"/>
                </a:solidFill>
              </a:rPr>
              <a:t>, while others appear to have problems </a:t>
            </a:r>
            <a:r>
              <a:rPr lang="en-GB" sz="2200" dirty="0" smtClean="0">
                <a:solidFill>
                  <a:schemeClr val="tx1"/>
                </a:solidFill>
              </a:rPr>
              <a:t>[for a longer period] […]. </a:t>
            </a:r>
            <a:r>
              <a:rPr lang="en-GB" sz="2200" dirty="0">
                <a:solidFill>
                  <a:schemeClr val="tx1"/>
                </a:solidFill>
              </a:rPr>
              <a:t>While the theoretical literature states no returnee is exempt from reverse culture </a:t>
            </a:r>
            <a:r>
              <a:rPr lang="en-GB" sz="2200" dirty="0" smtClean="0">
                <a:solidFill>
                  <a:schemeClr val="tx1"/>
                </a:solidFill>
              </a:rPr>
              <a:t>shock […], </a:t>
            </a:r>
            <a:r>
              <a:rPr lang="en-GB" sz="2200" dirty="0">
                <a:solidFill>
                  <a:schemeClr val="tx1"/>
                </a:solidFill>
              </a:rPr>
              <a:t>there are limited data to support this </a:t>
            </a:r>
            <a:r>
              <a:rPr lang="en-GB" sz="2200" dirty="0" smtClean="0">
                <a:solidFill>
                  <a:schemeClr val="tx1"/>
                </a:solidFill>
              </a:rPr>
              <a:t>hypothesis. […] The </a:t>
            </a:r>
            <a:r>
              <a:rPr lang="en-GB" sz="2200" dirty="0">
                <a:solidFill>
                  <a:schemeClr val="tx1"/>
                </a:solidFill>
              </a:rPr>
              <a:t>empirical literature does not clearly indicate the severity of reverse culture shock as a problem nor to whom it is a </a:t>
            </a:r>
            <a:r>
              <a:rPr lang="en-GB" sz="2200" dirty="0" smtClean="0">
                <a:solidFill>
                  <a:schemeClr val="tx1"/>
                </a:solidFill>
              </a:rPr>
              <a:t>problem” (</a:t>
            </a:r>
            <a:r>
              <a:rPr lang="en-GB" sz="2200" dirty="0" err="1" smtClean="0">
                <a:solidFill>
                  <a:schemeClr val="tx1"/>
                </a:solidFill>
              </a:rPr>
              <a:t>Gaw</a:t>
            </a:r>
            <a:r>
              <a:rPr lang="en-GB" sz="2200" dirty="0" smtClean="0">
                <a:solidFill>
                  <a:schemeClr val="tx1"/>
                </a:solidFill>
              </a:rPr>
              <a:t>, 2000, p. 84)</a:t>
            </a:r>
          </a:p>
          <a:p>
            <a:pPr marL="0" indent="0">
              <a:buNone/>
            </a:pPr>
            <a:endParaRPr lang="en-GB" sz="2200" dirty="0" smtClean="0">
              <a:solidFill>
                <a:schemeClr val="tx1"/>
              </a:solidFill>
            </a:endParaRPr>
          </a:p>
          <a:p>
            <a:pPr marL="0" indent="0">
              <a:buNone/>
            </a:pPr>
            <a:r>
              <a:rPr lang="en-GB" sz="2200" dirty="0" smtClean="0">
                <a:solidFill>
                  <a:schemeClr val="tx1"/>
                </a:solidFill>
              </a:rPr>
              <a:t>So… as with the concept of ‘culture shock’, handle with care.</a:t>
            </a:r>
            <a:endParaRPr lang="en-GB" sz="2200" dirty="0">
              <a:solidFill>
                <a:schemeClr val="tx1"/>
              </a:solidFill>
            </a:endParaRPr>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84</a:t>
            </a:r>
            <a:endParaRPr lang="en-US" sz="2400" b="1" dirty="0">
              <a:solidFill>
                <a:srgbClr val="FA3C08"/>
              </a:solidFill>
            </a:endParaRPr>
          </a:p>
        </p:txBody>
      </p:sp>
    </p:spTree>
    <p:extLst>
      <p:ext uri="{BB962C8B-B14F-4D97-AF65-F5344CB8AC3E}">
        <p14:creationId xmlns:p14="http://schemas.microsoft.com/office/powerpoint/2010/main" val="79503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Autoethnography</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11</a:t>
            </a:fld>
            <a:endParaRPr lang="en-US"/>
          </a:p>
        </p:txBody>
      </p:sp>
    </p:spTree>
    <p:extLst>
      <p:ext uri="{BB962C8B-B14F-4D97-AF65-F5344CB8AC3E}">
        <p14:creationId xmlns:p14="http://schemas.microsoft.com/office/powerpoint/2010/main" val="65777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it-IT" sz="4000" b="1" dirty="0" smtClean="0"/>
              <a:t>Autoethnography: components</a:t>
            </a:r>
          </a:p>
        </p:txBody>
      </p:sp>
      <p:sp>
        <p:nvSpPr>
          <p:cNvPr id="14339" name="Content Placeholder 2"/>
          <p:cNvSpPr>
            <a:spLocks noGrp="1"/>
          </p:cNvSpPr>
          <p:nvPr>
            <p:ph idx="1"/>
          </p:nvPr>
        </p:nvSpPr>
        <p:spPr>
          <a:xfrm>
            <a:off x="457200" y="1592450"/>
            <a:ext cx="8229600" cy="4525963"/>
          </a:xfrm>
        </p:spPr>
        <p:txBody>
          <a:bodyPr/>
          <a:lstStyle/>
          <a:p>
            <a:pPr marL="0" indent="0" eaLnBrk="1" hangingPunct="1">
              <a:buNone/>
            </a:pPr>
            <a:r>
              <a:rPr lang="en-US" altLang="it-IT" sz="2200" dirty="0" smtClean="0">
                <a:solidFill>
                  <a:schemeClr val="tx1"/>
                </a:solidFill>
              </a:rPr>
              <a:t>“</a:t>
            </a:r>
            <a:r>
              <a:rPr lang="en-US" altLang="it-IT" sz="2200" dirty="0" err="1" smtClean="0">
                <a:solidFill>
                  <a:schemeClr val="tx1"/>
                </a:solidFill>
              </a:rPr>
              <a:t>Autoethnography</a:t>
            </a:r>
            <a:r>
              <a:rPr lang="en-US" altLang="it-IT" sz="2200" dirty="0" smtClean="0">
                <a:solidFill>
                  <a:schemeClr val="tx1"/>
                </a:solidFill>
              </a:rPr>
              <a:t> by </a:t>
            </a:r>
            <a:r>
              <a:rPr lang="en-US" altLang="it-IT" sz="2200" dirty="0">
                <a:solidFill>
                  <a:schemeClr val="tx1"/>
                </a:solidFill>
              </a:rPr>
              <a:t>definition operates as a bridge</a:t>
            </a:r>
            <a:r>
              <a:rPr lang="en-US" altLang="it-IT" sz="2200" dirty="0" smtClean="0">
                <a:solidFill>
                  <a:schemeClr val="tx1"/>
                </a:solidFill>
              </a:rPr>
              <a:t>, connecting </a:t>
            </a:r>
            <a:r>
              <a:rPr lang="en-US" altLang="it-IT" sz="2200" b="1" dirty="0">
                <a:solidFill>
                  <a:srgbClr val="FA3C08"/>
                </a:solidFill>
              </a:rPr>
              <a:t>autobiography</a:t>
            </a:r>
            <a:r>
              <a:rPr lang="en-US" altLang="it-IT" sz="2200" dirty="0">
                <a:solidFill>
                  <a:schemeClr val="tx1"/>
                </a:solidFill>
              </a:rPr>
              <a:t> and </a:t>
            </a:r>
            <a:r>
              <a:rPr lang="en-US" altLang="it-IT" sz="2200" b="1" dirty="0" smtClean="0">
                <a:solidFill>
                  <a:srgbClr val="BD0A41"/>
                </a:solidFill>
              </a:rPr>
              <a:t>ethnography</a:t>
            </a:r>
            <a:r>
              <a:rPr lang="en-US" altLang="it-IT" sz="2200" dirty="0" smtClean="0">
                <a:solidFill>
                  <a:schemeClr val="tx1"/>
                </a:solidFill>
              </a:rPr>
              <a:t> in </a:t>
            </a:r>
            <a:r>
              <a:rPr lang="en-US" altLang="it-IT" sz="2200" dirty="0">
                <a:solidFill>
                  <a:schemeClr val="tx1"/>
                </a:solidFill>
              </a:rPr>
              <a:t>order to study </a:t>
            </a:r>
            <a:r>
              <a:rPr lang="en-US" altLang="it-IT" sz="2200" dirty="0" smtClean="0">
                <a:solidFill>
                  <a:schemeClr val="tx1"/>
                </a:solidFill>
              </a:rPr>
              <a:t>the intersection </a:t>
            </a:r>
            <a:r>
              <a:rPr lang="en-US" altLang="it-IT" sz="2200" dirty="0">
                <a:solidFill>
                  <a:schemeClr val="tx1"/>
                </a:solidFill>
              </a:rPr>
              <a:t>of self </a:t>
            </a:r>
            <a:r>
              <a:rPr lang="en-US" altLang="it-IT" sz="2200" dirty="0" smtClean="0">
                <a:solidFill>
                  <a:schemeClr val="tx1"/>
                </a:solidFill>
              </a:rPr>
              <a:t>and others</a:t>
            </a:r>
            <a:r>
              <a:rPr lang="en-US" altLang="it-IT" sz="2200" dirty="0">
                <a:solidFill>
                  <a:schemeClr val="tx1"/>
                </a:solidFill>
              </a:rPr>
              <a:t>, self and </a:t>
            </a:r>
            <a:r>
              <a:rPr lang="en-US" altLang="it-IT" sz="2200" dirty="0" smtClean="0">
                <a:solidFill>
                  <a:schemeClr val="tx1"/>
                </a:solidFill>
              </a:rPr>
              <a:t>culture” (</a:t>
            </a:r>
            <a:r>
              <a:rPr lang="en-US" altLang="it-IT" sz="2200" dirty="0" err="1" smtClean="0">
                <a:solidFill>
                  <a:schemeClr val="tx1"/>
                </a:solidFill>
              </a:rPr>
              <a:t>Ellingson</a:t>
            </a:r>
            <a:r>
              <a:rPr lang="en-US" altLang="it-IT" sz="2200" dirty="0" smtClean="0">
                <a:solidFill>
                  <a:schemeClr val="tx1"/>
                </a:solidFill>
              </a:rPr>
              <a:t> &amp; Ellis</a:t>
            </a:r>
            <a:r>
              <a:rPr lang="en-US" altLang="it-IT" sz="2200" dirty="0">
                <a:solidFill>
                  <a:schemeClr val="tx1"/>
                </a:solidFill>
              </a:rPr>
              <a:t>, </a:t>
            </a:r>
            <a:r>
              <a:rPr lang="en-US" altLang="it-IT" sz="2200" dirty="0" smtClean="0">
                <a:solidFill>
                  <a:schemeClr val="tx1"/>
                </a:solidFill>
              </a:rPr>
              <a:t>2008, p. 446)</a:t>
            </a:r>
          </a:p>
          <a:p>
            <a:pPr marL="0" indent="0" eaLnBrk="1" hangingPunct="1">
              <a:buNone/>
            </a:pPr>
            <a:endParaRPr lang="en-US" altLang="it-IT" sz="2400" dirty="0">
              <a:solidFill>
                <a:schemeClr val="tx1"/>
              </a:solidFill>
            </a:endParaRPr>
          </a:p>
          <a:p>
            <a:pPr marL="0" indent="0" eaLnBrk="1" hangingPunct="1">
              <a:buNone/>
            </a:pPr>
            <a:r>
              <a:rPr lang="en-US" altLang="it-IT" sz="2400" dirty="0" smtClean="0"/>
              <a:t> </a:t>
            </a:r>
            <a:endParaRPr lang="en-US" altLang="it-IT" sz="2400" dirty="0"/>
          </a:p>
        </p:txBody>
      </p:sp>
      <p:sp>
        <p:nvSpPr>
          <p:cNvPr id="4" name="Rettangolo arrotondato 3"/>
          <p:cNvSpPr/>
          <p:nvPr/>
        </p:nvSpPr>
        <p:spPr>
          <a:xfrm>
            <a:off x="725714" y="2989943"/>
            <a:ext cx="3788229" cy="2815771"/>
          </a:xfrm>
          <a:prstGeom prst="roundRect">
            <a:avLst/>
          </a:prstGeom>
          <a:solidFill>
            <a:srgbClr val="FA3C08"/>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indent="0" algn="ctr" eaLnBrk="1" hangingPunct="1">
              <a:buNone/>
            </a:pPr>
            <a:r>
              <a:rPr lang="en-US" altLang="it-IT" sz="2000" b="1" dirty="0" smtClean="0">
                <a:solidFill>
                  <a:schemeClr val="bg1"/>
                </a:solidFill>
              </a:rPr>
              <a:t>“Auto/biographical </a:t>
            </a:r>
            <a:r>
              <a:rPr lang="en-US" altLang="it-IT" sz="2000" b="1" dirty="0">
                <a:solidFill>
                  <a:schemeClr val="bg1"/>
                </a:solidFill>
              </a:rPr>
              <a:t>research is research that starts from and focuses on the personal and subjective perceptions and experiences of individual </a:t>
            </a:r>
            <a:r>
              <a:rPr lang="en-US" altLang="it-IT" sz="2000" b="1" dirty="0" smtClean="0">
                <a:solidFill>
                  <a:schemeClr val="bg1"/>
                </a:solidFill>
              </a:rPr>
              <a:t>people” </a:t>
            </a:r>
            <a:r>
              <a:rPr lang="en-US" altLang="it-IT" sz="2000" b="1" dirty="0">
                <a:solidFill>
                  <a:schemeClr val="bg1"/>
                </a:solidFill>
              </a:rPr>
              <a:t>(Sikes, </a:t>
            </a:r>
            <a:r>
              <a:rPr lang="en-US" altLang="it-IT" sz="2000" b="1" dirty="0" smtClean="0">
                <a:solidFill>
                  <a:schemeClr val="bg1"/>
                </a:solidFill>
              </a:rPr>
              <a:t>2006)</a:t>
            </a:r>
            <a:endParaRPr lang="en-US" altLang="it-IT" sz="2000" b="1" dirty="0">
              <a:solidFill>
                <a:srgbClr val="FFFF00"/>
              </a:solidFill>
            </a:endParaRPr>
          </a:p>
        </p:txBody>
      </p:sp>
      <p:sp>
        <p:nvSpPr>
          <p:cNvPr id="7" name="Rettangolo arrotondato 6"/>
          <p:cNvSpPr/>
          <p:nvPr/>
        </p:nvSpPr>
        <p:spPr>
          <a:xfrm>
            <a:off x="4913083" y="2989943"/>
            <a:ext cx="3788229" cy="2815771"/>
          </a:xfrm>
          <a:prstGeom prst="roundRect">
            <a:avLst/>
          </a:prstGeom>
          <a:solidFill>
            <a:srgbClr val="BD0A4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indent="0" algn="ctr" eaLnBrk="1" hangingPunct="1">
              <a:buNone/>
            </a:pPr>
            <a:r>
              <a:rPr lang="en-US" altLang="it-IT" sz="2000" b="1" dirty="0" smtClean="0">
                <a:solidFill>
                  <a:schemeClr val="bg1"/>
                </a:solidFill>
              </a:rPr>
              <a:t>Ethnography as a research method implies studying </a:t>
            </a:r>
            <a:r>
              <a:rPr lang="en-US" altLang="it-IT" sz="2000" b="1" dirty="0">
                <a:solidFill>
                  <a:schemeClr val="bg1"/>
                </a:solidFill>
              </a:rPr>
              <a:t>a </a:t>
            </a:r>
            <a:r>
              <a:rPr lang="en-US" altLang="it-IT" sz="2000" b="1" dirty="0" smtClean="0">
                <a:solidFill>
                  <a:schemeClr val="bg1"/>
                </a:solidFill>
              </a:rPr>
              <a:t>cultural group (though observations, interviews, etc.) to gain an understanding of how people make sense of their experiences</a:t>
            </a:r>
            <a:endParaRPr lang="en-US" altLang="it-IT" sz="2000" b="1" dirty="0">
              <a:solidFill>
                <a:schemeClr val="bg1"/>
              </a:solidFill>
            </a:endParaRPr>
          </a:p>
        </p:txBody>
      </p:sp>
      <p:sp>
        <p:nvSpPr>
          <p:cNvPr id="6"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86</a:t>
            </a:r>
            <a:endParaRPr lang="en-US" sz="2400" b="1" dirty="0">
              <a:solidFill>
                <a:srgbClr val="FA3C08"/>
              </a:solidFill>
            </a:endParaRPr>
          </a:p>
        </p:txBody>
      </p:sp>
    </p:spTree>
    <p:extLst>
      <p:ext uri="{BB962C8B-B14F-4D97-AF65-F5344CB8AC3E}">
        <p14:creationId xmlns:p14="http://schemas.microsoft.com/office/powerpoint/2010/main" val="1135523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it-IT" sz="4000" b="1" dirty="0" smtClean="0"/>
              <a:t>Autoethnography: </a:t>
            </a:r>
            <a:r>
              <a:rPr lang="en-US" altLang="it-IT" sz="4000" b="1" dirty="0" smtClean="0">
                <a:solidFill>
                  <a:srgbClr val="C00000"/>
                </a:solidFill>
              </a:rPr>
              <a:t>the aims</a:t>
            </a:r>
          </a:p>
        </p:txBody>
      </p:sp>
      <p:sp>
        <p:nvSpPr>
          <p:cNvPr id="14339" name="Content Placeholder 2"/>
          <p:cNvSpPr>
            <a:spLocks noGrp="1"/>
          </p:cNvSpPr>
          <p:nvPr>
            <p:ph idx="1"/>
          </p:nvPr>
        </p:nvSpPr>
        <p:spPr>
          <a:xfrm>
            <a:off x="457200" y="1592450"/>
            <a:ext cx="8229600" cy="4525963"/>
          </a:xfrm>
        </p:spPr>
        <p:txBody>
          <a:bodyPr/>
          <a:lstStyle/>
          <a:p>
            <a:pPr marL="0" indent="0" eaLnBrk="1" hangingPunct="1">
              <a:buNone/>
            </a:pPr>
            <a:r>
              <a:rPr lang="en-US" altLang="it-IT" sz="2200" dirty="0" smtClean="0">
                <a:solidFill>
                  <a:schemeClr val="tx1"/>
                </a:solidFill>
              </a:rPr>
              <a:t>“</a:t>
            </a:r>
            <a:r>
              <a:rPr lang="en-US" altLang="it-IT" sz="2200" dirty="0" err="1" smtClean="0">
                <a:solidFill>
                  <a:schemeClr val="tx1"/>
                </a:solidFill>
              </a:rPr>
              <a:t>Autoethnography</a:t>
            </a:r>
            <a:r>
              <a:rPr lang="en-US" altLang="it-IT" sz="2200" dirty="0" smtClean="0">
                <a:solidFill>
                  <a:schemeClr val="tx1"/>
                </a:solidFill>
              </a:rPr>
              <a:t> by </a:t>
            </a:r>
            <a:r>
              <a:rPr lang="en-US" altLang="it-IT" sz="2200" dirty="0">
                <a:solidFill>
                  <a:schemeClr val="tx1"/>
                </a:solidFill>
              </a:rPr>
              <a:t>definition operates as a bridge</a:t>
            </a:r>
            <a:r>
              <a:rPr lang="en-US" altLang="it-IT" sz="2200" dirty="0" smtClean="0">
                <a:solidFill>
                  <a:schemeClr val="tx1"/>
                </a:solidFill>
              </a:rPr>
              <a:t>, connecting </a:t>
            </a:r>
            <a:r>
              <a:rPr lang="en-US" altLang="it-IT" sz="2200" dirty="0">
                <a:solidFill>
                  <a:schemeClr val="tx1"/>
                </a:solidFill>
              </a:rPr>
              <a:t>autobiography and </a:t>
            </a:r>
            <a:r>
              <a:rPr lang="en-US" altLang="it-IT" sz="2200" dirty="0" smtClean="0">
                <a:solidFill>
                  <a:schemeClr val="tx1"/>
                </a:solidFill>
              </a:rPr>
              <a:t>ethnography in </a:t>
            </a:r>
            <a:r>
              <a:rPr lang="en-US" altLang="it-IT" sz="2200" dirty="0">
                <a:solidFill>
                  <a:schemeClr val="tx1"/>
                </a:solidFill>
              </a:rPr>
              <a:t>order </a:t>
            </a:r>
            <a:r>
              <a:rPr lang="en-US" altLang="it-IT" sz="2200" b="1" dirty="0">
                <a:solidFill>
                  <a:srgbClr val="678D6C"/>
                </a:solidFill>
              </a:rPr>
              <a:t>to study </a:t>
            </a:r>
            <a:r>
              <a:rPr lang="en-US" altLang="it-IT" sz="2200" b="1" dirty="0" smtClean="0">
                <a:solidFill>
                  <a:srgbClr val="678D6C"/>
                </a:solidFill>
              </a:rPr>
              <a:t>the intersection </a:t>
            </a:r>
            <a:r>
              <a:rPr lang="en-US" altLang="it-IT" sz="2200" b="1" dirty="0">
                <a:solidFill>
                  <a:srgbClr val="678D6C"/>
                </a:solidFill>
              </a:rPr>
              <a:t>of self </a:t>
            </a:r>
            <a:r>
              <a:rPr lang="en-US" altLang="it-IT" sz="2200" b="1" dirty="0" smtClean="0">
                <a:solidFill>
                  <a:srgbClr val="678D6C"/>
                </a:solidFill>
              </a:rPr>
              <a:t>and others</a:t>
            </a:r>
            <a:r>
              <a:rPr lang="en-US" altLang="it-IT" sz="2200" b="1" dirty="0">
                <a:solidFill>
                  <a:srgbClr val="678D6C"/>
                </a:solidFill>
              </a:rPr>
              <a:t>, self and </a:t>
            </a:r>
            <a:r>
              <a:rPr lang="en-US" altLang="it-IT" sz="2200" b="1" dirty="0" smtClean="0">
                <a:solidFill>
                  <a:srgbClr val="678D6C"/>
                </a:solidFill>
              </a:rPr>
              <a:t>culture</a:t>
            </a:r>
            <a:r>
              <a:rPr lang="en-US" altLang="it-IT" sz="2200" dirty="0" smtClean="0">
                <a:solidFill>
                  <a:schemeClr val="tx1"/>
                </a:solidFill>
              </a:rPr>
              <a:t>” (</a:t>
            </a:r>
            <a:r>
              <a:rPr lang="en-US" altLang="it-IT" sz="2200" dirty="0" err="1" smtClean="0">
                <a:solidFill>
                  <a:schemeClr val="tx1"/>
                </a:solidFill>
              </a:rPr>
              <a:t>Ellingson</a:t>
            </a:r>
            <a:r>
              <a:rPr lang="en-US" altLang="it-IT" sz="2200" dirty="0" smtClean="0">
                <a:solidFill>
                  <a:schemeClr val="tx1"/>
                </a:solidFill>
              </a:rPr>
              <a:t> &amp; Ellis</a:t>
            </a:r>
            <a:r>
              <a:rPr lang="en-US" altLang="it-IT" sz="2200" dirty="0">
                <a:solidFill>
                  <a:schemeClr val="tx1"/>
                </a:solidFill>
              </a:rPr>
              <a:t>, </a:t>
            </a:r>
            <a:r>
              <a:rPr lang="en-US" altLang="it-IT" sz="2200" dirty="0" smtClean="0">
                <a:solidFill>
                  <a:schemeClr val="tx1"/>
                </a:solidFill>
              </a:rPr>
              <a:t>2008, p. 446).</a:t>
            </a:r>
          </a:p>
          <a:p>
            <a:pPr marL="0" indent="0" eaLnBrk="1" hangingPunct="1">
              <a:buNone/>
            </a:pPr>
            <a:endParaRPr lang="en-US" altLang="it-IT" sz="2400" dirty="0" smtClean="0"/>
          </a:p>
          <a:p>
            <a:pPr marL="0" indent="0" eaLnBrk="1" hangingPunct="1">
              <a:buNone/>
            </a:pPr>
            <a:endParaRPr lang="en-US" altLang="it-IT" sz="2400" dirty="0" smtClean="0"/>
          </a:p>
        </p:txBody>
      </p:sp>
      <p:sp>
        <p:nvSpPr>
          <p:cNvPr id="2" name="Rettangolo arrotondato 1"/>
          <p:cNvSpPr/>
          <p:nvPr/>
        </p:nvSpPr>
        <p:spPr>
          <a:xfrm>
            <a:off x="566054" y="3077028"/>
            <a:ext cx="8120743" cy="2075543"/>
          </a:xfrm>
          <a:prstGeom prst="roundRect">
            <a:avLst/>
          </a:prstGeom>
          <a:solidFill>
            <a:srgbClr val="678D6C"/>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smtClean="0">
                <a:solidFill>
                  <a:schemeClr val="bg1"/>
                </a:solidFill>
              </a:rPr>
              <a:t>The aim is to write personal experiences and analyze them in order to understand something that is beyond such personal experiences, i.e. something which is social. </a:t>
            </a:r>
            <a:r>
              <a:rPr lang="en-US" sz="2000" dirty="0" smtClean="0">
                <a:solidFill>
                  <a:schemeClr val="bg1"/>
                </a:solidFill>
              </a:rPr>
              <a:t>E.g.:  how  t</a:t>
            </a:r>
            <a:r>
              <a:rPr lang="en-US" sz="2000" dirty="0" smtClean="0"/>
              <a:t>he kind </a:t>
            </a:r>
            <a:r>
              <a:rPr lang="en-US" sz="2000" dirty="0"/>
              <a:t>of </a:t>
            </a:r>
            <a:r>
              <a:rPr lang="en-US" sz="2000" dirty="0" smtClean="0"/>
              <a:t>person we claim to be (after the Erasmus) influences and is influenced by others</a:t>
            </a:r>
            <a:endParaRPr lang="it-IT" sz="2000" b="1" dirty="0">
              <a:solidFill>
                <a:schemeClr val="bg1"/>
              </a:solidFill>
            </a:endParaRPr>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a:solidFill>
                  <a:srgbClr val="FA3C08"/>
                </a:solidFill>
              </a:rPr>
              <a:t>8</a:t>
            </a:r>
            <a:r>
              <a:rPr lang="en-US" sz="2400" b="1" dirty="0" smtClean="0">
                <a:solidFill>
                  <a:srgbClr val="FA3C08"/>
                </a:solidFill>
              </a:rPr>
              <a:t>7</a:t>
            </a:r>
            <a:endParaRPr lang="en-US" sz="2400" b="1" dirty="0">
              <a:solidFill>
                <a:srgbClr val="FA3C08"/>
              </a:solidFill>
            </a:endParaRPr>
          </a:p>
        </p:txBody>
      </p:sp>
    </p:spTree>
    <p:extLst>
      <p:ext uri="{BB962C8B-B14F-4D97-AF65-F5344CB8AC3E}">
        <p14:creationId xmlns:p14="http://schemas.microsoft.com/office/powerpoint/2010/main" val="1727638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44650"/>
            <a:ext cx="8229600" cy="1143000"/>
          </a:xfrm>
        </p:spPr>
        <p:txBody>
          <a:bodyPr/>
          <a:lstStyle/>
          <a:p>
            <a:pPr eaLnBrk="1" hangingPunct="1"/>
            <a:r>
              <a:rPr lang="en-US" altLang="it-IT" sz="4000" b="1" dirty="0" err="1"/>
              <a:t>Autoethnography</a:t>
            </a:r>
            <a:r>
              <a:rPr lang="en-US" altLang="it-IT" sz="4000" b="1" dirty="0"/>
              <a:t>: </a:t>
            </a:r>
            <a:r>
              <a:rPr lang="en-US" altLang="it-IT" sz="4000" b="1" dirty="0" smtClean="0"/>
              <a:t>the </a:t>
            </a:r>
            <a:r>
              <a:rPr lang="en-US" altLang="it-IT" sz="4000" b="1" dirty="0"/>
              <a:t>p</a:t>
            </a:r>
            <a:r>
              <a:rPr lang="en-US" altLang="it-IT" sz="4000" b="1" dirty="0" smtClean="0"/>
              <a:t>rocess </a:t>
            </a:r>
          </a:p>
        </p:txBody>
      </p:sp>
      <p:sp>
        <p:nvSpPr>
          <p:cNvPr id="14339" name="Content Placeholder 2"/>
          <p:cNvSpPr>
            <a:spLocks noGrp="1"/>
          </p:cNvSpPr>
          <p:nvPr>
            <p:ph idx="1"/>
          </p:nvPr>
        </p:nvSpPr>
        <p:spPr>
          <a:xfrm>
            <a:off x="457200" y="1186050"/>
            <a:ext cx="8229600" cy="4525963"/>
          </a:xfrm>
        </p:spPr>
        <p:txBody>
          <a:bodyPr/>
          <a:lstStyle/>
          <a:p>
            <a:pPr marL="457200" indent="-457200" eaLnBrk="1" hangingPunct="1">
              <a:buFont typeface="+mj-lt"/>
              <a:buAutoNum type="arabicPeriod"/>
            </a:pPr>
            <a:r>
              <a:rPr lang="en-US" altLang="it-IT" sz="2000" b="1" dirty="0" smtClean="0">
                <a:solidFill>
                  <a:schemeClr val="tx1"/>
                </a:solidFill>
              </a:rPr>
              <a:t>Writing a narrative</a:t>
            </a:r>
          </a:p>
          <a:p>
            <a:pPr lvl="1" eaLnBrk="1" hangingPunct="1"/>
            <a:r>
              <a:rPr lang="en-US" altLang="it-IT" sz="2000" dirty="0" smtClean="0">
                <a:solidFill>
                  <a:schemeClr val="tx1"/>
                </a:solidFill>
              </a:rPr>
              <a:t>Writing about past experiences selectively, using hindsight</a:t>
            </a:r>
          </a:p>
          <a:p>
            <a:pPr lvl="1" eaLnBrk="1" hangingPunct="1"/>
            <a:r>
              <a:rPr lang="en-US" altLang="it-IT" sz="2000" dirty="0" smtClean="0">
                <a:solidFill>
                  <a:schemeClr val="tx1"/>
                </a:solidFill>
              </a:rPr>
              <a:t>Most </a:t>
            </a:r>
            <a:r>
              <a:rPr lang="en-US" altLang="it-IT" sz="2000" dirty="0">
                <a:solidFill>
                  <a:schemeClr val="tx1"/>
                </a:solidFill>
              </a:rPr>
              <a:t>often, autobiographers write about </a:t>
            </a:r>
            <a:r>
              <a:rPr lang="en-US" altLang="it-IT" sz="2000" dirty="0" smtClean="0">
                <a:solidFill>
                  <a:schemeClr val="tx1"/>
                </a:solidFill>
              </a:rPr>
              <a:t>‘epiphanies’ - remembered </a:t>
            </a:r>
            <a:r>
              <a:rPr lang="en-US" altLang="it-IT" sz="2000" dirty="0">
                <a:solidFill>
                  <a:schemeClr val="tx1"/>
                </a:solidFill>
              </a:rPr>
              <a:t>moments perceived to have significantly impacted </a:t>
            </a:r>
            <a:r>
              <a:rPr lang="en-US" altLang="it-IT" sz="2000" dirty="0" smtClean="0">
                <a:solidFill>
                  <a:schemeClr val="tx1"/>
                </a:solidFill>
              </a:rPr>
              <a:t>on the </a:t>
            </a:r>
            <a:r>
              <a:rPr lang="en-US" altLang="it-IT" sz="2000" dirty="0">
                <a:solidFill>
                  <a:schemeClr val="tx1"/>
                </a:solidFill>
              </a:rPr>
              <a:t>trajectory of a person's </a:t>
            </a:r>
            <a:r>
              <a:rPr lang="en-US" altLang="it-IT" sz="2000" dirty="0" smtClean="0">
                <a:solidFill>
                  <a:schemeClr val="tx1"/>
                </a:solidFill>
              </a:rPr>
              <a:t>life, […], and </a:t>
            </a:r>
            <a:r>
              <a:rPr lang="en-US" altLang="it-IT" sz="2000" dirty="0">
                <a:solidFill>
                  <a:schemeClr val="tx1"/>
                </a:solidFill>
              </a:rPr>
              <a:t>events after which life does not seem </a:t>
            </a:r>
            <a:r>
              <a:rPr lang="en-US" altLang="it-IT" sz="2000" dirty="0" smtClean="0">
                <a:solidFill>
                  <a:schemeClr val="tx1"/>
                </a:solidFill>
              </a:rPr>
              <a:t>quite </a:t>
            </a:r>
            <a:r>
              <a:rPr lang="en-US" altLang="it-IT" sz="2000" dirty="0">
                <a:solidFill>
                  <a:schemeClr val="tx1"/>
                </a:solidFill>
              </a:rPr>
              <a:t>the </a:t>
            </a:r>
            <a:r>
              <a:rPr lang="en-US" altLang="it-IT" sz="2000" dirty="0" smtClean="0">
                <a:solidFill>
                  <a:schemeClr val="tx1"/>
                </a:solidFill>
              </a:rPr>
              <a:t>same.</a:t>
            </a:r>
          </a:p>
          <a:p>
            <a:pPr marL="0" indent="0" eaLnBrk="1" hangingPunct="1">
              <a:buNone/>
            </a:pPr>
            <a:r>
              <a:rPr lang="en-US" altLang="it-IT" sz="2000" b="1" dirty="0" smtClean="0">
                <a:solidFill>
                  <a:schemeClr val="tx1"/>
                </a:solidFill>
              </a:rPr>
              <a:t>	Supporting recall with ethnography</a:t>
            </a:r>
          </a:p>
          <a:p>
            <a:pPr lvl="1" eaLnBrk="1" hangingPunct="1"/>
            <a:r>
              <a:rPr lang="en-US" altLang="it-IT" sz="2000" dirty="0" smtClean="0">
                <a:solidFill>
                  <a:schemeClr val="tx1"/>
                </a:solidFill>
              </a:rPr>
              <a:t>In writing, also by interviewing others and by consulting </a:t>
            </a:r>
            <a:r>
              <a:rPr lang="en-US" altLang="it-IT" sz="2000" dirty="0">
                <a:solidFill>
                  <a:schemeClr val="tx1"/>
                </a:solidFill>
              </a:rPr>
              <a:t>texts like photographs, journals, and recordings to help </a:t>
            </a:r>
            <a:r>
              <a:rPr lang="en-US" altLang="it-IT" sz="2000" dirty="0" smtClean="0">
                <a:solidFill>
                  <a:schemeClr val="tx1"/>
                </a:solidFill>
              </a:rPr>
              <a:t>recall</a:t>
            </a:r>
          </a:p>
          <a:p>
            <a:pPr marL="457200" indent="-457200" eaLnBrk="1" hangingPunct="1">
              <a:buFont typeface="+mj-lt"/>
              <a:buAutoNum type="arabicPeriod" startAt="2"/>
            </a:pPr>
            <a:r>
              <a:rPr lang="en-US" altLang="it-IT" sz="2000" b="1" dirty="0" smtClean="0">
                <a:solidFill>
                  <a:schemeClr val="tx1"/>
                </a:solidFill>
              </a:rPr>
              <a:t>Analyzing one’s own narrative</a:t>
            </a:r>
          </a:p>
          <a:p>
            <a:pPr lvl="1" eaLnBrk="1" hangingPunct="1"/>
            <a:r>
              <a:rPr lang="en-US" altLang="it-IT" sz="2000" dirty="0" smtClean="0">
                <a:solidFill>
                  <a:schemeClr val="tx1"/>
                </a:solidFill>
              </a:rPr>
              <a:t>Considering </a:t>
            </a:r>
            <a:r>
              <a:rPr lang="en-US" altLang="it-IT" sz="2000" dirty="0">
                <a:solidFill>
                  <a:schemeClr val="tx1"/>
                </a:solidFill>
              </a:rPr>
              <a:t>ways others may experience similar </a:t>
            </a:r>
            <a:r>
              <a:rPr lang="en-US" altLang="it-IT" sz="2000" dirty="0" smtClean="0">
                <a:solidFill>
                  <a:schemeClr val="tx1"/>
                </a:solidFill>
              </a:rPr>
              <a:t>epiphanies/narratives</a:t>
            </a:r>
          </a:p>
          <a:p>
            <a:pPr lvl="1" eaLnBrk="1" hangingPunct="1"/>
            <a:r>
              <a:rPr lang="en-US" altLang="it-IT" sz="2000" dirty="0" smtClean="0">
                <a:solidFill>
                  <a:schemeClr val="tx1"/>
                </a:solidFill>
              </a:rPr>
              <a:t>Trying to use </a:t>
            </a:r>
            <a:r>
              <a:rPr lang="en-US" altLang="it-IT" sz="2000" dirty="0">
                <a:solidFill>
                  <a:schemeClr val="tx1"/>
                </a:solidFill>
              </a:rPr>
              <a:t>personal experience to illustrate facets of cultural </a:t>
            </a:r>
            <a:r>
              <a:rPr lang="en-US" altLang="it-IT" sz="2000" dirty="0" smtClean="0">
                <a:solidFill>
                  <a:schemeClr val="tx1"/>
                </a:solidFill>
              </a:rPr>
              <a:t>experience </a:t>
            </a:r>
          </a:p>
          <a:p>
            <a:pPr marL="457200" lvl="1" indent="0" algn="r" eaLnBrk="1" hangingPunct="1">
              <a:buNone/>
            </a:pPr>
            <a:r>
              <a:rPr lang="en-US" altLang="it-IT" sz="2000" dirty="0" smtClean="0">
                <a:solidFill>
                  <a:schemeClr val="tx1"/>
                </a:solidFill>
              </a:rPr>
              <a:t>Ellis et al., 2011</a:t>
            </a:r>
            <a:endParaRPr lang="en-US" altLang="it-IT" sz="2000" dirty="0">
              <a:solidFill>
                <a:schemeClr val="tx1"/>
              </a:solidFill>
            </a:endParaRPr>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88</a:t>
            </a:r>
            <a:endParaRPr lang="en-US" sz="2400" b="1" dirty="0">
              <a:solidFill>
                <a:srgbClr val="FA3C08"/>
              </a:solidFill>
            </a:endParaRPr>
          </a:p>
        </p:txBody>
      </p:sp>
    </p:spTree>
    <p:extLst>
      <p:ext uri="{BB962C8B-B14F-4D97-AF65-F5344CB8AC3E}">
        <p14:creationId xmlns:p14="http://schemas.microsoft.com/office/powerpoint/2010/main" val="2199194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it-IT" sz="4000" b="1" dirty="0" smtClean="0"/>
              <a:t>Autoethnography: what is reality?</a:t>
            </a:r>
          </a:p>
        </p:txBody>
      </p:sp>
      <p:sp>
        <p:nvSpPr>
          <p:cNvPr id="14339" name="Content Placeholder 2"/>
          <p:cNvSpPr>
            <a:spLocks noGrp="1"/>
          </p:cNvSpPr>
          <p:nvPr>
            <p:ph idx="1"/>
          </p:nvPr>
        </p:nvSpPr>
        <p:spPr>
          <a:xfrm>
            <a:off x="457200" y="1592450"/>
            <a:ext cx="8229600" cy="4525963"/>
          </a:xfrm>
        </p:spPr>
        <p:txBody>
          <a:bodyPr/>
          <a:lstStyle/>
          <a:p>
            <a:pPr marL="0" indent="0" eaLnBrk="1" hangingPunct="1">
              <a:buNone/>
            </a:pPr>
            <a:r>
              <a:rPr lang="en-US" altLang="it-IT" sz="2000" dirty="0" smtClean="0">
                <a:solidFill>
                  <a:schemeClr val="tx1"/>
                </a:solidFill>
              </a:rPr>
              <a:t>Autoethnography is embedded </a:t>
            </a:r>
            <a:r>
              <a:rPr lang="en-US" altLang="it-IT" sz="2000" dirty="0">
                <a:solidFill>
                  <a:schemeClr val="tx1"/>
                </a:solidFill>
              </a:rPr>
              <a:t>in </a:t>
            </a:r>
            <a:r>
              <a:rPr lang="en-US" altLang="it-IT" sz="2000" dirty="0" smtClean="0">
                <a:solidFill>
                  <a:schemeClr val="tx1"/>
                </a:solidFill>
              </a:rPr>
              <a:t>a theory </a:t>
            </a:r>
            <a:r>
              <a:rPr lang="en-US" altLang="it-IT" sz="2000" dirty="0">
                <a:solidFill>
                  <a:schemeClr val="tx1"/>
                </a:solidFill>
              </a:rPr>
              <a:t>of knowledge </a:t>
            </a:r>
            <a:r>
              <a:rPr lang="en-US" altLang="it-IT" sz="2000" dirty="0" smtClean="0">
                <a:solidFill>
                  <a:schemeClr val="tx1"/>
                </a:solidFill>
              </a:rPr>
              <a:t>(</a:t>
            </a:r>
            <a:r>
              <a:rPr lang="en-US" altLang="it-IT" sz="2000" b="1" dirty="0" smtClean="0">
                <a:solidFill>
                  <a:schemeClr val="tx1"/>
                </a:solidFill>
              </a:rPr>
              <a:t>Constructionism</a:t>
            </a:r>
            <a:r>
              <a:rPr lang="en-US" altLang="it-IT" sz="2000" dirty="0" smtClean="0">
                <a:solidFill>
                  <a:schemeClr val="tx1"/>
                </a:solidFill>
              </a:rPr>
              <a:t>) according to which:</a:t>
            </a:r>
          </a:p>
          <a:p>
            <a:pPr eaLnBrk="1" hangingPunct="1"/>
            <a:r>
              <a:rPr lang="en-US" altLang="it-IT" sz="2000" dirty="0">
                <a:solidFill>
                  <a:schemeClr val="tx1"/>
                </a:solidFill>
              </a:rPr>
              <a:t>The </a:t>
            </a:r>
            <a:r>
              <a:rPr lang="en-US" altLang="it-IT" sz="2000" dirty="0" smtClean="0">
                <a:solidFill>
                  <a:schemeClr val="tx1"/>
                </a:solidFill>
              </a:rPr>
              <a:t>social reality that people </a:t>
            </a:r>
            <a:r>
              <a:rPr lang="en-US" altLang="it-IT" sz="2000" dirty="0">
                <a:solidFill>
                  <a:schemeClr val="tx1"/>
                </a:solidFill>
              </a:rPr>
              <a:t>experience as objectively </a:t>
            </a:r>
            <a:r>
              <a:rPr lang="en-US" altLang="it-IT" sz="2000" dirty="0" smtClean="0">
                <a:solidFill>
                  <a:schemeClr val="tx1"/>
                </a:solidFill>
              </a:rPr>
              <a:t>true is in fact socially constructed</a:t>
            </a:r>
            <a:r>
              <a:rPr lang="en-US" altLang="it-IT" sz="2000" dirty="0">
                <a:solidFill>
                  <a:schemeClr val="tx1"/>
                </a:solidFill>
              </a:rPr>
              <a:t> </a:t>
            </a:r>
            <a:r>
              <a:rPr lang="en-US" altLang="it-IT" sz="2000" dirty="0" smtClean="0">
                <a:solidFill>
                  <a:schemeClr val="tx1"/>
                </a:solidFill>
              </a:rPr>
              <a:t>(e.g., the concepts of ‘gender’, ‘youth’, ‘family’, ‘Erasmus community’). Concepts in turn influence the way people think, speak and act (e.g., as a man/woman or with respect to people ascribed to such categories)</a:t>
            </a:r>
          </a:p>
          <a:p>
            <a:pPr marL="0" indent="0" eaLnBrk="1" hangingPunct="1">
              <a:buNone/>
            </a:pPr>
            <a:r>
              <a:rPr lang="en-US" altLang="it-IT" sz="2000" dirty="0" smtClean="0">
                <a:solidFill>
                  <a:schemeClr val="tx1"/>
                </a:solidFill>
              </a:rPr>
              <a:t>				</a:t>
            </a:r>
            <a:r>
              <a:rPr lang="en-US" altLang="it-IT" sz="2000" dirty="0">
                <a:solidFill>
                  <a:schemeClr val="tx1"/>
                </a:solidFill>
              </a:rPr>
              <a:t>P</a:t>
            </a:r>
            <a:r>
              <a:rPr lang="en-US" altLang="it-IT" sz="2000" dirty="0" smtClean="0">
                <a:solidFill>
                  <a:schemeClr val="tx1"/>
                </a:solidFill>
              </a:rPr>
              <a:t>ersonal facts (memories, narratives, etc.) are 							potentially socially complex objects of study</a:t>
            </a:r>
          </a:p>
          <a:p>
            <a:pPr eaLnBrk="1" hangingPunct="1"/>
            <a:r>
              <a:rPr lang="en-US" altLang="it-IT" sz="2000" dirty="0" smtClean="0">
                <a:solidFill>
                  <a:schemeClr val="tx1"/>
                </a:solidFill>
              </a:rPr>
              <a:t>Knowledge is not ‘out there’: people construct and shape it collaboratively. </a:t>
            </a:r>
          </a:p>
          <a:p>
            <a:pPr marL="0" indent="0" eaLnBrk="1" hangingPunct="1">
              <a:buNone/>
            </a:pPr>
            <a:r>
              <a:rPr lang="en-US" altLang="it-IT" sz="2000" dirty="0">
                <a:solidFill>
                  <a:schemeClr val="tx1"/>
                </a:solidFill>
              </a:rPr>
              <a:t>	</a:t>
            </a:r>
            <a:r>
              <a:rPr lang="en-US" altLang="it-IT" sz="2000" dirty="0" smtClean="0">
                <a:solidFill>
                  <a:schemeClr val="tx1"/>
                </a:solidFill>
              </a:rPr>
              <a:t>			Different voices must be heard to approach the ‘truth’ of 					personal and social facts</a:t>
            </a:r>
          </a:p>
        </p:txBody>
      </p:sp>
      <p:sp>
        <p:nvSpPr>
          <p:cNvPr id="2" name="Freccia a destra 1"/>
          <p:cNvSpPr/>
          <p:nvPr/>
        </p:nvSpPr>
        <p:spPr>
          <a:xfrm>
            <a:off x="1175655" y="3962398"/>
            <a:ext cx="1030515" cy="246743"/>
          </a:xfrm>
          <a:prstGeom prst="rightArrow">
            <a:avLst/>
          </a:prstGeom>
          <a:solidFill>
            <a:srgbClr val="BD0A4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Freccia a destra 4"/>
          <p:cNvSpPr/>
          <p:nvPr/>
        </p:nvSpPr>
        <p:spPr>
          <a:xfrm>
            <a:off x="1175655" y="5270608"/>
            <a:ext cx="1030515" cy="246743"/>
          </a:xfrm>
          <a:prstGeom prst="rightArrow">
            <a:avLst/>
          </a:prstGeom>
          <a:solidFill>
            <a:srgbClr val="BD0A4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89</a:t>
            </a:r>
            <a:endParaRPr lang="en-US" sz="2400" b="1" dirty="0">
              <a:solidFill>
                <a:srgbClr val="FA3C08"/>
              </a:solidFill>
            </a:endParaRPr>
          </a:p>
        </p:txBody>
      </p:sp>
    </p:spTree>
    <p:extLst>
      <p:ext uri="{BB962C8B-B14F-4D97-AF65-F5344CB8AC3E}">
        <p14:creationId xmlns:p14="http://schemas.microsoft.com/office/powerpoint/2010/main" val="2561004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SOCIAL REPRESENTATIONS</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16</a:t>
            </a:fld>
            <a:endParaRPr lang="en-US"/>
          </a:p>
        </p:txBody>
      </p:sp>
    </p:spTree>
    <p:extLst>
      <p:ext uri="{BB962C8B-B14F-4D97-AF65-F5344CB8AC3E}">
        <p14:creationId xmlns:p14="http://schemas.microsoft.com/office/powerpoint/2010/main" val="689662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000" b="1" dirty="0" smtClean="0"/>
              <a:t>Social r</a:t>
            </a:r>
            <a:r>
              <a:rPr lang="sl-SI" sz="4000" b="1" dirty="0" smtClean="0"/>
              <a:t>epresentation</a:t>
            </a:r>
            <a:r>
              <a:rPr lang="it-IT" sz="4000" b="1" dirty="0" smtClean="0"/>
              <a:t>s</a:t>
            </a:r>
            <a:endParaRPr lang="sl-SI" sz="4000" dirty="0"/>
          </a:p>
        </p:txBody>
      </p:sp>
      <p:sp>
        <p:nvSpPr>
          <p:cNvPr id="3" name="Content Placeholder 2"/>
          <p:cNvSpPr>
            <a:spLocks noGrp="1"/>
          </p:cNvSpPr>
          <p:nvPr>
            <p:ph idx="1"/>
          </p:nvPr>
        </p:nvSpPr>
        <p:spPr>
          <a:xfrm>
            <a:off x="518886" y="1607911"/>
            <a:ext cx="8091714" cy="4525963"/>
          </a:xfrm>
        </p:spPr>
        <p:txBody>
          <a:bodyPr/>
          <a:lstStyle/>
          <a:p>
            <a:pPr marL="0" indent="0">
              <a:buNone/>
            </a:pPr>
            <a:r>
              <a:rPr lang="en-GB" sz="2200" dirty="0" smtClean="0">
                <a:solidFill>
                  <a:schemeClr val="tx1"/>
                </a:solidFill>
              </a:rPr>
              <a:t>Social representations are a “system of values, ideas and practices with a twofold function; first, to establish an order which will enable individuals to orient themselves in their material and social world and to master it; and secondly to enable communication to take place among the members of a community by providing them with a code for social exchange and a code for naming and classifying unambiguously the various aspects of their world and their individual and group history” (Moscovici, 1973, p. xiii)</a:t>
            </a:r>
          </a:p>
          <a:p>
            <a:endParaRPr lang="en-GB" sz="800" dirty="0">
              <a:solidFill>
                <a:schemeClr val="tx1"/>
              </a:solidFill>
            </a:endParaRPr>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91</a:t>
            </a:r>
            <a:endParaRPr lang="en-US" sz="2400" b="1" dirty="0">
              <a:solidFill>
                <a:srgbClr val="FA3C08"/>
              </a:solidFill>
            </a:endParaRPr>
          </a:p>
        </p:txBody>
      </p:sp>
    </p:spTree>
    <p:extLst>
      <p:ext uri="{BB962C8B-B14F-4D97-AF65-F5344CB8AC3E}">
        <p14:creationId xmlns:p14="http://schemas.microsoft.com/office/powerpoint/2010/main" val="226565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000" b="1" dirty="0" smtClean="0"/>
              <a:t>How social r</a:t>
            </a:r>
            <a:r>
              <a:rPr lang="sl-SI" sz="4000" b="1" dirty="0" smtClean="0"/>
              <a:t>epresentation</a:t>
            </a:r>
            <a:r>
              <a:rPr lang="it-IT" sz="4000" b="1" dirty="0" smtClean="0"/>
              <a:t>s work</a:t>
            </a:r>
            <a:endParaRPr lang="sl-SI" sz="4000" dirty="0"/>
          </a:p>
        </p:txBody>
      </p:sp>
      <p:sp>
        <p:nvSpPr>
          <p:cNvPr id="3" name="Content Placeholder 2"/>
          <p:cNvSpPr>
            <a:spLocks noGrp="1"/>
          </p:cNvSpPr>
          <p:nvPr>
            <p:ph idx="1"/>
          </p:nvPr>
        </p:nvSpPr>
        <p:spPr/>
        <p:txBody>
          <a:bodyPr/>
          <a:lstStyle/>
          <a:p>
            <a:pPr marL="0" indent="0">
              <a:buNone/>
            </a:pPr>
            <a:r>
              <a:rPr lang="en-US" sz="2200" dirty="0" smtClean="0">
                <a:solidFill>
                  <a:schemeClr val="tx1"/>
                </a:solidFill>
              </a:rPr>
              <a:t>Social representations are co-constructed and shared with </a:t>
            </a:r>
            <a:r>
              <a:rPr lang="en-US" sz="2200" dirty="0">
                <a:solidFill>
                  <a:schemeClr val="tx1"/>
                </a:solidFill>
              </a:rPr>
              <a:t>others. </a:t>
            </a:r>
            <a:r>
              <a:rPr lang="en-US" sz="2200" dirty="0" smtClean="0">
                <a:solidFill>
                  <a:schemeClr val="tx1"/>
                </a:solidFill>
              </a:rPr>
              <a:t>They allow a specific group of people to understand the world in a similar way, to consider a social fact ‘real’ and also ‘normal’.</a:t>
            </a:r>
          </a:p>
          <a:p>
            <a:r>
              <a:rPr lang="en-US" sz="2200" b="1" dirty="0" smtClean="0">
                <a:solidFill>
                  <a:schemeClr val="tx1"/>
                </a:solidFill>
              </a:rPr>
              <a:t>Social representations are normative</a:t>
            </a:r>
            <a:r>
              <a:rPr lang="en-US" sz="2200" dirty="0" smtClean="0">
                <a:solidFill>
                  <a:schemeClr val="tx1"/>
                </a:solidFill>
              </a:rPr>
              <a:t>. They say what </a:t>
            </a:r>
            <a:r>
              <a:rPr lang="en-US" sz="2200" dirty="0" err="1" smtClean="0">
                <a:solidFill>
                  <a:schemeClr val="tx1"/>
                </a:solidFill>
              </a:rPr>
              <a:t>behaviour</a:t>
            </a:r>
            <a:r>
              <a:rPr lang="en-US" sz="2200" dirty="0" smtClean="0">
                <a:solidFill>
                  <a:schemeClr val="tx1"/>
                </a:solidFill>
              </a:rPr>
              <a:t> is preferred or disapproved of in a given context or in a given society at large</a:t>
            </a:r>
            <a:r>
              <a:rPr lang="en-US" sz="2200" dirty="0">
                <a:solidFill>
                  <a:schemeClr val="tx1"/>
                </a:solidFill>
              </a:rPr>
              <a:t>. </a:t>
            </a:r>
            <a:r>
              <a:rPr lang="en-US" sz="2200" dirty="0" smtClean="0">
                <a:solidFill>
                  <a:schemeClr val="tx1"/>
                </a:solidFill>
              </a:rPr>
              <a:t>They thus make social </a:t>
            </a:r>
            <a:r>
              <a:rPr lang="en-US" sz="2200" dirty="0">
                <a:solidFill>
                  <a:schemeClr val="tx1"/>
                </a:solidFill>
              </a:rPr>
              <a:t>order </a:t>
            </a:r>
            <a:r>
              <a:rPr lang="en-US" sz="2200" dirty="0" smtClean="0">
                <a:solidFill>
                  <a:schemeClr val="tx1"/>
                </a:solidFill>
              </a:rPr>
              <a:t>possible and bind a society together.</a:t>
            </a:r>
          </a:p>
          <a:p>
            <a:r>
              <a:rPr lang="en-US" sz="2200" b="1" dirty="0">
                <a:solidFill>
                  <a:schemeClr val="tx1"/>
                </a:solidFill>
              </a:rPr>
              <a:t>Social </a:t>
            </a:r>
            <a:r>
              <a:rPr lang="en-US" sz="2200" b="1" dirty="0" smtClean="0">
                <a:solidFill>
                  <a:schemeClr val="tx1"/>
                </a:solidFill>
              </a:rPr>
              <a:t>representations </a:t>
            </a:r>
            <a:r>
              <a:rPr lang="en-US" sz="2200" b="1" dirty="0">
                <a:solidFill>
                  <a:schemeClr val="tx1"/>
                </a:solidFill>
              </a:rPr>
              <a:t>are </a:t>
            </a:r>
            <a:r>
              <a:rPr lang="en-US" sz="2200" b="1" dirty="0" smtClean="0">
                <a:solidFill>
                  <a:schemeClr val="tx1"/>
                </a:solidFill>
              </a:rPr>
              <a:t>dynamic. </a:t>
            </a:r>
            <a:r>
              <a:rPr lang="en-US" sz="2200" dirty="0" smtClean="0">
                <a:solidFill>
                  <a:schemeClr val="tx1"/>
                </a:solidFill>
              </a:rPr>
              <a:t>They change over time. Changes are often due to contestation: “Group members constantly </a:t>
            </a:r>
            <a:r>
              <a:rPr lang="en-US" sz="2200" dirty="0">
                <a:solidFill>
                  <a:schemeClr val="tx1"/>
                </a:solidFill>
              </a:rPr>
              <a:t>refer to multiple and competing types of normative reference </a:t>
            </a:r>
            <a:r>
              <a:rPr lang="en-US" sz="2200" dirty="0" smtClean="0">
                <a:solidFill>
                  <a:schemeClr val="tx1"/>
                </a:solidFill>
              </a:rPr>
              <a:t>knowledge […]. </a:t>
            </a:r>
            <a:r>
              <a:rPr lang="en-US" sz="2200" dirty="0">
                <a:solidFill>
                  <a:schemeClr val="tx1"/>
                </a:solidFill>
              </a:rPr>
              <a:t>By </a:t>
            </a:r>
            <a:r>
              <a:rPr lang="en-US" sz="2200" dirty="0" smtClean="0">
                <a:solidFill>
                  <a:schemeClr val="tx1"/>
                </a:solidFill>
              </a:rPr>
              <a:t>taking up </a:t>
            </a:r>
            <a:r>
              <a:rPr lang="en-US" sz="2200" dirty="0">
                <a:solidFill>
                  <a:schemeClr val="tx1"/>
                </a:solidFill>
              </a:rPr>
              <a:t>a position, they then either support or reject shared </a:t>
            </a:r>
            <a:r>
              <a:rPr lang="en-US" sz="2200" dirty="0" smtClean="0">
                <a:solidFill>
                  <a:schemeClr val="tx1"/>
                </a:solidFill>
              </a:rPr>
              <a:t>knowledge</a:t>
            </a:r>
            <a:r>
              <a:rPr lang="en-US" sz="2200" dirty="0">
                <a:solidFill>
                  <a:schemeClr val="tx1"/>
                </a:solidFill>
              </a:rPr>
              <a:t>” (</a:t>
            </a:r>
            <a:r>
              <a:rPr lang="en-US" sz="2200" dirty="0" err="1" smtClean="0">
                <a:solidFill>
                  <a:schemeClr val="tx1"/>
                </a:solidFill>
              </a:rPr>
              <a:t>Staerklé</a:t>
            </a:r>
            <a:r>
              <a:rPr lang="en-US" sz="2200" dirty="0" smtClean="0">
                <a:solidFill>
                  <a:schemeClr val="tx1"/>
                </a:solidFill>
              </a:rPr>
              <a:t> et al., 2011, p. 763)</a:t>
            </a:r>
            <a:endParaRPr lang="en-US" sz="2200" dirty="0">
              <a:solidFill>
                <a:schemeClr val="tx1"/>
              </a:solidFill>
            </a:endParaRPr>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92</a:t>
            </a:r>
            <a:endParaRPr lang="en-US" sz="2400" b="1" dirty="0">
              <a:solidFill>
                <a:srgbClr val="FA3C08"/>
              </a:solidFill>
            </a:endParaRPr>
          </a:p>
        </p:txBody>
      </p:sp>
    </p:spTree>
    <p:extLst>
      <p:ext uri="{BB962C8B-B14F-4D97-AF65-F5344CB8AC3E}">
        <p14:creationId xmlns:p14="http://schemas.microsoft.com/office/powerpoint/2010/main" val="233649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Social representations: an example</a:t>
            </a:r>
            <a:endParaRPr lang="en-GB" sz="4000" b="1"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2692" y="2504169"/>
            <a:ext cx="4291584" cy="3434525"/>
          </a:xfrm>
        </p:spPr>
      </p:pic>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93</a:t>
            </a:r>
            <a:endParaRPr lang="en-US" sz="2400" b="1" dirty="0">
              <a:solidFill>
                <a:srgbClr val="FA3C08"/>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780" y="3121869"/>
            <a:ext cx="3970325" cy="3008376"/>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140" y="4626057"/>
            <a:ext cx="2950464" cy="1975104"/>
          </a:xfrm>
          <a:prstGeom prst="rect">
            <a:avLst/>
          </a:prstGeom>
        </p:spPr>
      </p:pic>
      <p:sp>
        <p:nvSpPr>
          <p:cNvPr id="8" name="CasellaDiTesto 7"/>
          <p:cNvSpPr txBox="1"/>
          <p:nvPr/>
        </p:nvSpPr>
        <p:spPr>
          <a:xfrm>
            <a:off x="537034" y="1180730"/>
            <a:ext cx="7718576" cy="1323439"/>
          </a:xfrm>
          <a:prstGeom prst="rect">
            <a:avLst/>
          </a:prstGeom>
          <a:noFill/>
        </p:spPr>
        <p:txBody>
          <a:bodyPr wrap="square" rtlCol="0">
            <a:spAutoFit/>
          </a:bodyPr>
          <a:lstStyle/>
          <a:p>
            <a:r>
              <a:rPr lang="en-GB" sz="2000" dirty="0" smtClean="0"/>
              <a:t>What is expected from a mother (always being happy, working hard to sustain the family, stimulating her children with games, etc.) depends on the social representation of ‘motherhood’ in a given society at a given time.  </a:t>
            </a:r>
            <a:endParaRPr lang="en-GB" sz="2000" dirty="0"/>
          </a:p>
        </p:txBody>
      </p:sp>
      <p:sp>
        <p:nvSpPr>
          <p:cNvPr id="10" name="CasellaDiTesto 9"/>
          <p:cNvSpPr txBox="1"/>
          <p:nvPr/>
        </p:nvSpPr>
        <p:spPr>
          <a:xfrm>
            <a:off x="157626" y="2714171"/>
            <a:ext cx="1030514" cy="1754326"/>
          </a:xfrm>
          <a:prstGeom prst="rect">
            <a:avLst/>
          </a:prstGeom>
          <a:noFill/>
          <a:ln w="19050">
            <a:solidFill>
              <a:srgbClr val="BD0A41"/>
            </a:solidFill>
          </a:ln>
        </p:spPr>
        <p:txBody>
          <a:bodyPr wrap="square" rtlCol="0">
            <a:spAutoFit/>
          </a:bodyPr>
          <a:lstStyle/>
          <a:p>
            <a:pPr algn="ctr"/>
            <a:r>
              <a:rPr lang="it-IT" dirty="0" err="1" smtClean="0"/>
              <a:t>See</a:t>
            </a:r>
            <a:r>
              <a:rPr lang="it-IT" dirty="0" smtClean="0"/>
              <a:t> the images’</a:t>
            </a:r>
          </a:p>
          <a:p>
            <a:pPr algn="ctr"/>
            <a:r>
              <a:rPr lang="it-IT" dirty="0" smtClean="0"/>
              <a:t>CC </a:t>
            </a:r>
            <a:r>
              <a:rPr lang="it-IT" dirty="0" err="1" smtClean="0"/>
              <a:t>licence</a:t>
            </a:r>
            <a:r>
              <a:rPr lang="it-IT" dirty="0" err="1"/>
              <a:t>s</a:t>
            </a:r>
            <a:endParaRPr lang="it-IT" dirty="0" smtClean="0"/>
          </a:p>
          <a:p>
            <a:r>
              <a:rPr lang="it-IT" dirty="0" err="1" smtClean="0"/>
              <a:t>here</a:t>
            </a:r>
            <a:endParaRPr lang="it-IT" dirty="0"/>
          </a:p>
          <a:p>
            <a:endParaRPr lang="it-IT" dirty="0"/>
          </a:p>
        </p:txBody>
      </p:sp>
    </p:spTree>
    <p:extLst>
      <p:ext uri="{BB962C8B-B14F-4D97-AF65-F5344CB8AC3E}">
        <p14:creationId xmlns:p14="http://schemas.microsoft.com/office/powerpoint/2010/main" val="309779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Small &amp; large cultures</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a:t>
            </a:fld>
            <a:endParaRPr lang="en-US"/>
          </a:p>
        </p:txBody>
      </p:sp>
    </p:spTree>
    <p:extLst>
      <p:ext uri="{BB962C8B-B14F-4D97-AF65-F5344CB8AC3E}">
        <p14:creationId xmlns:p14="http://schemas.microsoft.com/office/powerpoint/2010/main" val="944020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en-GB" dirty="0" smtClean="0"/>
              <a:t>Creative commons</a:t>
            </a:r>
            <a:endParaRPr lang="en-GB" dirty="0"/>
          </a:p>
        </p:txBody>
      </p:sp>
      <p:sp>
        <p:nvSpPr>
          <p:cNvPr id="2" name="Segnaposto numero diapositiva 1"/>
          <p:cNvSpPr>
            <a:spLocks noGrp="1"/>
          </p:cNvSpPr>
          <p:nvPr>
            <p:ph type="sldNum" sz="quarter" idx="12"/>
          </p:nvPr>
        </p:nvSpPr>
        <p:spPr/>
        <p:txBody>
          <a:bodyPr/>
          <a:lstStyle/>
          <a:p>
            <a:pPr>
              <a:defRPr/>
            </a:pPr>
            <a:fld id="{45A1C20F-7D8D-4AEA-8817-3B8A605B3D83}" type="slidenum">
              <a:rPr lang="en-US" smtClean="0"/>
              <a:pPr>
                <a:defRPr/>
              </a:pPr>
              <a:t>20</a:t>
            </a:fld>
            <a:endParaRPr lang="en-US"/>
          </a:p>
        </p:txBody>
      </p:sp>
      <p:pic>
        <p:nvPicPr>
          <p:cNvPr id="3" name="Immagine 2"/>
          <p:cNvPicPr>
            <a:picLocks noChangeAspect="1"/>
          </p:cNvPicPr>
          <p:nvPr/>
        </p:nvPicPr>
        <p:blipFill>
          <a:blip r:embed="rId2"/>
          <a:stretch>
            <a:fillRect/>
          </a:stretch>
        </p:blipFill>
        <p:spPr>
          <a:xfrm>
            <a:off x="3074668" y="4621490"/>
            <a:ext cx="2698632" cy="944186"/>
          </a:xfrm>
          <a:prstGeom prst="rect">
            <a:avLst/>
          </a:prstGeom>
        </p:spPr>
      </p:pic>
    </p:spTree>
    <p:extLst>
      <p:ext uri="{BB962C8B-B14F-4D97-AF65-F5344CB8AC3E}">
        <p14:creationId xmlns:p14="http://schemas.microsoft.com/office/powerpoint/2010/main" val="152812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
            </a:r>
            <a:br>
              <a:rPr lang="en-GB" dirty="0" smtClean="0">
                <a:solidFill>
                  <a:srgbClr val="FF0000"/>
                </a:solidFill>
              </a:rPr>
            </a:br>
            <a:r>
              <a:rPr lang="en-GB" sz="4000" b="1" dirty="0" smtClean="0"/>
              <a:t>Large and small cultures </a:t>
            </a:r>
            <a:r>
              <a:rPr lang="en-GB" dirty="0">
                <a:solidFill>
                  <a:srgbClr val="FF0000"/>
                </a:solidFill>
              </a:rPr>
              <a:t/>
            </a:r>
            <a:br>
              <a:rPr lang="en-GB"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457199" y="1373188"/>
            <a:ext cx="8454571" cy="4757057"/>
          </a:xfrm>
        </p:spPr>
        <p:txBody>
          <a:bodyPr/>
          <a:lstStyle/>
          <a:p>
            <a:pPr marL="0" indent="0">
              <a:buNone/>
            </a:pPr>
            <a:endParaRPr lang="en-GB" sz="2200" dirty="0" smtClean="0">
              <a:solidFill>
                <a:schemeClr val="tx1"/>
              </a:solidFill>
            </a:endParaRPr>
          </a:p>
          <a:p>
            <a:pPr marL="0" indent="0">
              <a:buNone/>
            </a:pPr>
            <a:r>
              <a:rPr lang="en-GB" sz="2200" dirty="0" smtClean="0">
                <a:solidFill>
                  <a:schemeClr val="tx1"/>
                </a:solidFill>
              </a:rPr>
              <a:t>Holliday (1999) distinguishes between’ large’ and ‘small’ cultures: ‘large’ refers to ethnic, national or international; ‘small’ signifies any cohesive group within society.  Thus, small cultures can be any social grouping, including professional groups, neighbourhoods, families or groups of Erasmus students.</a:t>
            </a:r>
          </a:p>
          <a:p>
            <a:pPr marL="0" indent="0">
              <a:buNone/>
            </a:pPr>
            <a:r>
              <a:rPr lang="en-GB" sz="2200" dirty="0" smtClean="0">
                <a:solidFill>
                  <a:schemeClr val="tx1"/>
                </a:solidFill>
              </a:rPr>
              <a:t>However, ‘large’ and ‘small’ does not just refer to size: the distinction implies also a different approach to culture. An emphasis on ‘large cultures’ tends to be essentialistic in that it focuses on the ‘essence’ of ethnic, national or international communities.</a:t>
            </a:r>
          </a:p>
          <a:p>
            <a:pPr marL="0" indent="0">
              <a:buNone/>
            </a:pPr>
            <a:endParaRPr lang="en-GB" sz="800" dirty="0" smtClean="0">
              <a:solidFill>
                <a:schemeClr val="tx1"/>
              </a:solidFill>
            </a:endParaRPr>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77</a:t>
            </a:r>
            <a:endParaRPr lang="en-US" sz="2400" b="1" dirty="0">
              <a:solidFill>
                <a:srgbClr val="FA3C08"/>
              </a:solidFill>
            </a:endParaRPr>
          </a:p>
        </p:txBody>
      </p:sp>
    </p:spTree>
    <p:extLst>
      <p:ext uri="{BB962C8B-B14F-4D97-AF65-F5344CB8AC3E}">
        <p14:creationId xmlns:p14="http://schemas.microsoft.com/office/powerpoint/2010/main" val="1905067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
            </a:r>
            <a:br>
              <a:rPr lang="en-GB" dirty="0" smtClean="0">
                <a:solidFill>
                  <a:srgbClr val="FF0000"/>
                </a:solidFill>
              </a:rPr>
            </a:br>
            <a:r>
              <a:rPr lang="en-GB" sz="4000" b="1" dirty="0"/>
              <a:t>S</a:t>
            </a:r>
            <a:r>
              <a:rPr lang="en-GB" sz="4000" b="1" dirty="0" smtClean="0"/>
              <a:t>mall cultures </a:t>
            </a:r>
            <a:r>
              <a:rPr lang="en-GB" dirty="0">
                <a:solidFill>
                  <a:srgbClr val="FF0000"/>
                </a:solidFill>
              </a:rPr>
              <a:t/>
            </a:r>
            <a:br>
              <a:rPr lang="en-GB"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457199" y="1373188"/>
            <a:ext cx="8454571" cy="4757057"/>
          </a:xfrm>
        </p:spPr>
        <p:txBody>
          <a:bodyPr/>
          <a:lstStyle/>
          <a:p>
            <a:pPr marL="0" indent="0">
              <a:buNone/>
            </a:pPr>
            <a:endParaRPr lang="en-GB" sz="800" dirty="0" smtClean="0">
              <a:solidFill>
                <a:schemeClr val="tx1"/>
              </a:solidFill>
            </a:endParaRPr>
          </a:p>
          <a:p>
            <a:pPr marL="0" indent="0">
              <a:buNone/>
            </a:pPr>
            <a:r>
              <a:rPr lang="en-GB" sz="2200" dirty="0" smtClean="0">
                <a:solidFill>
                  <a:schemeClr val="tx1"/>
                </a:solidFill>
              </a:rPr>
              <a:t>The concept of ‘small culture’ refers to a “dynamic ongoing group process that operates in changing circumstances to enable group members to make sense of and operate meaningfully within those circumstances” (Holliday, 1999, p. 248).</a:t>
            </a:r>
          </a:p>
          <a:p>
            <a:pPr marL="0" indent="0">
              <a:buNone/>
            </a:pPr>
            <a:endParaRPr lang="en-GB" sz="2200" dirty="0" smtClean="0">
              <a:solidFill>
                <a:schemeClr val="tx1"/>
              </a:solidFill>
            </a:endParaRPr>
          </a:p>
          <a:p>
            <a:r>
              <a:rPr lang="en-GB" sz="1800" dirty="0" smtClean="0">
                <a:solidFill>
                  <a:schemeClr val="tx1"/>
                </a:solidFill>
              </a:rPr>
              <a:t>It focuses on the activities going on within the group, rather than on the nature of the group itself.   </a:t>
            </a:r>
          </a:p>
          <a:p>
            <a:r>
              <a:rPr lang="en-GB" sz="1800" dirty="0" smtClean="0">
                <a:solidFill>
                  <a:schemeClr val="tx1"/>
                </a:solidFill>
              </a:rPr>
              <a:t>Members of small cultures, through their interactions, create discourse, which (re)creates, modifies, and transmits the culture and language of the small culture.</a:t>
            </a:r>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78</a:t>
            </a:r>
            <a:endParaRPr lang="en-US" sz="2400" b="1" dirty="0">
              <a:solidFill>
                <a:srgbClr val="FA3C08"/>
              </a:solidFill>
            </a:endParaRPr>
          </a:p>
        </p:txBody>
      </p:sp>
    </p:spTree>
    <p:extLst>
      <p:ext uri="{BB962C8B-B14F-4D97-AF65-F5344CB8AC3E}">
        <p14:creationId xmlns:p14="http://schemas.microsoft.com/office/powerpoint/2010/main" val="409615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sl-SI" dirty="0"/>
              <a:t/>
            </a:r>
            <a:br>
              <a:rPr lang="sl-SI" dirty="0"/>
            </a:br>
            <a:endParaRPr lang="en-US" dirty="0" smtClean="0"/>
          </a:p>
        </p:txBody>
      </p:sp>
      <p:sp>
        <p:nvSpPr>
          <p:cNvPr id="2" name="Text Placeholder 1"/>
          <p:cNvSpPr>
            <a:spLocks noGrp="1"/>
          </p:cNvSpPr>
          <p:nvPr>
            <p:ph type="body" idx="1"/>
          </p:nvPr>
        </p:nvSpPr>
        <p:spPr>
          <a:xfrm>
            <a:off x="115463" y="775619"/>
            <a:ext cx="4236647" cy="639762"/>
          </a:xfrm>
        </p:spPr>
        <p:txBody>
          <a:bodyPr/>
          <a:lstStyle/>
          <a:p>
            <a:r>
              <a:rPr lang="sl-SI" dirty="0" smtClean="0"/>
              <a:t>	</a:t>
            </a:r>
            <a:r>
              <a:rPr lang="sl-SI" sz="2800" dirty="0" smtClean="0">
                <a:solidFill>
                  <a:srgbClr val="772A53"/>
                </a:solidFill>
              </a:rPr>
              <a:t>Large </a:t>
            </a:r>
            <a:r>
              <a:rPr lang="sl-SI" sz="2800" dirty="0">
                <a:solidFill>
                  <a:srgbClr val="772A53"/>
                </a:solidFill>
              </a:rPr>
              <a:t>culture approach</a:t>
            </a:r>
          </a:p>
          <a:p>
            <a:endParaRPr lang="sl-SI" dirty="0"/>
          </a:p>
        </p:txBody>
      </p:sp>
      <p:sp>
        <p:nvSpPr>
          <p:cNvPr id="3" name="Content Placeholder 2"/>
          <p:cNvSpPr>
            <a:spLocks noGrp="1"/>
          </p:cNvSpPr>
          <p:nvPr>
            <p:ph sz="half" idx="2"/>
          </p:nvPr>
        </p:nvSpPr>
        <p:spPr>
          <a:xfrm>
            <a:off x="311922" y="1116704"/>
            <a:ext cx="4040188" cy="4499391"/>
          </a:xfrm>
        </p:spPr>
        <p:txBody>
          <a:bodyPr/>
          <a:lstStyle/>
          <a:p>
            <a:r>
              <a:rPr lang="en-GB" sz="1600" dirty="0"/>
              <a:t>R</a:t>
            </a:r>
            <a:r>
              <a:rPr lang="en-GB" sz="1600" dirty="0" smtClean="0"/>
              <a:t>eading </a:t>
            </a:r>
            <a:r>
              <a:rPr lang="en-GB" sz="1600" dirty="0"/>
              <a:t>cultures as originators of typical artefacts along with stereotypical behaviours, values, attitudes, beliefs</a:t>
            </a:r>
            <a:endParaRPr lang="sl-SI" sz="1600" dirty="0"/>
          </a:p>
          <a:p>
            <a:r>
              <a:rPr lang="en-GB" sz="1600" dirty="0"/>
              <a:t>A</a:t>
            </a:r>
            <a:r>
              <a:rPr lang="en-GB" sz="1600" dirty="0" smtClean="0"/>
              <a:t>llow</a:t>
            </a:r>
            <a:r>
              <a:rPr lang="sl-SI" sz="1600" dirty="0"/>
              <a:t>ing</a:t>
            </a:r>
            <a:r>
              <a:rPr lang="en-GB" sz="1600" dirty="0"/>
              <a:t> us to draw clear lines between ‘us’ and ‘them’</a:t>
            </a:r>
            <a:endParaRPr lang="sl-SI" sz="1600" dirty="0"/>
          </a:p>
          <a:p>
            <a:r>
              <a:rPr lang="sl-SI" sz="1600" dirty="0"/>
              <a:t>Essentialising descriptions  of cultures </a:t>
            </a:r>
            <a:r>
              <a:rPr lang="en-GB" sz="1600" dirty="0"/>
              <a:t>as clearly differentiated</a:t>
            </a:r>
            <a:r>
              <a:rPr lang="sl-SI" sz="1600" dirty="0"/>
              <a:t>,</a:t>
            </a:r>
            <a:r>
              <a:rPr lang="en-GB" sz="1600" dirty="0"/>
              <a:t> </a:t>
            </a:r>
            <a:r>
              <a:rPr lang="sl-SI" sz="1600" dirty="0"/>
              <a:t>fixed </a:t>
            </a:r>
            <a:r>
              <a:rPr lang="en-GB" sz="1600" dirty="0" smtClean="0"/>
              <a:t>units</a:t>
            </a:r>
          </a:p>
          <a:p>
            <a:r>
              <a:rPr lang="sl-SI" sz="1600" dirty="0"/>
              <a:t>Viewing </a:t>
            </a:r>
            <a:r>
              <a:rPr lang="en-GB" sz="1600" dirty="0"/>
              <a:t>individuals</a:t>
            </a:r>
            <a:r>
              <a:rPr lang="sl-SI" sz="1600" dirty="0"/>
              <a:t> as </a:t>
            </a:r>
            <a:r>
              <a:rPr lang="en-GB" sz="1600" dirty="0" smtClean="0"/>
              <a:t>determined</a:t>
            </a:r>
            <a:r>
              <a:rPr lang="sl-SI" sz="1600" dirty="0" smtClean="0"/>
              <a:t> </a:t>
            </a:r>
            <a:r>
              <a:rPr lang="sl-SI" sz="1600" dirty="0"/>
              <a:t>by culture in terms of </a:t>
            </a:r>
            <a:r>
              <a:rPr lang="en-GB" sz="1600" dirty="0"/>
              <a:t>stereotypical behaviour</a:t>
            </a:r>
            <a:r>
              <a:rPr lang="sl-SI" sz="1600" dirty="0"/>
              <a:t>, attitudes</a:t>
            </a:r>
            <a:r>
              <a:rPr lang="en-GB" sz="1600" dirty="0"/>
              <a:t>  and values </a:t>
            </a:r>
            <a:endParaRPr lang="sl-SI" sz="1600" dirty="0"/>
          </a:p>
          <a:p>
            <a:r>
              <a:rPr lang="en-GB" sz="1600" dirty="0"/>
              <a:t>Fixed cultural identity </a:t>
            </a:r>
            <a:r>
              <a:rPr lang="sl-SI" sz="1600" dirty="0"/>
              <a:t>(defined by nation state)</a:t>
            </a:r>
          </a:p>
          <a:p>
            <a:r>
              <a:rPr lang="sl-SI" sz="1600" dirty="0"/>
              <a:t>Encounters leading to clashes/misunderstanding or  else to assimilation</a:t>
            </a:r>
          </a:p>
          <a:p>
            <a:r>
              <a:rPr lang="sl-SI" sz="1600" dirty="0"/>
              <a:t>Questioning </a:t>
            </a:r>
            <a:r>
              <a:rPr lang="en-GB" sz="1600" dirty="0"/>
              <a:t>“</a:t>
            </a:r>
            <a:r>
              <a:rPr lang="sl-SI" sz="1600" dirty="0"/>
              <a:t>what is people‘s cultural identity?</a:t>
            </a:r>
            <a:r>
              <a:rPr lang="en-GB" sz="1600" dirty="0"/>
              <a:t>”</a:t>
            </a:r>
            <a:endParaRPr lang="sl-SI" sz="1600" dirty="0"/>
          </a:p>
          <a:p>
            <a:endParaRPr lang="sl-SI" sz="1600" dirty="0"/>
          </a:p>
          <a:p>
            <a:endParaRPr lang="sl-SI" sz="1600" dirty="0"/>
          </a:p>
        </p:txBody>
      </p:sp>
      <p:sp>
        <p:nvSpPr>
          <p:cNvPr id="4" name="Text Placeholder 3"/>
          <p:cNvSpPr>
            <a:spLocks noGrp="1"/>
          </p:cNvSpPr>
          <p:nvPr>
            <p:ph type="body" sz="quarter" idx="3"/>
          </p:nvPr>
        </p:nvSpPr>
        <p:spPr>
          <a:xfrm>
            <a:off x="4352110" y="764450"/>
            <a:ext cx="4041775" cy="639762"/>
          </a:xfrm>
        </p:spPr>
        <p:txBody>
          <a:bodyPr/>
          <a:lstStyle/>
          <a:p>
            <a:r>
              <a:rPr lang="sl-SI" dirty="0" smtClean="0"/>
              <a:t>  	</a:t>
            </a:r>
            <a:r>
              <a:rPr lang="sl-SI" sz="2800" dirty="0" smtClean="0">
                <a:solidFill>
                  <a:srgbClr val="772A53"/>
                </a:solidFill>
              </a:rPr>
              <a:t>Small </a:t>
            </a:r>
            <a:r>
              <a:rPr lang="sl-SI" sz="2800" dirty="0">
                <a:solidFill>
                  <a:srgbClr val="772A53"/>
                </a:solidFill>
              </a:rPr>
              <a:t>culture </a:t>
            </a:r>
            <a:r>
              <a:rPr lang="sl-SI" sz="2800" dirty="0" smtClean="0">
                <a:solidFill>
                  <a:srgbClr val="772A53"/>
                </a:solidFill>
              </a:rPr>
              <a:t>approach</a:t>
            </a:r>
          </a:p>
          <a:p>
            <a:endParaRPr lang="sl-SI" dirty="0"/>
          </a:p>
        </p:txBody>
      </p:sp>
      <p:sp>
        <p:nvSpPr>
          <p:cNvPr id="5" name="Content Placeholder 4"/>
          <p:cNvSpPr>
            <a:spLocks noGrp="1"/>
          </p:cNvSpPr>
          <p:nvPr>
            <p:ph sz="quarter" idx="4"/>
          </p:nvPr>
        </p:nvSpPr>
        <p:spPr>
          <a:xfrm>
            <a:off x="4645025" y="1095500"/>
            <a:ext cx="4041775" cy="4983162"/>
          </a:xfrm>
        </p:spPr>
        <p:txBody>
          <a:bodyPr/>
          <a:lstStyle/>
          <a:p>
            <a:r>
              <a:rPr lang="en-GB" sz="1600" dirty="0"/>
              <a:t>R</a:t>
            </a:r>
            <a:r>
              <a:rPr lang="sl-SI" sz="1600" dirty="0" smtClean="0"/>
              <a:t>eading </a:t>
            </a:r>
            <a:r>
              <a:rPr lang="sl-SI" sz="1600" dirty="0"/>
              <a:t>culture as </a:t>
            </a:r>
            <a:r>
              <a:rPr lang="en-GB" sz="1600" dirty="0" smtClean="0"/>
              <a:t>an </a:t>
            </a:r>
            <a:r>
              <a:rPr lang="sl-SI" sz="1600" dirty="0" smtClean="0"/>
              <a:t>emergent</a:t>
            </a:r>
            <a:r>
              <a:rPr lang="sl-SI" sz="1600" dirty="0"/>
              <a:t>, negotiated process, which is too </a:t>
            </a:r>
            <a:r>
              <a:rPr lang="en-GB" sz="1600" dirty="0" smtClean="0"/>
              <a:t>complex and shifting</a:t>
            </a:r>
            <a:r>
              <a:rPr lang="sl-SI" sz="1600" dirty="0" smtClean="0"/>
              <a:t> </a:t>
            </a:r>
            <a:r>
              <a:rPr lang="sl-SI" sz="1600" dirty="0"/>
              <a:t>to clearly define</a:t>
            </a:r>
          </a:p>
          <a:p>
            <a:r>
              <a:rPr lang="sl-SI" sz="1600" dirty="0"/>
              <a:t>Stressing the need to observe/interpret interaction between people in real life</a:t>
            </a:r>
          </a:p>
          <a:p>
            <a:r>
              <a:rPr lang="sl-SI" sz="1600" dirty="0" smtClean="0"/>
              <a:t>Non-esse</a:t>
            </a:r>
            <a:r>
              <a:rPr lang="en-GB" sz="1600" dirty="0" smtClean="0"/>
              <a:t>n</a:t>
            </a:r>
            <a:r>
              <a:rPr lang="sl-SI" sz="1600" dirty="0" smtClean="0"/>
              <a:t>tialist </a:t>
            </a:r>
            <a:r>
              <a:rPr lang="sl-SI" sz="1600" dirty="0"/>
              <a:t>descriptions (based on ethnographic /</a:t>
            </a:r>
            <a:r>
              <a:rPr lang="sl-SI" sz="1600" dirty="0" smtClean="0"/>
              <a:t>ant</a:t>
            </a:r>
            <a:r>
              <a:rPr lang="en-GB" sz="1600" dirty="0" smtClean="0"/>
              <a:t>hr</a:t>
            </a:r>
            <a:r>
              <a:rPr lang="sl-SI" sz="1600" dirty="0" smtClean="0"/>
              <a:t>opologic analysis </a:t>
            </a:r>
            <a:r>
              <a:rPr lang="sl-SI" sz="1600" dirty="0"/>
              <a:t>of small groups</a:t>
            </a:r>
            <a:r>
              <a:rPr lang="sl-SI" sz="1600" dirty="0" smtClean="0"/>
              <a:t>)</a:t>
            </a:r>
            <a:endParaRPr lang="it-IT" sz="1600" dirty="0" smtClean="0"/>
          </a:p>
          <a:p>
            <a:r>
              <a:rPr lang="sl-SI" sz="1600" dirty="0"/>
              <a:t>Observing </a:t>
            </a:r>
            <a:r>
              <a:rPr lang="en-GB" sz="1600" dirty="0"/>
              <a:t>independence of </a:t>
            </a:r>
            <a:r>
              <a:rPr lang="sl-SI" sz="1600" dirty="0"/>
              <a:t>an </a:t>
            </a:r>
            <a:r>
              <a:rPr lang="en-GB" sz="1600" dirty="0"/>
              <a:t>individual</a:t>
            </a:r>
            <a:r>
              <a:rPr lang="sl-SI" sz="1600" dirty="0"/>
              <a:t>‘</a:t>
            </a:r>
            <a:r>
              <a:rPr lang="en-GB" sz="1600" dirty="0"/>
              <a:t>s</a:t>
            </a:r>
            <a:r>
              <a:rPr lang="sl-SI" sz="1600" dirty="0"/>
              <a:t> </a:t>
            </a:r>
            <a:r>
              <a:rPr lang="en-GB" sz="1600" dirty="0"/>
              <a:t>social action</a:t>
            </a:r>
            <a:r>
              <a:rPr lang="sl-SI" sz="1600" dirty="0"/>
              <a:t>, as human behaviour can never be determined</a:t>
            </a:r>
          </a:p>
          <a:p>
            <a:r>
              <a:rPr lang="en-GB" sz="1600" dirty="0"/>
              <a:t>Pluralisation of identities /cultural hybridity</a:t>
            </a:r>
            <a:endParaRPr lang="sl-SI" sz="1600" dirty="0"/>
          </a:p>
          <a:p>
            <a:r>
              <a:rPr lang="en-GB" sz="1600" dirty="0"/>
              <a:t>E</a:t>
            </a:r>
            <a:r>
              <a:rPr lang="sl-SI" sz="1600" dirty="0"/>
              <a:t>ncounters leading to </a:t>
            </a:r>
            <a:r>
              <a:rPr lang="en-GB" sz="1600" dirty="0" smtClean="0"/>
              <a:t>experiential </a:t>
            </a:r>
            <a:r>
              <a:rPr lang="en-GB" sz="1600" dirty="0"/>
              <a:t>learning/co-construction of meaning, critical/reflective intercultural awareness</a:t>
            </a:r>
            <a:endParaRPr lang="sl-SI" sz="1600" dirty="0"/>
          </a:p>
          <a:p>
            <a:r>
              <a:rPr lang="sl-SI" sz="1600" dirty="0"/>
              <a:t>Questioning </a:t>
            </a:r>
            <a:r>
              <a:rPr lang="en-GB" sz="1600" dirty="0"/>
              <a:t>“</a:t>
            </a:r>
            <a:r>
              <a:rPr lang="sl-SI" sz="1600" dirty="0"/>
              <a:t>how do individuals or groups </a:t>
            </a:r>
            <a:r>
              <a:rPr lang="sl-SI" sz="1600" dirty="0" smtClean="0"/>
              <a:t>construct and </a:t>
            </a:r>
            <a:r>
              <a:rPr lang="sl-SI" sz="1600" dirty="0"/>
              <a:t>represent their cultural identity?</a:t>
            </a:r>
            <a:r>
              <a:rPr lang="en-GB" sz="1600" dirty="0"/>
              <a:t>”</a:t>
            </a:r>
            <a:endParaRPr lang="sl-SI" sz="1600" dirty="0"/>
          </a:p>
          <a:p>
            <a:endParaRPr lang="sl-SI" sz="1600" dirty="0"/>
          </a:p>
          <a:p>
            <a:endParaRPr lang="sl-SI" sz="1600" dirty="0"/>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79</a:t>
            </a:r>
            <a:endParaRPr lang="en-US" sz="2400" b="1" dirty="0">
              <a:solidFill>
                <a:srgbClr val="FA3C08"/>
              </a:solidFill>
            </a:endParaRPr>
          </a:p>
        </p:txBody>
      </p:sp>
      <p:sp>
        <p:nvSpPr>
          <p:cNvPr id="6" name="CasellaDiTesto 5"/>
          <p:cNvSpPr txBox="1"/>
          <p:nvPr/>
        </p:nvSpPr>
        <p:spPr>
          <a:xfrm>
            <a:off x="1407886" y="5805714"/>
            <a:ext cx="2728685" cy="400110"/>
          </a:xfrm>
          <a:prstGeom prst="rect">
            <a:avLst/>
          </a:prstGeom>
          <a:noFill/>
        </p:spPr>
        <p:txBody>
          <a:bodyPr wrap="square" rtlCol="0">
            <a:spAutoFit/>
          </a:bodyPr>
          <a:lstStyle/>
          <a:p>
            <a:pPr algn="ctr"/>
            <a:r>
              <a:rPr lang="it-IT" sz="2000" dirty="0" err="1" smtClean="0"/>
              <a:t>Holliday</a:t>
            </a:r>
            <a:r>
              <a:rPr lang="it-IT" sz="2000" dirty="0" smtClean="0"/>
              <a:t>, 1999</a:t>
            </a:r>
            <a:endParaRPr lang="it-IT" sz="2000" dirty="0"/>
          </a:p>
        </p:txBody>
      </p:sp>
    </p:spTree>
    <p:extLst>
      <p:ext uri="{BB962C8B-B14F-4D97-AF65-F5344CB8AC3E}">
        <p14:creationId xmlns:p14="http://schemas.microsoft.com/office/powerpoint/2010/main" val="361038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t>Some features of groups</a:t>
            </a:r>
            <a:endParaRPr lang="en-GB" sz="4000" b="1" dirty="0"/>
          </a:p>
        </p:txBody>
      </p:sp>
      <p:sp>
        <p:nvSpPr>
          <p:cNvPr id="3" name="Content Placeholder 2"/>
          <p:cNvSpPr>
            <a:spLocks noGrp="1"/>
          </p:cNvSpPr>
          <p:nvPr>
            <p:ph idx="1"/>
          </p:nvPr>
        </p:nvSpPr>
        <p:spPr>
          <a:xfrm>
            <a:off x="449943" y="1604282"/>
            <a:ext cx="8229600" cy="4525963"/>
          </a:xfrm>
        </p:spPr>
        <p:txBody>
          <a:bodyPr/>
          <a:lstStyle/>
          <a:p>
            <a:r>
              <a:rPr lang="en-GB" sz="2200" dirty="0" smtClean="0">
                <a:solidFill>
                  <a:schemeClr val="tx1"/>
                </a:solidFill>
              </a:rPr>
              <a:t>Individuals, through their interactions with others, develop rules/guidelines for communication within and a group and beyond</a:t>
            </a:r>
          </a:p>
          <a:p>
            <a:endParaRPr lang="en-GB" sz="800" dirty="0" smtClean="0">
              <a:solidFill>
                <a:schemeClr val="tx1"/>
              </a:solidFill>
            </a:endParaRPr>
          </a:p>
          <a:p>
            <a:r>
              <a:rPr lang="en-GB" sz="2200" dirty="0" smtClean="0">
                <a:solidFill>
                  <a:schemeClr val="tx1"/>
                </a:solidFill>
              </a:rPr>
              <a:t>An individual’s identity is informed, but not determined, by the group(s) to which s/he belongs</a:t>
            </a:r>
          </a:p>
          <a:p>
            <a:endParaRPr lang="en-GB" sz="800" dirty="0" smtClean="0">
              <a:solidFill>
                <a:schemeClr val="tx1"/>
              </a:solidFill>
            </a:endParaRPr>
          </a:p>
          <a:p>
            <a:r>
              <a:rPr lang="en-GB" sz="2200" dirty="0">
                <a:solidFill>
                  <a:schemeClr val="tx1"/>
                </a:solidFill>
              </a:rPr>
              <a:t>Groups </a:t>
            </a:r>
            <a:r>
              <a:rPr lang="en-GB" sz="2200" dirty="0" smtClean="0">
                <a:solidFill>
                  <a:schemeClr val="tx1"/>
                </a:solidFill>
              </a:rPr>
              <a:t>are socially constructed through human interaction; they can </a:t>
            </a:r>
            <a:r>
              <a:rPr lang="en-GB" sz="2200" dirty="0">
                <a:solidFill>
                  <a:schemeClr val="tx1"/>
                </a:solidFill>
              </a:rPr>
              <a:t>form, develop, change and break </a:t>
            </a:r>
            <a:r>
              <a:rPr lang="en-GB" sz="2200" dirty="0" smtClean="0">
                <a:solidFill>
                  <a:schemeClr val="tx1"/>
                </a:solidFill>
              </a:rPr>
              <a:t>up</a:t>
            </a:r>
          </a:p>
          <a:p>
            <a:endParaRPr lang="en-GB" sz="800" dirty="0" smtClean="0">
              <a:solidFill>
                <a:schemeClr val="tx1"/>
              </a:solidFill>
            </a:endParaRPr>
          </a:p>
          <a:p>
            <a:r>
              <a:rPr lang="en-GB" sz="2200" dirty="0" smtClean="0">
                <a:solidFill>
                  <a:schemeClr val="tx1"/>
                </a:solidFill>
              </a:rPr>
              <a:t>Groups can be enduring/ongoing, or short-lived</a:t>
            </a:r>
            <a:endParaRPr lang="en-GB" sz="2200" dirty="0">
              <a:solidFill>
                <a:schemeClr val="tx1"/>
              </a:solidFill>
            </a:endParaRPr>
          </a:p>
          <a:p>
            <a:endParaRPr lang="en-GB" sz="2200" dirty="0" smtClean="0"/>
          </a:p>
          <a:p>
            <a:endParaRPr lang="en-GB" dirty="0"/>
          </a:p>
          <a:p>
            <a:endParaRPr lang="en-GB" dirty="0"/>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80</a:t>
            </a:r>
            <a:endParaRPr lang="en-US" sz="2400" b="1" dirty="0">
              <a:solidFill>
                <a:srgbClr val="FA3C08"/>
              </a:solidFill>
            </a:endParaRPr>
          </a:p>
        </p:txBody>
      </p:sp>
    </p:spTree>
    <p:extLst>
      <p:ext uri="{BB962C8B-B14F-4D97-AF65-F5344CB8AC3E}">
        <p14:creationId xmlns:p14="http://schemas.microsoft.com/office/powerpoint/2010/main" val="350562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Reverse culture shock</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7</a:t>
            </a:fld>
            <a:endParaRPr lang="en-US"/>
          </a:p>
        </p:txBody>
      </p:sp>
    </p:spTree>
    <p:extLst>
      <p:ext uri="{BB962C8B-B14F-4D97-AF65-F5344CB8AC3E}">
        <p14:creationId xmlns:p14="http://schemas.microsoft.com/office/powerpoint/2010/main" val="3565761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Reverse culture shock - what is it?</a:t>
            </a:r>
            <a:endParaRPr lang="en-GB" sz="4000" b="1" dirty="0"/>
          </a:p>
        </p:txBody>
      </p:sp>
      <p:sp>
        <p:nvSpPr>
          <p:cNvPr id="3" name="Segnaposto contenuto 2"/>
          <p:cNvSpPr>
            <a:spLocks noGrp="1"/>
          </p:cNvSpPr>
          <p:nvPr>
            <p:ph idx="1"/>
          </p:nvPr>
        </p:nvSpPr>
        <p:spPr/>
        <p:txBody>
          <a:bodyPr/>
          <a:lstStyle/>
          <a:p>
            <a:r>
              <a:rPr lang="en-US" sz="2200" dirty="0" smtClean="0">
                <a:solidFill>
                  <a:schemeClr val="tx1"/>
                </a:solidFill>
              </a:rPr>
              <a:t>“Reverse </a:t>
            </a:r>
            <a:r>
              <a:rPr lang="en-US" sz="2200" dirty="0">
                <a:solidFill>
                  <a:schemeClr val="tx1"/>
                </a:solidFill>
              </a:rPr>
              <a:t>culture shock is the process of readjusting, </a:t>
            </a:r>
            <a:r>
              <a:rPr lang="en-US" sz="2200" dirty="0" err="1">
                <a:solidFill>
                  <a:schemeClr val="tx1"/>
                </a:solidFill>
              </a:rPr>
              <a:t>reacculturating</a:t>
            </a:r>
            <a:r>
              <a:rPr lang="en-US" sz="2200" dirty="0">
                <a:solidFill>
                  <a:schemeClr val="tx1"/>
                </a:solidFill>
              </a:rPr>
              <a:t>, and </a:t>
            </a:r>
            <a:r>
              <a:rPr lang="en-US" sz="2200" dirty="0" err="1">
                <a:solidFill>
                  <a:schemeClr val="tx1"/>
                </a:solidFill>
              </a:rPr>
              <a:t>reassimilating</a:t>
            </a:r>
            <a:r>
              <a:rPr lang="en-US" sz="2200" dirty="0">
                <a:solidFill>
                  <a:schemeClr val="tx1"/>
                </a:solidFill>
              </a:rPr>
              <a:t> into one's own home culture after living in a different culture for a significant period of </a:t>
            </a:r>
            <a:r>
              <a:rPr lang="en-US" sz="2200" dirty="0" smtClean="0">
                <a:solidFill>
                  <a:schemeClr val="tx1"/>
                </a:solidFill>
              </a:rPr>
              <a:t>time” </a:t>
            </a:r>
            <a:r>
              <a:rPr lang="en-US" sz="2200" dirty="0">
                <a:solidFill>
                  <a:schemeClr val="tx1"/>
                </a:solidFill>
              </a:rPr>
              <a:t>(</a:t>
            </a:r>
            <a:r>
              <a:rPr lang="en-US" sz="2200" dirty="0" err="1">
                <a:solidFill>
                  <a:schemeClr val="tx1"/>
                </a:solidFill>
              </a:rPr>
              <a:t>Gaw</a:t>
            </a:r>
            <a:r>
              <a:rPr lang="en-US" sz="2200" dirty="0">
                <a:solidFill>
                  <a:schemeClr val="tx1"/>
                </a:solidFill>
              </a:rPr>
              <a:t>, </a:t>
            </a:r>
            <a:r>
              <a:rPr lang="en-US" sz="2200" dirty="0" smtClean="0">
                <a:solidFill>
                  <a:schemeClr val="tx1"/>
                </a:solidFill>
              </a:rPr>
              <a:t>2000, pp. 83-84)</a:t>
            </a:r>
            <a:r>
              <a:rPr lang="en-GB" sz="2200" dirty="0" smtClean="0">
                <a:solidFill>
                  <a:schemeClr val="tx1"/>
                </a:solidFill>
              </a:rPr>
              <a:t>. </a:t>
            </a:r>
            <a:r>
              <a:rPr lang="en-US" sz="2200" dirty="0" smtClean="0">
                <a:solidFill>
                  <a:schemeClr val="tx1"/>
                </a:solidFill>
              </a:rPr>
              <a:t>It may manifest for example in anxiety, stress, interpersonal difficulties, academic problems.</a:t>
            </a:r>
          </a:p>
          <a:p>
            <a:endParaRPr lang="en-GB" sz="800" dirty="0">
              <a:solidFill>
                <a:schemeClr val="tx1"/>
              </a:solidFill>
            </a:endParaRPr>
          </a:p>
          <a:p>
            <a:r>
              <a:rPr lang="en-GB" sz="2200" dirty="0" smtClean="0">
                <a:solidFill>
                  <a:schemeClr val="tx1"/>
                </a:solidFill>
              </a:rPr>
              <a:t>When sojourners return home after spending time abroad, they may have idealised ‘home’, or they may expect that things will be the same as when they left, without considering that friends and family have also moved on in their lives. This may cause a feeling of having to “readjust” again in the way that they had to adjust to their new lives abroad. </a:t>
            </a:r>
          </a:p>
        </p:txBody>
      </p:sp>
      <p:sp>
        <p:nvSpPr>
          <p:cNvPr id="4"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82</a:t>
            </a:r>
            <a:endParaRPr lang="en-US" sz="2400" b="1" dirty="0">
              <a:solidFill>
                <a:srgbClr val="FA3C08"/>
              </a:solidFill>
            </a:endParaRPr>
          </a:p>
        </p:txBody>
      </p:sp>
    </p:spTree>
    <p:extLst>
      <p:ext uri="{BB962C8B-B14F-4D97-AF65-F5344CB8AC3E}">
        <p14:creationId xmlns:p14="http://schemas.microsoft.com/office/powerpoint/2010/main" val="120500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a:t>W-curve model </a:t>
            </a:r>
            <a:r>
              <a:rPr lang="it-IT" sz="2800" b="1" dirty="0"/>
              <a:t>(</a:t>
            </a:r>
            <a:r>
              <a:rPr lang="it-IT" sz="2800" b="1" dirty="0" err="1"/>
              <a:t>Gullahorn</a:t>
            </a:r>
            <a:r>
              <a:rPr lang="it-IT" sz="2800" b="1" dirty="0"/>
              <a:t> &amp; </a:t>
            </a:r>
            <a:r>
              <a:rPr lang="it-IT" sz="2800" b="1" dirty="0" err="1"/>
              <a:t>Gullahorn</a:t>
            </a:r>
            <a:r>
              <a:rPr lang="it-IT" sz="2800" b="1" dirty="0"/>
              <a:t>, </a:t>
            </a:r>
            <a:r>
              <a:rPr lang="it-IT" sz="2800" b="1" dirty="0" smtClean="0"/>
              <a:t>1963)</a:t>
            </a:r>
            <a:endParaRPr lang="it-IT" sz="2800" b="1"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972" y="2032567"/>
            <a:ext cx="5143500" cy="2983230"/>
          </a:xfrm>
        </p:spPr>
      </p:pic>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9</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n-US" sz="2400" b="1" dirty="0" smtClean="0">
                <a:solidFill>
                  <a:srgbClr val="FA3C08"/>
                </a:solidFill>
              </a:rPr>
              <a:t>83</a:t>
            </a:r>
            <a:endParaRPr lang="en-US" sz="2400" b="1" dirty="0">
              <a:solidFill>
                <a:srgbClr val="FA3C08"/>
              </a:solidFill>
            </a:endParaRPr>
          </a:p>
        </p:txBody>
      </p:sp>
    </p:spTree>
    <p:extLst>
      <p:ext uri="{BB962C8B-B14F-4D97-AF65-F5344CB8AC3E}">
        <p14:creationId xmlns:p14="http://schemas.microsoft.com/office/powerpoint/2010/main" val="779498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TotalTime>
  <Words>1367</Words>
  <Application>Microsoft Office PowerPoint</Application>
  <PresentationFormat>Presentazione su schermo (4:3)</PresentationFormat>
  <Paragraphs>109</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Office Theme</vt:lpstr>
      <vt:lpstr> Module 3 slides </vt:lpstr>
      <vt:lpstr>Small &amp; large cultures</vt:lpstr>
      <vt:lpstr> Large and small cultures  </vt:lpstr>
      <vt:lpstr> Small cultures  </vt:lpstr>
      <vt:lpstr> </vt:lpstr>
      <vt:lpstr>Some features of groups</vt:lpstr>
      <vt:lpstr>Reverse culture shock</vt:lpstr>
      <vt:lpstr>Reverse culture shock - what is it?</vt:lpstr>
      <vt:lpstr>W-curve model (Gullahorn &amp; Gullahorn, 1963)</vt:lpstr>
      <vt:lpstr>However…</vt:lpstr>
      <vt:lpstr>Autoethnography</vt:lpstr>
      <vt:lpstr>Autoethnography: components</vt:lpstr>
      <vt:lpstr>Autoethnography: the aims</vt:lpstr>
      <vt:lpstr>Autoethnography: the process </vt:lpstr>
      <vt:lpstr>Autoethnography: what is reality?</vt:lpstr>
      <vt:lpstr>SOCIAL REPRESENTATIONS</vt:lpstr>
      <vt:lpstr>Social representations</vt:lpstr>
      <vt:lpstr>How social representations work</vt:lpstr>
      <vt:lpstr>Social representations: an example</vt:lpstr>
      <vt:lpstr>Creative commons</vt:lpstr>
    </vt:vector>
  </TitlesOfParts>
  <Company>KMi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CB</cp:lastModifiedBy>
  <cp:revision>187</cp:revision>
  <dcterms:created xsi:type="dcterms:W3CDTF">2012-10-10T14:15:21Z</dcterms:created>
  <dcterms:modified xsi:type="dcterms:W3CDTF">2015-09-15T21:02:42Z</dcterms:modified>
</cp:coreProperties>
</file>