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0"/>
  </p:notesMasterIdLst>
  <p:sldIdLst>
    <p:sldId id="256" r:id="rId2"/>
    <p:sldId id="257" r:id="rId3"/>
    <p:sldId id="317" r:id="rId4"/>
    <p:sldId id="292" r:id="rId5"/>
    <p:sldId id="318" r:id="rId6"/>
    <p:sldId id="293" r:id="rId7"/>
    <p:sldId id="335" r:id="rId8"/>
    <p:sldId id="334" r:id="rId9"/>
    <p:sldId id="319" r:id="rId10"/>
    <p:sldId id="320" r:id="rId11"/>
    <p:sldId id="322" r:id="rId12"/>
    <p:sldId id="324" r:id="rId13"/>
    <p:sldId id="323" r:id="rId14"/>
    <p:sldId id="325" r:id="rId15"/>
    <p:sldId id="326" r:id="rId16"/>
    <p:sldId id="327" r:id="rId17"/>
    <p:sldId id="328" r:id="rId18"/>
    <p:sldId id="299" r:id="rId19"/>
    <p:sldId id="329" r:id="rId20"/>
    <p:sldId id="330" r:id="rId21"/>
    <p:sldId id="331" r:id="rId22"/>
    <p:sldId id="333" r:id="rId23"/>
    <p:sldId id="313" r:id="rId24"/>
    <p:sldId id="314" r:id="rId25"/>
    <p:sldId id="332" r:id="rId26"/>
    <p:sldId id="315" r:id="rId27"/>
    <p:sldId id="265" r:id="rId28"/>
    <p:sldId id="28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9FF"/>
    <a:srgbClr val="6DB6FF"/>
    <a:srgbClr val="FFC000"/>
    <a:srgbClr val="C86400"/>
    <a:srgbClr val="FFE2C5"/>
    <a:srgbClr val="FFE6B3"/>
    <a:srgbClr val="FFE0A3"/>
    <a:srgbClr val="FFAB57"/>
    <a:srgbClr val="92D05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4879" autoAdjust="0"/>
  </p:normalViewPr>
  <p:slideViewPr>
    <p:cSldViewPr>
      <p:cViewPr varScale="1">
        <p:scale>
          <a:sx n="62" d="100"/>
          <a:sy n="62" d="100"/>
        </p:scale>
        <p:origin x="-1973"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4E3676-3788-43DB-B691-7EE9E33F2E6F}" type="datetimeFigureOut">
              <a:rPr lang="en-GB" smtClean="0"/>
              <a:pPr/>
              <a:t>05/10/2018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5A25B73-D0F9-414F-AFA6-44717FD7FED8}" type="slidenum">
              <a:rPr lang="en-GB" smtClean="0"/>
              <a:pPr/>
              <a:t>‹#›</a:t>
            </a:fld>
            <a:endParaRPr lang="en-GB"/>
          </a:p>
        </p:txBody>
      </p:sp>
    </p:spTree>
    <p:extLst>
      <p:ext uri="{BB962C8B-B14F-4D97-AF65-F5344CB8AC3E}">
        <p14:creationId xmlns:p14="http://schemas.microsoft.com/office/powerpoint/2010/main" xmlns="" val="26138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 proposed for this</a:t>
            </a:r>
            <a:r>
              <a:rPr lang="en-GB" baseline="0" dirty="0" smtClean="0"/>
              <a:t> workshop is 1:30hrs. Times are approximate, depending on the flow of the course and participants’ engagement in the group discussion. </a:t>
            </a:r>
          </a:p>
          <a:p>
            <a:r>
              <a:rPr lang="en-GB" baseline="0" dirty="0" smtClean="0"/>
              <a:t>The main aim is to provide students with an opportunity to reflect on the opportunities and possible difficulties that could arise from being teaching assistants in a different country. It could be applied to the Teaching Assistantships organised by the British Council or similar schemes.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a:t>
            </a:fld>
            <a:endParaRPr lang="en-GB"/>
          </a:p>
        </p:txBody>
      </p:sp>
    </p:spTree>
    <p:extLst>
      <p:ext uri="{BB962C8B-B14F-4D97-AF65-F5344CB8AC3E}">
        <p14:creationId xmlns:p14="http://schemas.microsoft.com/office/powerpoint/2010/main" xmlns="" val="291742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2: </a:t>
            </a:r>
            <a:r>
              <a:rPr lang="en-GB" b="0" dirty="0" smtClean="0"/>
              <a:t>Questioning</a:t>
            </a:r>
            <a:r>
              <a:rPr lang="en-GB" b="0" baseline="0" dirty="0" smtClean="0"/>
              <a:t> common beliefs </a:t>
            </a:r>
            <a:endParaRPr lang="en-GB" dirty="0" smtClean="0"/>
          </a:p>
          <a:p>
            <a:endParaRPr lang="en-GB" dirty="0" smtClean="0"/>
          </a:p>
          <a:p>
            <a:r>
              <a:rPr lang="en-GB" b="1" dirty="0" smtClean="0"/>
              <a:t>Activity 1b:</a:t>
            </a:r>
            <a:r>
              <a:rPr lang="en-GB" b="1" baseline="0" dirty="0" smtClean="0"/>
              <a:t> </a:t>
            </a:r>
            <a:r>
              <a:rPr lang="en-GB" b="0" baseline="0" dirty="0" smtClean="0"/>
              <a:t>Studying a real-life case. </a:t>
            </a:r>
          </a:p>
          <a:p>
            <a:r>
              <a:rPr lang="en-GB" b="1" dirty="0" smtClean="0"/>
              <a:t>Aim: </a:t>
            </a:r>
            <a:r>
              <a:rPr lang="en-GB" dirty="0" smtClean="0"/>
              <a:t>To</a:t>
            </a:r>
            <a:r>
              <a:rPr lang="en-GB" baseline="0" dirty="0" smtClean="0"/>
              <a:t> get students to think of what alternatives they have, if faced with a similar situation. </a:t>
            </a:r>
          </a:p>
          <a:p>
            <a:r>
              <a:rPr lang="en-GB" b="1" baseline="0" dirty="0" smtClean="0"/>
              <a:t>Time: </a:t>
            </a:r>
            <a:r>
              <a:rPr lang="en-GB" b="0" baseline="0" dirty="0" smtClean="0"/>
              <a:t>5-7 minutes</a:t>
            </a:r>
            <a:endParaRPr lang="en-GB" baseline="0" dirty="0" smtClean="0"/>
          </a:p>
          <a:p>
            <a:r>
              <a:rPr lang="en-GB" b="1" baseline="0" dirty="0" smtClean="0"/>
              <a:t>Classroom arrangement: </a:t>
            </a:r>
            <a:r>
              <a:rPr lang="en-GB" b="0" baseline="0" dirty="0" smtClean="0"/>
              <a:t>Pair work, and then forum. </a:t>
            </a:r>
            <a:r>
              <a:rPr lang="en-GB" baseline="0" dirty="0" smtClean="0"/>
              <a:t> </a:t>
            </a:r>
          </a:p>
          <a:p>
            <a:r>
              <a:rPr lang="en-GB" b="1" baseline="0" dirty="0" smtClean="0"/>
              <a:t>Procedure: </a:t>
            </a:r>
          </a:p>
          <a:p>
            <a:pPr marL="171450" indent="-171450">
              <a:buFontTx/>
              <a:buChar char="-"/>
            </a:pPr>
            <a:r>
              <a:rPr lang="en-GB" baseline="0" dirty="0" smtClean="0"/>
              <a:t>Allow students to discuss in pairs and think of different alternatives; perhaps, be the one confronting the bosses? Changing jobs? Moving to a different city?</a:t>
            </a:r>
          </a:p>
          <a:p>
            <a:pPr marL="171450" indent="-171450">
              <a:buFontTx/>
              <a:buChar char="-"/>
            </a:pPr>
            <a:r>
              <a:rPr lang="en-GB" baseline="0" dirty="0" smtClean="0"/>
              <a:t>In a forum arrangement pick a few of their thoughts and discuss pros and cons. </a:t>
            </a:r>
          </a:p>
          <a:p>
            <a:pPr marL="171450" indent="-171450">
              <a:buFontTx/>
              <a:buNone/>
            </a:pPr>
            <a:endParaRPr lang="en-GB" baseline="0" dirty="0" smtClean="0"/>
          </a:p>
          <a:p>
            <a:pPr marL="171450" indent="-171450">
              <a:buFontTx/>
              <a:buNone/>
            </a:pPr>
            <a:r>
              <a:rPr lang="en-GB" b="1" baseline="0" dirty="0" smtClean="0"/>
              <a:t>Notes: </a:t>
            </a:r>
            <a:r>
              <a:rPr lang="en-GB" baseline="0" dirty="0" smtClean="0"/>
              <a:t>This is not to give a students a definite solution, but to help them/remind them they can think of more than one possible alternative and the process of assessing pros and cons.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10</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2: </a:t>
            </a:r>
            <a:r>
              <a:rPr lang="en-GB" b="0" dirty="0" smtClean="0"/>
              <a:t>Questioning</a:t>
            </a:r>
            <a:r>
              <a:rPr lang="en-GB" b="0" baseline="0" dirty="0" smtClean="0"/>
              <a:t> common beliefs </a:t>
            </a:r>
            <a:endParaRPr lang="en-GB" dirty="0" smtClean="0"/>
          </a:p>
          <a:p>
            <a:endParaRPr lang="en-GB" dirty="0" smtClean="0"/>
          </a:p>
          <a:p>
            <a:r>
              <a:rPr lang="en-GB" b="1" dirty="0" smtClean="0"/>
              <a:t>Activity 1b:</a:t>
            </a:r>
            <a:r>
              <a:rPr lang="en-GB" b="1" baseline="0" dirty="0" smtClean="0"/>
              <a:t> </a:t>
            </a:r>
            <a:r>
              <a:rPr lang="en-GB" b="0" baseline="0" dirty="0" smtClean="0"/>
              <a:t>Studying a real-life case. </a:t>
            </a:r>
          </a:p>
          <a:p>
            <a:r>
              <a:rPr lang="en-GB" b="1" dirty="0" smtClean="0"/>
              <a:t>Aim: </a:t>
            </a:r>
            <a:r>
              <a:rPr lang="en-GB" dirty="0" smtClean="0"/>
              <a:t>To</a:t>
            </a:r>
            <a:r>
              <a:rPr lang="en-GB" baseline="0" dirty="0" smtClean="0"/>
              <a:t> get students to think of what alternatives they have, if faced with a similar situation. </a:t>
            </a:r>
          </a:p>
          <a:p>
            <a:r>
              <a:rPr lang="en-GB" b="1" baseline="0" dirty="0" smtClean="0"/>
              <a:t>Time: </a:t>
            </a:r>
            <a:r>
              <a:rPr lang="en-GB" b="0" baseline="0" dirty="0" smtClean="0"/>
              <a:t>5-7 minutes</a:t>
            </a:r>
            <a:endParaRPr lang="en-GB" baseline="0" dirty="0" smtClean="0"/>
          </a:p>
          <a:p>
            <a:r>
              <a:rPr lang="en-GB" b="1" baseline="0" dirty="0" smtClean="0"/>
              <a:t>Classroom arrangement: </a:t>
            </a:r>
            <a:r>
              <a:rPr lang="en-GB" b="0" baseline="0" dirty="0" smtClean="0"/>
              <a:t>Pair work, and then forum. </a:t>
            </a:r>
            <a:r>
              <a:rPr lang="en-GB" baseline="0" dirty="0" smtClean="0"/>
              <a:t> </a:t>
            </a:r>
          </a:p>
          <a:p>
            <a:r>
              <a:rPr lang="en-GB" b="1" baseline="0" dirty="0" smtClean="0"/>
              <a:t>Procedure: </a:t>
            </a:r>
          </a:p>
          <a:p>
            <a:pPr marL="171450" indent="-171450">
              <a:buFontTx/>
              <a:buChar char="-"/>
            </a:pPr>
            <a:r>
              <a:rPr lang="en-GB" baseline="0" dirty="0" smtClean="0"/>
              <a:t>Allow student to discuss in pairs and think of different alternatives; perhaps, be the one confronting the bosses? Changing jobs? Moving to a different city?</a:t>
            </a:r>
          </a:p>
          <a:p>
            <a:pPr marL="171450" indent="-171450">
              <a:buFontTx/>
              <a:buChar char="-"/>
            </a:pPr>
            <a:r>
              <a:rPr lang="en-GB" baseline="0" dirty="0" smtClean="0"/>
              <a:t>In a forum arrangement pick a few of their thoughts and discuss pros and cons. </a:t>
            </a:r>
          </a:p>
          <a:p>
            <a:pPr marL="171450" indent="-171450">
              <a:buFontTx/>
              <a:buNone/>
            </a:pPr>
            <a:endParaRPr lang="en-GB" baseline="0" dirty="0" smtClean="0"/>
          </a:p>
          <a:p>
            <a:pPr marL="171450" indent="-171450">
              <a:buFontTx/>
              <a:buNone/>
            </a:pPr>
            <a:r>
              <a:rPr lang="en-GB" b="1" baseline="0" dirty="0" smtClean="0"/>
              <a:t>Notes: </a:t>
            </a:r>
            <a:r>
              <a:rPr lang="en-GB" baseline="0" dirty="0" smtClean="0"/>
              <a:t>This is not to give a students a definite solution, but to help them/remind them they can think of more than one possible alternative and the process of assessing pros and cons.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11</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12</a:t>
            </a:fld>
            <a:endParaRPr lang="en-GB"/>
          </a:p>
        </p:txBody>
      </p:sp>
    </p:spTree>
    <p:extLst>
      <p:ext uri="{BB962C8B-B14F-4D97-AF65-F5344CB8AC3E}">
        <p14:creationId xmlns:p14="http://schemas.microsoft.com/office/powerpoint/2010/main" xmlns="" val="392436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13</a:t>
            </a:fld>
            <a:endParaRPr lang="en-GB"/>
          </a:p>
        </p:txBody>
      </p:sp>
    </p:spTree>
    <p:extLst>
      <p:ext uri="{BB962C8B-B14F-4D97-AF65-F5344CB8AC3E}">
        <p14:creationId xmlns:p14="http://schemas.microsoft.com/office/powerpoint/2010/main" xmlns="" val="392436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2: </a:t>
            </a:r>
            <a:r>
              <a:rPr lang="en-GB" b="0" dirty="0" smtClean="0"/>
              <a:t>Questioning</a:t>
            </a:r>
            <a:r>
              <a:rPr lang="en-GB" b="0" baseline="0" dirty="0" smtClean="0"/>
              <a:t> common beliefs </a:t>
            </a:r>
            <a:endParaRPr lang="en-GB" dirty="0" smtClean="0"/>
          </a:p>
          <a:p>
            <a:endParaRPr lang="en-GB" dirty="0" smtClean="0"/>
          </a:p>
          <a:p>
            <a:r>
              <a:rPr lang="en-GB" b="1" dirty="0" smtClean="0"/>
              <a:t>Activity 1b:</a:t>
            </a:r>
            <a:r>
              <a:rPr lang="en-GB" b="1" baseline="0" dirty="0" smtClean="0"/>
              <a:t> </a:t>
            </a:r>
            <a:r>
              <a:rPr lang="en-GB" b="0" baseline="0" dirty="0" smtClean="0"/>
              <a:t>Studying a real-life case. </a:t>
            </a:r>
          </a:p>
          <a:p>
            <a:r>
              <a:rPr lang="en-GB" b="1" dirty="0" smtClean="0"/>
              <a:t>Aim: </a:t>
            </a:r>
            <a:r>
              <a:rPr lang="en-GB" dirty="0" smtClean="0"/>
              <a:t>To</a:t>
            </a:r>
            <a:r>
              <a:rPr lang="en-GB" baseline="0" dirty="0" smtClean="0"/>
              <a:t> get students to think of what “opportunities” to grow personally and intellectually open to them when they are faced with difficult situations. </a:t>
            </a:r>
          </a:p>
          <a:p>
            <a:r>
              <a:rPr lang="en-GB" b="1" baseline="0" dirty="0" smtClean="0"/>
              <a:t>Time: </a:t>
            </a:r>
            <a:r>
              <a:rPr lang="en-GB" b="0" baseline="0" dirty="0" smtClean="0"/>
              <a:t>5-7 minutes</a:t>
            </a:r>
            <a:endParaRPr lang="en-GB" baseline="0" dirty="0" smtClean="0"/>
          </a:p>
          <a:p>
            <a:r>
              <a:rPr lang="en-GB" b="1" baseline="0" dirty="0" smtClean="0"/>
              <a:t>Classroom arrangement: </a:t>
            </a:r>
            <a:r>
              <a:rPr lang="en-GB" b="0" baseline="0" dirty="0" smtClean="0"/>
              <a:t>Pair work, and then forum. </a:t>
            </a:r>
            <a:r>
              <a:rPr lang="en-GB" baseline="0" dirty="0" smtClean="0"/>
              <a:t> </a:t>
            </a:r>
          </a:p>
          <a:p>
            <a:r>
              <a:rPr lang="en-GB" b="1" baseline="0" dirty="0" smtClean="0"/>
              <a:t>Procedure: </a:t>
            </a:r>
          </a:p>
          <a:p>
            <a:pPr marL="171450" indent="-171450">
              <a:buFontTx/>
              <a:buChar char="-"/>
            </a:pPr>
            <a:r>
              <a:rPr lang="en-GB" baseline="0" dirty="0" smtClean="0"/>
              <a:t>Allow student to discuss in pairs Katie’s case and the proposed reflective questions projected on the screen. </a:t>
            </a:r>
            <a:r>
              <a:rPr lang="en-GB" baseline="0" dirty="0" err="1" smtClean="0"/>
              <a:t>Conmtrast</a:t>
            </a:r>
            <a:r>
              <a:rPr lang="en-GB" baseline="0" dirty="0" smtClean="0"/>
              <a:t> their predictions/thoughts with Katie’s final remarks. </a:t>
            </a:r>
          </a:p>
          <a:p>
            <a:pPr marL="171450" indent="-171450">
              <a:buFontTx/>
              <a:buChar char="-"/>
            </a:pPr>
            <a:r>
              <a:rPr lang="en-GB" baseline="0" dirty="0" smtClean="0"/>
              <a:t>In a forum arrangement pick a few of their thoughts and discuss pros and cons. </a:t>
            </a:r>
          </a:p>
          <a:p>
            <a:pPr marL="171450" indent="-171450">
              <a:buFontTx/>
              <a:buNone/>
            </a:pPr>
            <a:endParaRPr lang="en-GB" baseline="0" dirty="0" smtClean="0"/>
          </a:p>
          <a:p>
            <a:pPr marL="171450" indent="-171450">
              <a:buFontTx/>
              <a:buNone/>
            </a:pPr>
            <a:r>
              <a:rPr lang="en-GB" b="1" baseline="0" dirty="0" smtClean="0"/>
              <a:t>Notes: </a:t>
            </a:r>
            <a:r>
              <a:rPr lang="en-GB" baseline="0" dirty="0" smtClean="0"/>
              <a:t>This is not to give a students a definite solution, but to help them/remind them they can think of more than one possible alternative and the process of assessing pros and cons.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14</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These are Katie’s remarks on the lessons she learned from the experience. Research shows ‘confidence’, for example, is invariably one gain students report having obtained from the experience of living (and working) abroad.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15</a:t>
            </a:fld>
            <a:endParaRPr lang="en-GB"/>
          </a:p>
        </p:txBody>
      </p:sp>
    </p:spTree>
    <p:extLst>
      <p:ext uri="{BB962C8B-B14F-4D97-AF65-F5344CB8AC3E}">
        <p14:creationId xmlns:p14="http://schemas.microsoft.com/office/powerpoint/2010/main" xmlns="" val="392436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2: </a:t>
            </a:r>
            <a:r>
              <a:rPr lang="en-GB" b="0" dirty="0" smtClean="0"/>
              <a:t>Questioning</a:t>
            </a:r>
            <a:r>
              <a:rPr lang="en-GB" b="0" baseline="0" dirty="0" smtClean="0"/>
              <a:t> common beliefs </a:t>
            </a:r>
            <a:endParaRPr lang="en-GB" dirty="0" smtClean="0"/>
          </a:p>
          <a:p>
            <a:endParaRPr lang="en-GB" dirty="0" smtClean="0"/>
          </a:p>
          <a:p>
            <a:r>
              <a:rPr lang="en-GB" b="1" dirty="0" smtClean="0"/>
              <a:t>Activity 1b:</a:t>
            </a:r>
            <a:r>
              <a:rPr lang="en-GB" b="1" baseline="0" dirty="0" smtClean="0"/>
              <a:t> </a:t>
            </a:r>
            <a:r>
              <a:rPr lang="en-GB" b="0" baseline="0" dirty="0" smtClean="0"/>
              <a:t>Studying a real-life case. </a:t>
            </a:r>
          </a:p>
          <a:p>
            <a:r>
              <a:rPr lang="en-GB" b="1" dirty="0" smtClean="0"/>
              <a:t>Aim: </a:t>
            </a:r>
            <a:r>
              <a:rPr lang="en-GB" dirty="0" smtClean="0"/>
              <a:t>To</a:t>
            </a:r>
            <a:r>
              <a:rPr lang="en-GB" baseline="0" dirty="0" smtClean="0"/>
              <a:t> get students to think of what alternatives they have, if faced with a similar situation. </a:t>
            </a:r>
          </a:p>
          <a:p>
            <a:r>
              <a:rPr lang="en-GB" b="1" baseline="0" dirty="0" smtClean="0"/>
              <a:t>Time: </a:t>
            </a:r>
            <a:r>
              <a:rPr lang="en-GB" b="0" baseline="0" dirty="0" smtClean="0"/>
              <a:t>5-7 minutes</a:t>
            </a:r>
            <a:endParaRPr lang="en-GB" baseline="0" dirty="0" smtClean="0"/>
          </a:p>
          <a:p>
            <a:r>
              <a:rPr lang="en-GB" b="1" baseline="0" dirty="0" smtClean="0"/>
              <a:t>Classroom arrangement: </a:t>
            </a:r>
            <a:r>
              <a:rPr lang="en-GB" b="0" baseline="0" dirty="0" smtClean="0"/>
              <a:t>Pair work, and then forum. </a:t>
            </a:r>
            <a:r>
              <a:rPr lang="en-GB" baseline="0" dirty="0" smtClean="0"/>
              <a:t> </a:t>
            </a:r>
          </a:p>
          <a:p>
            <a:r>
              <a:rPr lang="en-GB" b="1" baseline="0" dirty="0" smtClean="0"/>
              <a:t>Procedure: </a:t>
            </a:r>
          </a:p>
          <a:p>
            <a:pPr marL="171450" indent="-171450">
              <a:buFontTx/>
              <a:buChar char="-"/>
            </a:pPr>
            <a:r>
              <a:rPr lang="en-GB" baseline="0" dirty="0" smtClean="0"/>
              <a:t>Allow student to discuss in pairs and think of different alternatives; perhaps, be the one confronting the bosses? Changing jobs? Moving to a different city?</a:t>
            </a:r>
          </a:p>
          <a:p>
            <a:pPr marL="171450" indent="-171450">
              <a:buFontTx/>
              <a:buChar char="-"/>
            </a:pPr>
            <a:r>
              <a:rPr lang="en-GB" baseline="0" dirty="0" smtClean="0"/>
              <a:t>In a forum arrangement pick a few of their thoughts and discuss pros and cons. </a:t>
            </a:r>
          </a:p>
          <a:p>
            <a:pPr marL="171450" indent="-171450">
              <a:buFontTx/>
              <a:buNone/>
            </a:pPr>
            <a:endParaRPr lang="en-GB" baseline="0" dirty="0" smtClean="0"/>
          </a:p>
          <a:p>
            <a:pPr marL="171450" indent="-171450">
              <a:buFontTx/>
              <a:buNone/>
            </a:pPr>
            <a:r>
              <a:rPr lang="en-GB" b="1" baseline="0" dirty="0" smtClean="0"/>
              <a:t>Notes: </a:t>
            </a:r>
            <a:r>
              <a:rPr lang="en-GB" baseline="0" dirty="0" smtClean="0"/>
              <a:t>This is not to give a students a definite solution, but to help them/remind them they can think of more than one possible alternative and the process of assessing pros and cons.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16</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4b:</a:t>
            </a:r>
            <a:r>
              <a:rPr lang="en-GB" b="1" baseline="0" dirty="0" smtClean="0"/>
              <a:t> </a:t>
            </a:r>
            <a:r>
              <a:rPr lang="en-GB" b="0" baseline="0" dirty="0" smtClean="0"/>
              <a:t>Planning together </a:t>
            </a:r>
            <a:endParaRPr lang="en-GB" dirty="0" smtClean="0"/>
          </a:p>
          <a:p>
            <a:endParaRPr lang="en-GB" dirty="0" smtClean="0"/>
          </a:p>
          <a:p>
            <a:r>
              <a:rPr lang="en-GB" b="1" dirty="0" smtClean="0"/>
              <a:t>Activity 6a:</a:t>
            </a:r>
            <a:r>
              <a:rPr lang="en-GB" b="1" baseline="0" dirty="0" smtClean="0"/>
              <a:t> </a:t>
            </a:r>
            <a:r>
              <a:rPr lang="en-GB" b="0" baseline="0" dirty="0" smtClean="0"/>
              <a:t>Discussing strategies to cope with possible scenarios: Teaching subjects through English.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allow student to think of possible strategies BEFRORE the workshop convenor provides any. </a:t>
            </a:r>
            <a:endParaRPr lang="en-GB" b="1" dirty="0" smtClean="0"/>
          </a:p>
          <a:p>
            <a:r>
              <a:rPr lang="en-GB" b="1" baseline="0" dirty="0" smtClean="0"/>
              <a:t>Classroom arrangement: </a:t>
            </a:r>
            <a:r>
              <a:rPr lang="en-GB" b="0" baseline="0" dirty="0" smtClean="0"/>
              <a:t>Pair work/small groups. </a:t>
            </a:r>
          </a:p>
          <a:p>
            <a:r>
              <a:rPr lang="en-GB" b="1" baseline="0" dirty="0" smtClean="0"/>
              <a:t>Time: </a:t>
            </a:r>
            <a:r>
              <a:rPr lang="en-GB" b="0" baseline="0" dirty="0" smtClean="0"/>
              <a:t>5-7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quote (or provide the relevant hand-out). </a:t>
            </a:r>
            <a:endParaRPr lang="en-GB" dirty="0" smtClean="0"/>
          </a:p>
          <a:p>
            <a:pPr marL="171450" indent="-171450">
              <a:buFontTx/>
              <a:buChar char="-"/>
            </a:pPr>
            <a:r>
              <a:rPr lang="en-GB" dirty="0" smtClean="0"/>
              <a:t>Ask students to think about 2-3 possible solutions/suggestions they could give to the author of this e-mail.</a:t>
            </a:r>
            <a:r>
              <a:rPr lang="en-GB" baseline="0" dirty="0" smtClean="0"/>
              <a:t> </a:t>
            </a:r>
          </a:p>
          <a:p>
            <a:pPr marL="171450" indent="-171450">
              <a:buFontTx/>
              <a:buChar char="-"/>
            </a:pPr>
            <a:r>
              <a:rPr lang="en-GB" baseline="0" dirty="0" smtClean="0"/>
              <a:t>What could they do from today to prepare for this possible scenario? </a:t>
            </a:r>
          </a:p>
          <a:p>
            <a:endParaRPr lang="en-GB" b="1" dirty="0" smtClean="0"/>
          </a:p>
          <a:p>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17</a:t>
            </a:fld>
            <a:endParaRPr lang="en-GB"/>
          </a:p>
        </p:txBody>
      </p:sp>
    </p:spTree>
    <p:extLst>
      <p:ext uri="{BB962C8B-B14F-4D97-AF65-F5344CB8AC3E}">
        <p14:creationId xmlns:p14="http://schemas.microsoft.com/office/powerpoint/2010/main" xmlns="" val="391431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4: </a:t>
            </a:r>
            <a:r>
              <a:rPr lang="en-GB" b="0" dirty="0" smtClean="0"/>
              <a:t>Raising awareness (questioning common beliefs).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Activity 5a:</a:t>
            </a:r>
            <a:r>
              <a:rPr lang="en-GB" b="1" baseline="0" dirty="0" smtClean="0"/>
              <a:t> </a:t>
            </a:r>
            <a:r>
              <a:rPr lang="en-GB" b="0" baseline="0" dirty="0" smtClean="0"/>
              <a:t>Exploring the role of a TA</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a:t>
            </a:r>
            <a:r>
              <a:rPr lang="en-GB" baseline="0" dirty="0" smtClean="0"/>
              <a:t> contrast </a:t>
            </a:r>
            <a:r>
              <a:rPr lang="en-GB" b="0" baseline="0" dirty="0" smtClean="0"/>
              <a:t>the ‘official’ description of the TAs’ activities available on the BC website with academic research on the topic, including </a:t>
            </a:r>
            <a:r>
              <a:rPr lang="en-GB" b="0" baseline="0" dirty="0" err="1" smtClean="0"/>
              <a:t>Langsnap</a:t>
            </a:r>
            <a:r>
              <a:rPr lang="en-GB" b="0" baseline="0" dirty="0" smtClean="0"/>
              <a:t> data. </a:t>
            </a:r>
          </a:p>
          <a:p>
            <a:r>
              <a:rPr lang="en-GB" b="1" baseline="0" dirty="0" smtClean="0"/>
              <a:t>Time: </a:t>
            </a:r>
            <a:r>
              <a:rPr lang="en-GB" b="0" baseline="0" dirty="0" smtClean="0"/>
              <a:t>8-10</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Follow the presentation on</a:t>
            </a:r>
            <a:r>
              <a:rPr lang="en-GB" baseline="0" dirty="0" smtClean="0"/>
              <a:t> the screen (slides 12-17).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18</a:t>
            </a:fld>
            <a:endParaRPr lang="en-GB"/>
          </a:p>
        </p:txBody>
      </p:sp>
    </p:spTree>
    <p:extLst>
      <p:ext uri="{BB962C8B-B14F-4D97-AF65-F5344CB8AC3E}">
        <p14:creationId xmlns:p14="http://schemas.microsoft.com/office/powerpoint/2010/main" xmlns="" val="323764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A25B73-D0F9-414F-AFA6-44717FD7FED8}" type="slidenum">
              <a:rPr lang="en-GB" smtClean="0"/>
              <a:pPr/>
              <a:t>19</a:t>
            </a:fld>
            <a:endParaRPr lang="en-GB"/>
          </a:p>
        </p:txBody>
      </p:sp>
    </p:spTree>
    <p:extLst>
      <p:ext uri="{BB962C8B-B14F-4D97-AF65-F5344CB8AC3E}">
        <p14:creationId xmlns:p14="http://schemas.microsoft.com/office/powerpoint/2010/main" xmlns="" val="258815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1a:</a:t>
            </a:r>
            <a:r>
              <a:rPr lang="en-GB" b="1" baseline="0" dirty="0" smtClean="0"/>
              <a:t> </a:t>
            </a:r>
            <a:r>
              <a:rPr lang="en-GB" b="0" baseline="0" dirty="0" smtClean="0"/>
              <a:t>Make a list of the benefits this scheme could offer to participants. </a:t>
            </a:r>
          </a:p>
          <a:p>
            <a:r>
              <a:rPr lang="en-GB" b="1" dirty="0" smtClean="0"/>
              <a:t>Aim: </a:t>
            </a:r>
            <a:r>
              <a:rPr lang="en-GB" dirty="0" smtClean="0"/>
              <a:t>To</a:t>
            </a:r>
            <a:r>
              <a:rPr lang="en-GB" baseline="0" dirty="0" smtClean="0"/>
              <a:t> review some of the benefits that organizations such as ’Global Experiences’ advertise as advantages for taking part in these programmes, and to compare them with participants’ personal view on (understanding of) the opportunities open to them. </a:t>
            </a:r>
          </a:p>
          <a:p>
            <a:r>
              <a:rPr lang="en-GB" b="1" baseline="0" dirty="0" smtClean="0"/>
              <a:t>Time: </a:t>
            </a:r>
            <a:r>
              <a:rPr lang="en-GB" b="0" baseline="0" dirty="0" smtClean="0"/>
              <a:t>5</a:t>
            </a:r>
            <a:r>
              <a:rPr lang="en-GB" baseline="0" dirty="0" smtClean="0"/>
              <a:t> minutes</a:t>
            </a:r>
          </a:p>
          <a:p>
            <a:r>
              <a:rPr lang="en-GB" b="1" baseline="0" dirty="0" smtClean="0"/>
              <a:t>Classroom arrangement: </a:t>
            </a:r>
            <a:r>
              <a:rPr lang="en-GB" baseline="0" dirty="0" smtClean="0"/>
              <a:t>Pair work, then Forum (Teacher-student)</a:t>
            </a:r>
          </a:p>
          <a:p>
            <a:r>
              <a:rPr lang="en-GB" b="1" baseline="0" dirty="0" smtClean="0"/>
              <a:t>Procedure: </a:t>
            </a:r>
          </a:p>
          <a:p>
            <a:pPr marL="171450" indent="-171450">
              <a:buFontTx/>
              <a:buChar char="-"/>
            </a:pPr>
            <a:r>
              <a:rPr lang="en-GB" baseline="0" dirty="0" smtClean="0"/>
              <a:t>Allow students to work in pairs in order to make a list of 3-5 reasons why they think a work placement would be a good option for someone thinking about spending a year abroad. (3-5 minutes)</a:t>
            </a:r>
          </a:p>
          <a:p>
            <a:pPr marL="171450" indent="-171450">
              <a:buFontTx/>
              <a:buChar char="-"/>
            </a:pPr>
            <a:r>
              <a:rPr lang="en-GB" baseline="0" dirty="0" smtClean="0"/>
              <a:t>Collect their thoughts and work out a list of the different reasons mentioned.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Play the video “Global Experiences: Why Intern Abroad?” (Next slide).  </a:t>
            </a:r>
          </a:p>
          <a:p>
            <a:pPr marL="0" indent="0">
              <a:buFontTx/>
              <a:buNone/>
            </a:pPr>
            <a:endParaRPr lang="en-GB" baseline="0" dirty="0" smtClean="0"/>
          </a:p>
          <a:p>
            <a:pPr marL="0" indent="0">
              <a:buFontTx/>
              <a:buNone/>
            </a:pPr>
            <a:r>
              <a:rPr lang="en-GB" b="1" baseline="0" dirty="0" smtClean="0"/>
              <a:t>Notes: </a:t>
            </a:r>
            <a:r>
              <a:rPr lang="en-GB" baseline="0" dirty="0" smtClean="0"/>
              <a:t>If students haven’t chosen this scheme yet, you can focus on why they would choose it.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2</a:t>
            </a:fld>
            <a:endParaRPr lang="en-GB"/>
          </a:p>
        </p:txBody>
      </p:sp>
    </p:spTree>
    <p:extLst>
      <p:ext uri="{BB962C8B-B14F-4D97-AF65-F5344CB8AC3E}">
        <p14:creationId xmlns:p14="http://schemas.microsoft.com/office/powerpoint/2010/main" xmlns="" val="239240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A25B73-D0F9-414F-AFA6-44717FD7FED8}" type="slidenum">
              <a:rPr lang="en-GB" smtClean="0"/>
              <a:pPr/>
              <a:t>20</a:t>
            </a:fld>
            <a:endParaRPr lang="en-GB"/>
          </a:p>
        </p:txBody>
      </p:sp>
    </p:spTree>
    <p:extLst>
      <p:ext uri="{BB962C8B-B14F-4D97-AF65-F5344CB8AC3E}">
        <p14:creationId xmlns:p14="http://schemas.microsoft.com/office/powerpoint/2010/main" xmlns="" val="422715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A25B73-D0F9-414F-AFA6-44717FD7FED8}" type="slidenum">
              <a:rPr lang="en-GB" smtClean="0"/>
              <a:pPr/>
              <a:t>21</a:t>
            </a:fld>
            <a:endParaRPr lang="en-GB"/>
          </a:p>
        </p:txBody>
      </p:sp>
    </p:spTree>
    <p:extLst>
      <p:ext uri="{BB962C8B-B14F-4D97-AF65-F5344CB8AC3E}">
        <p14:creationId xmlns:p14="http://schemas.microsoft.com/office/powerpoint/2010/main" xmlns="" val="130640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(0:41) talks about her YA, and she is the same student that had to suddenly</a:t>
            </a:r>
            <a:r>
              <a:rPr lang="en-GB" baseline="0" dirty="0" smtClean="0"/>
              <a:t> leave her job, and start again!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22</a:t>
            </a:fld>
            <a:endParaRPr lang="en-GB"/>
          </a:p>
        </p:txBody>
      </p:sp>
    </p:spTree>
    <p:extLst>
      <p:ext uri="{BB962C8B-B14F-4D97-AF65-F5344CB8AC3E}">
        <p14:creationId xmlns:p14="http://schemas.microsoft.com/office/powerpoint/2010/main" xmlns="" val="1415783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23</a:t>
            </a:fld>
            <a:endParaRPr lang="en-GB"/>
          </a:p>
        </p:txBody>
      </p:sp>
    </p:spTree>
    <p:extLst>
      <p:ext uri="{BB962C8B-B14F-4D97-AF65-F5344CB8AC3E}">
        <p14:creationId xmlns:p14="http://schemas.microsoft.com/office/powerpoint/2010/main" xmlns="" val="2704905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 </a:t>
            </a:r>
            <a:r>
              <a:rPr lang="en-GB" b="0" dirty="0" smtClean="0"/>
              <a:t>Please see</a:t>
            </a:r>
            <a:r>
              <a:rPr lang="en-GB" b="0" baseline="0" dirty="0" smtClean="0"/>
              <a:t> bibliography to access the full article.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24</a:t>
            </a:fld>
            <a:endParaRPr lang="en-GB"/>
          </a:p>
        </p:txBody>
      </p:sp>
    </p:spTree>
    <p:extLst>
      <p:ext uri="{BB962C8B-B14F-4D97-AF65-F5344CB8AC3E}">
        <p14:creationId xmlns:p14="http://schemas.microsoft.com/office/powerpoint/2010/main" xmlns="" val="1436028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 </a:t>
            </a:r>
            <a:r>
              <a:rPr lang="en-GB" b="0" dirty="0" smtClean="0"/>
              <a:t>Please see</a:t>
            </a:r>
            <a:r>
              <a:rPr lang="en-GB" b="0" baseline="0" dirty="0" smtClean="0"/>
              <a:t> bibliography to access the full article.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25</a:t>
            </a:fld>
            <a:endParaRPr lang="en-GB"/>
          </a:p>
        </p:txBody>
      </p:sp>
    </p:spTree>
    <p:extLst>
      <p:ext uri="{BB962C8B-B14F-4D97-AF65-F5344CB8AC3E}">
        <p14:creationId xmlns:p14="http://schemas.microsoft.com/office/powerpoint/2010/main" xmlns="" val="1436028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Please refer to the lesson plan and tutor’s notes accompanying this presentation to find a few follow-up activities students could develop on their own time as homework. They could also be used as preparation for a follow-up seminar to this workshop. </a:t>
            </a:r>
          </a:p>
          <a:p>
            <a:endParaRPr lang="en-GB" baseline="0" dirty="0" smtClean="0"/>
          </a:p>
          <a:p>
            <a:r>
              <a:rPr lang="en-GB" baseline="0" dirty="0" smtClean="0"/>
              <a:t>We hope you found this guide useful. </a:t>
            </a:r>
          </a:p>
          <a:p>
            <a:r>
              <a:rPr lang="en-GB" baseline="0" dirty="0" smtClean="0"/>
              <a:t>Dr Patricia Romero de Mills and the </a:t>
            </a:r>
            <a:r>
              <a:rPr lang="en-GB" baseline="0" dirty="0" err="1" smtClean="0"/>
              <a:t>Langsnap</a:t>
            </a:r>
            <a:r>
              <a:rPr lang="en-GB" baseline="0" dirty="0" smtClean="0"/>
              <a:t> team.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26</a:t>
            </a:fld>
            <a:endParaRPr lang="en-GB"/>
          </a:p>
        </p:txBody>
      </p:sp>
    </p:spTree>
    <p:extLst>
      <p:ext uri="{BB962C8B-B14F-4D97-AF65-F5344CB8AC3E}">
        <p14:creationId xmlns:p14="http://schemas.microsoft.com/office/powerpoint/2010/main" xmlns="" val="338708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27</a:t>
            </a:fld>
            <a:endParaRPr lang="en-GB"/>
          </a:p>
        </p:txBody>
      </p:sp>
    </p:spTree>
    <p:extLst>
      <p:ext uri="{BB962C8B-B14F-4D97-AF65-F5344CB8AC3E}">
        <p14:creationId xmlns:p14="http://schemas.microsoft.com/office/powerpoint/2010/main" xmlns="" val="189231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28</a:t>
            </a:fld>
            <a:endParaRPr lang="en-GB"/>
          </a:p>
        </p:txBody>
      </p:sp>
    </p:spTree>
    <p:extLst>
      <p:ext uri="{BB962C8B-B14F-4D97-AF65-F5344CB8AC3E}">
        <p14:creationId xmlns:p14="http://schemas.microsoft.com/office/powerpoint/2010/main" xmlns="" val="38664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1b:</a:t>
            </a:r>
            <a:r>
              <a:rPr lang="en-GB" b="1" baseline="0" dirty="0" smtClean="0"/>
              <a:t> </a:t>
            </a:r>
            <a:r>
              <a:rPr lang="en-GB" b="0" baseline="0" dirty="0" smtClean="0"/>
              <a:t>Make a list of the benefits this scheme could offer to participants. </a:t>
            </a:r>
          </a:p>
          <a:p>
            <a:r>
              <a:rPr lang="en-GB" b="1" dirty="0" smtClean="0"/>
              <a:t>Aim: </a:t>
            </a:r>
            <a:r>
              <a:rPr lang="en-GB" dirty="0" smtClean="0"/>
              <a:t>To</a:t>
            </a:r>
            <a:r>
              <a:rPr lang="en-GB" baseline="0" dirty="0" smtClean="0"/>
              <a:t> contrast participants’ expectations of the scheme with the advert to be analysed. </a:t>
            </a:r>
          </a:p>
          <a:p>
            <a:r>
              <a:rPr lang="en-GB" b="1" baseline="0" dirty="0" smtClean="0"/>
              <a:t>Time: </a:t>
            </a:r>
            <a:r>
              <a:rPr lang="en-GB" b="0" baseline="0" dirty="0" smtClean="0"/>
              <a:t>7-10 </a:t>
            </a:r>
            <a:r>
              <a:rPr lang="en-GB" baseline="0" dirty="0" smtClean="0"/>
              <a:t>minutes (the video lasts 2’ 47’’, and there’s no need to play it twice). </a:t>
            </a:r>
          </a:p>
          <a:p>
            <a:r>
              <a:rPr lang="en-GB" b="1" baseline="0" dirty="0" smtClean="0"/>
              <a:t>Classroom arrangement: </a:t>
            </a:r>
            <a:r>
              <a:rPr lang="en-GB" baseline="0" dirty="0" smtClean="0"/>
              <a:t>Individual, then pair work. </a:t>
            </a:r>
          </a:p>
          <a:p>
            <a:r>
              <a:rPr lang="en-GB" b="1" baseline="0" dirty="0" smtClean="0"/>
              <a:t>Procedure: </a:t>
            </a:r>
          </a:p>
          <a:p>
            <a:pPr marL="171450" indent="-171450">
              <a:buFontTx/>
              <a:buChar char="-"/>
            </a:pPr>
            <a:r>
              <a:rPr lang="en-GB" baseline="0" dirty="0" smtClean="0"/>
              <a:t>Ask students to write down the benefits of participating in this internship programme the speakers on the video mention/identify. Make a note about the way they describe their experience. </a:t>
            </a:r>
          </a:p>
          <a:p>
            <a:pPr marL="171450" indent="-171450">
              <a:buFontTx/>
              <a:buChar char="-"/>
            </a:pPr>
            <a:r>
              <a:rPr lang="en-GB" baseline="0" dirty="0" smtClean="0"/>
              <a:t>After they have watched it, ask them to get in pairs and compare their notes. Are these some of the objectives they are hoping to achieve too? Is this what they imagine a work placement would be? </a:t>
            </a:r>
          </a:p>
          <a:p>
            <a:pPr marL="0" indent="0">
              <a:buFontTx/>
              <a:buNone/>
            </a:pPr>
            <a:endParaRPr lang="en-GB" baseline="0" dirty="0" smtClean="0"/>
          </a:p>
          <a:p>
            <a:pPr marL="0" indent="0">
              <a:buFontTx/>
              <a:buNone/>
            </a:pPr>
            <a:r>
              <a:rPr lang="en-GB" b="1" baseline="0" dirty="0" smtClean="0"/>
              <a:t>Notes: </a:t>
            </a:r>
            <a:r>
              <a:rPr lang="en-GB" b="0" baseline="0" dirty="0" smtClean="0"/>
              <a:t>https://www.youtube.com/watch?v=QodAhQbrpbI (hover on the image, and click on it to go directly to the video)</a:t>
            </a:r>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A5A25B73-D0F9-414F-AFA6-44717FD7FED8}" type="slidenum">
              <a:rPr lang="en-GB" smtClean="0"/>
              <a:pPr/>
              <a:t>3</a:t>
            </a:fld>
            <a:endParaRPr lang="en-GB"/>
          </a:p>
        </p:txBody>
      </p:sp>
    </p:spTree>
    <p:extLst>
      <p:ext uri="{BB962C8B-B14F-4D97-AF65-F5344CB8AC3E}">
        <p14:creationId xmlns:p14="http://schemas.microsoft.com/office/powerpoint/2010/main" xmlns="" val="239240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1c:</a:t>
            </a:r>
            <a:r>
              <a:rPr lang="en-GB" b="1" baseline="0" dirty="0" smtClean="0"/>
              <a:t> </a:t>
            </a:r>
            <a:r>
              <a:rPr lang="en-GB" b="0" baseline="0" dirty="0" smtClean="0"/>
              <a:t>Review some the content of the promotional video we have just watched. </a:t>
            </a:r>
          </a:p>
          <a:p>
            <a:r>
              <a:rPr lang="en-GB" b="1" dirty="0" smtClean="0"/>
              <a:t>Aim: </a:t>
            </a:r>
            <a:r>
              <a:rPr lang="en-GB" dirty="0" smtClean="0"/>
              <a:t>To</a:t>
            </a:r>
            <a:r>
              <a:rPr lang="en-GB" baseline="0" dirty="0" smtClean="0"/>
              <a:t> reflect on the promotional information watched and to contrast this to participants’ own expectations/understanding of the scheme. To remind students most promotional video, perhaps including those produced by their own university, tend to highlight the bright side of the scheme they are trying to promote. But, can they think of any examples we don’t learn from this video? </a:t>
            </a:r>
          </a:p>
          <a:p>
            <a:r>
              <a:rPr lang="en-GB" b="1" baseline="0" dirty="0" smtClean="0"/>
              <a:t>Time: </a:t>
            </a:r>
            <a:r>
              <a:rPr lang="en-GB" b="0" baseline="0" dirty="0" smtClean="0"/>
              <a:t>3-5 minutes</a:t>
            </a:r>
            <a:endParaRPr lang="en-GB" baseline="0" dirty="0" smtClean="0"/>
          </a:p>
          <a:p>
            <a:r>
              <a:rPr lang="en-GB" b="1" baseline="0" dirty="0" smtClean="0"/>
              <a:t>Classroom arrangement: </a:t>
            </a:r>
            <a:r>
              <a:rPr lang="en-GB" b="0" baseline="0" dirty="0" smtClean="0"/>
              <a:t>Forum</a:t>
            </a:r>
            <a:r>
              <a:rPr lang="en-GB" baseline="0" dirty="0" smtClean="0"/>
              <a:t>. </a:t>
            </a:r>
          </a:p>
          <a:p>
            <a:r>
              <a:rPr lang="en-GB" b="1" baseline="0" dirty="0" smtClean="0"/>
              <a:t>Procedure: </a:t>
            </a:r>
          </a:p>
          <a:p>
            <a:pPr marL="171450" indent="-171450">
              <a:buFontTx/>
              <a:buChar char="-"/>
            </a:pPr>
            <a:r>
              <a:rPr lang="en-GB" baseline="0" dirty="0" smtClean="0"/>
              <a:t>Project the this extracts from the video, and ask students if they can think of any aspects of this experience the video is not showing. </a:t>
            </a:r>
          </a:p>
          <a:p>
            <a:pPr marL="171450" indent="-171450">
              <a:buFontTx/>
              <a:buChar char="-"/>
            </a:pPr>
            <a:r>
              <a:rPr lang="en-GB" baseline="0" dirty="0" smtClean="0"/>
              <a:t>The following slides will focus on a number of examples. </a:t>
            </a:r>
          </a:p>
          <a:p>
            <a:pPr marL="171450" indent="-171450">
              <a:buFontTx/>
              <a:buChar char="-"/>
            </a:pPr>
            <a:endParaRPr lang="en-GB" baseline="0" dirty="0" smtClean="0"/>
          </a:p>
          <a:p>
            <a:pPr marL="0" indent="0">
              <a:buFontTx/>
              <a:buNone/>
            </a:pPr>
            <a:r>
              <a:rPr lang="en-GB" b="1" baseline="0" dirty="0" smtClean="0"/>
              <a:t>Notes: </a:t>
            </a:r>
            <a:r>
              <a:rPr lang="en-GB" baseline="0" dirty="0" smtClean="0"/>
              <a:t>We have focused on aspects that can be backed up by data, but it is not exhaustive.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4</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2: </a:t>
            </a:r>
            <a:r>
              <a:rPr lang="en-GB" b="0" dirty="0" smtClean="0"/>
              <a:t>Questioning</a:t>
            </a:r>
            <a:r>
              <a:rPr lang="en-GB" b="0" baseline="0" dirty="0" smtClean="0"/>
              <a:t> common beliefs </a:t>
            </a:r>
            <a:endParaRPr lang="en-GB" dirty="0" smtClean="0"/>
          </a:p>
          <a:p>
            <a:endParaRPr lang="en-GB" dirty="0" smtClean="0"/>
          </a:p>
          <a:p>
            <a:r>
              <a:rPr lang="en-GB" b="1" dirty="0" smtClean="0"/>
              <a:t>Activity 1:</a:t>
            </a:r>
            <a:r>
              <a:rPr lang="en-GB" b="1" baseline="0" dirty="0" smtClean="0"/>
              <a:t> </a:t>
            </a:r>
            <a:r>
              <a:rPr lang="en-GB" b="0" baseline="0" dirty="0" smtClean="0"/>
              <a:t>Studying a real-life case. </a:t>
            </a:r>
          </a:p>
          <a:p>
            <a:r>
              <a:rPr lang="en-GB" b="1" dirty="0" smtClean="0"/>
              <a:t>Aim: </a:t>
            </a:r>
            <a:r>
              <a:rPr lang="en-GB" dirty="0" smtClean="0"/>
              <a:t>To</a:t>
            </a:r>
            <a:r>
              <a:rPr lang="en-GB" baseline="0" dirty="0" smtClean="0"/>
              <a:t> present students with scenarios they could be phasing when going abroad, and help them reflect on the opportunities open to them in this respect. </a:t>
            </a:r>
          </a:p>
          <a:p>
            <a:r>
              <a:rPr lang="en-GB" b="1" baseline="0" dirty="0" smtClean="0"/>
              <a:t>Time: </a:t>
            </a:r>
            <a:r>
              <a:rPr lang="en-GB" b="0" baseline="0" dirty="0" smtClean="0"/>
              <a:t>10-12 minutes</a:t>
            </a:r>
            <a:endParaRPr lang="en-GB" baseline="0" dirty="0" smtClean="0"/>
          </a:p>
          <a:p>
            <a:r>
              <a:rPr lang="en-GB" b="1" baseline="0" dirty="0" smtClean="0"/>
              <a:t>Classroom arrangement: </a:t>
            </a:r>
            <a:r>
              <a:rPr lang="en-GB" b="0" baseline="0" dirty="0" smtClean="0"/>
              <a:t>Forum, then pair work. </a:t>
            </a:r>
            <a:r>
              <a:rPr lang="en-GB" baseline="0" dirty="0" smtClean="0"/>
              <a:t> </a:t>
            </a:r>
          </a:p>
          <a:p>
            <a:r>
              <a:rPr lang="en-GB" b="1" baseline="0" dirty="0" smtClean="0"/>
              <a:t>Procedure: </a:t>
            </a:r>
          </a:p>
          <a:p>
            <a:pPr marL="171450" indent="-171450">
              <a:buFontTx/>
              <a:buChar char="-"/>
            </a:pPr>
            <a:r>
              <a:rPr lang="en-GB" baseline="0" dirty="0" smtClean="0"/>
              <a:t>(Next slide)</a:t>
            </a: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A5A25B73-D0F9-414F-AFA6-44717FD7FED8}" type="slidenum">
              <a:rPr lang="en-GB" smtClean="0"/>
              <a:pPr/>
              <a:t>5</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6</a:t>
            </a:fld>
            <a:endParaRPr lang="en-GB"/>
          </a:p>
        </p:txBody>
      </p:sp>
    </p:spTree>
    <p:extLst>
      <p:ext uri="{BB962C8B-B14F-4D97-AF65-F5344CB8AC3E}">
        <p14:creationId xmlns:p14="http://schemas.microsoft.com/office/powerpoint/2010/main" xmlns="" val="392436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7</a:t>
            </a:fld>
            <a:endParaRPr lang="en-GB"/>
          </a:p>
        </p:txBody>
      </p:sp>
    </p:spTree>
    <p:extLst>
      <p:ext uri="{BB962C8B-B14F-4D97-AF65-F5344CB8AC3E}">
        <p14:creationId xmlns:p14="http://schemas.microsoft.com/office/powerpoint/2010/main" xmlns="" val="131257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8</a:t>
            </a:fld>
            <a:endParaRPr lang="en-GB"/>
          </a:p>
        </p:txBody>
      </p:sp>
    </p:spTree>
    <p:extLst>
      <p:ext uri="{BB962C8B-B14F-4D97-AF65-F5344CB8AC3E}">
        <p14:creationId xmlns:p14="http://schemas.microsoft.com/office/powerpoint/2010/main" xmlns="" val="120099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The job sounds ideal: working with two languages, in the chosen location, networking with people from around the world, etc.</a:t>
            </a:r>
          </a:p>
          <a:p>
            <a:pPr marL="171450" indent="-171450">
              <a:buFontTx/>
              <a:buChar char="-"/>
            </a:pPr>
            <a:r>
              <a:rPr lang="en-GB" baseline="0" dirty="0" smtClean="0"/>
              <a:t>What could have gone wrong?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9</a:t>
            </a:fld>
            <a:endParaRPr lang="en-GB"/>
          </a:p>
        </p:txBody>
      </p:sp>
    </p:spTree>
    <p:extLst>
      <p:ext uri="{BB962C8B-B14F-4D97-AF65-F5344CB8AC3E}">
        <p14:creationId xmlns:p14="http://schemas.microsoft.com/office/powerpoint/2010/main" xmlns="" val="39243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7D2669-4285-4CF9-B737-ECC57DF69FBC}" type="datetime1">
              <a:rPr lang="en-GB" smtClean="0"/>
              <a:pPr/>
              <a:t>05/10/2018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19D759-C6BA-435C-8237-622E6F501B57}" type="datetime1">
              <a:rPr lang="en-GB" smtClean="0"/>
              <a:pPr/>
              <a:t>05/10/2018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DDD2B-3D0C-460D-AAE7-D7DCFF24D2B4}" type="datetime1">
              <a:rPr lang="en-GB" smtClean="0"/>
              <a:pPr/>
              <a:t>05/10/2018</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195D0-9C91-4076-91B4-BE403B5D8B48}" type="datetime1">
              <a:rPr lang="en-GB" smtClean="0"/>
              <a:pPr/>
              <a:t>05/10/2018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5C819-E65A-43A2-B1A2-E156345C858C}" type="datetime1">
              <a:rPr lang="en-GB" smtClean="0"/>
              <a:pPr/>
              <a:t>05/10/2018</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B117D-1913-4DDA-AB56-CB01FE3045C4}" type="datetime1">
              <a:rPr lang="en-GB" smtClean="0"/>
              <a:pPr/>
              <a:t>05/10/2018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49977-4DAA-4CD7-ACEF-321A5E10B4DC}" type="datetime1">
              <a:rPr lang="en-GB" smtClean="0"/>
              <a:pPr/>
              <a:t>05/10/2018</a:t>
            </a:fld>
            <a:endParaRPr lang="en-GB"/>
          </a:p>
        </p:txBody>
      </p:sp>
      <p:sp>
        <p:nvSpPr>
          <p:cNvPr id="8" name="Footer Placeholder 7"/>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9" name="Slide Number Placeholder 8"/>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0CFF1-F96E-4A13-9F46-98D76E38A25C}" type="datetime1">
              <a:rPr lang="en-GB" smtClean="0"/>
              <a:pPr/>
              <a:t>05/10/2018</a:t>
            </a:fld>
            <a:endParaRPr lang="en-GB"/>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5" name="Slide Number Placeholder 4"/>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5719-79C0-4557-A459-B9F1C6B5AD76}" type="datetime1">
              <a:rPr lang="en-GB" smtClean="0"/>
              <a:pPr/>
              <a:t>05/10/2018</a:t>
            </a:fld>
            <a:endParaRPr lang="en-GB"/>
          </a:p>
        </p:txBody>
      </p:sp>
      <p:sp>
        <p:nvSpPr>
          <p:cNvPr id="3" name="Footer Placeholder 2"/>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4" name="Slide Number Placeholder 3"/>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74B96-498E-42E8-85F5-35DBE7F534C3}" type="datetime1">
              <a:rPr lang="en-GB" smtClean="0"/>
              <a:pPr/>
              <a:t>05/10/2018</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7DE675-0402-4BC1-8056-6D2B89FFBEFD}" type="datetime1">
              <a:rPr lang="en-GB" smtClean="0"/>
              <a:pPr/>
              <a:t>05/10/2018</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3241DB09-B78B-49A0-AB64-E26CE65F8D5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4F9F09-9A55-4534-B6EE-06DFF97B502D}" type="datetime1">
              <a:rPr lang="en-GB" smtClean="0"/>
              <a:pPr/>
              <a:t>05/10/2018</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1DB09-B78B-49A0-AB64-E26CE65F8D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ealie.org/2016/07/19/florence-broderick-french-and-spanish-graduate-2013-vide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alie.org/how-to-get-a-work-placemen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realie.org/" TargetMode="External"/><Relationship Id="rId4" Type="http://schemas.openxmlformats.org/officeDocument/2006/relationships/hyperlink" Target="http://www.realie.org/part-time-work-during-y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angsnap.soton.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theguardian.com/education/mortarboard/2014/may/06/students-study-abroad-tips" TargetMode="External"/><Relationship Id="rId3" Type="http://schemas.openxmlformats.org/officeDocument/2006/relationships/hyperlink" Target="https://www.youtube.com/watch?v=UP7s6-7OmS8" TargetMode="External"/><Relationship Id="rId7" Type="http://schemas.openxmlformats.org/officeDocument/2006/relationships/hyperlink" Target="http://langsnap.soton.ac.uk/conferencePresnetation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thirdyearabroad.com/work-abroad/teach-abroad/item/1153-10-tips-survival-as-a-language-assistant.html" TargetMode="External"/><Relationship Id="rId5" Type="http://schemas.openxmlformats.org/officeDocument/2006/relationships/hyperlink" Target="https://www.britishcouncil.org/voices-magazine/ten-reasons-become-english-language-assistant" TargetMode="External"/><Relationship Id="rId10" Type="http://schemas.openxmlformats.org/officeDocument/2006/relationships/hyperlink" Target="https://commons.wikimedia.org/wiki/File:MIBF_2011_biology_class_06.JPG" TargetMode="External"/><Relationship Id="rId4" Type="http://schemas.openxmlformats.org/officeDocument/2006/relationships/hyperlink" Target="https://www.britishcouncil.org/language-assistants/become/what-will-i-do" TargetMode="External"/><Relationship Id="rId9" Type="http://schemas.openxmlformats.org/officeDocument/2006/relationships/hyperlink" Target="https://commons.wikimedia.org/wiki/File:Gnome-face-uncertain.sv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odAhQbrpb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597" y="3645024"/>
            <a:ext cx="8077200" cy="1673352"/>
          </a:xfrm>
        </p:spPr>
        <p:txBody>
          <a:bodyPr/>
          <a:lstStyle/>
          <a:p>
            <a:r>
              <a:rPr lang="en-GB" dirty="0" smtClean="0"/>
              <a:t>Working Abroad</a:t>
            </a:r>
            <a:endParaRPr lang="en-GB" dirty="0"/>
          </a:p>
        </p:txBody>
      </p:sp>
      <p:sp>
        <p:nvSpPr>
          <p:cNvPr id="3" name="Subtitle 2"/>
          <p:cNvSpPr>
            <a:spLocks noGrp="1"/>
          </p:cNvSpPr>
          <p:nvPr>
            <p:ph type="subTitle" idx="1"/>
          </p:nvPr>
        </p:nvSpPr>
        <p:spPr>
          <a:xfrm>
            <a:off x="685800" y="4221088"/>
            <a:ext cx="8077200" cy="774920"/>
          </a:xfrm>
        </p:spPr>
        <p:txBody>
          <a:bodyPr>
            <a:normAutofit/>
          </a:bodyPr>
          <a:lstStyle/>
          <a:p>
            <a:r>
              <a:rPr lang="en-GB" sz="1400" dirty="0" smtClean="0"/>
              <a:t>Languages </a:t>
            </a:r>
            <a:r>
              <a:rPr lang="en-GB" sz="1400" dirty="0"/>
              <a:t>and Social Networks Abroad </a:t>
            </a:r>
            <a:r>
              <a:rPr lang="en-GB" sz="1400" dirty="0" smtClean="0"/>
              <a:t>Project.</a:t>
            </a:r>
          </a:p>
          <a:p>
            <a:r>
              <a:rPr lang="en-GB" sz="1400" dirty="0" smtClean="0"/>
              <a:t>Pedagogical </a:t>
            </a:r>
            <a:r>
              <a:rPr lang="en-GB" sz="1400" smtClean="0"/>
              <a:t>Guide </a:t>
            </a:r>
            <a:r>
              <a:rPr lang="en-GB" sz="1400" smtClean="0"/>
              <a:t>3</a:t>
            </a:r>
            <a:endParaRPr lang="en-GB" sz="1400" dirty="0" smtClean="0"/>
          </a:p>
          <a:p>
            <a:r>
              <a:rPr lang="en-GB" sz="1400" dirty="0" smtClean="0"/>
              <a:t>Designed by: L. P. Romero de Mills</a:t>
            </a:r>
            <a:endParaRPr lang="en-GB" sz="1400"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1: </a:t>
            </a:r>
            <a:endParaRPr lang="en-GB" dirty="0"/>
          </a:p>
        </p:txBody>
      </p:sp>
      <p:sp>
        <p:nvSpPr>
          <p:cNvPr id="12" name="Text Placeholder 11"/>
          <p:cNvSpPr>
            <a:spLocks noGrp="1"/>
          </p:cNvSpPr>
          <p:nvPr>
            <p:ph type="body" idx="1"/>
          </p:nvPr>
        </p:nvSpPr>
        <p:spPr/>
        <p:txBody>
          <a:bodyPr/>
          <a:lstStyle/>
          <a:p>
            <a:r>
              <a:rPr lang="en-GB" dirty="0" smtClean="0"/>
              <a:t>You will develop your problem-solving skills. </a:t>
            </a:r>
            <a:endParaRPr lang="en-GB" dirty="0"/>
          </a:p>
        </p:txBody>
      </p:sp>
      <p:sp>
        <p:nvSpPr>
          <p:cNvPr id="7" name="TextBox 6"/>
          <p:cNvSpPr txBox="1"/>
          <p:nvPr/>
        </p:nvSpPr>
        <p:spPr>
          <a:xfrm rot="20582366">
            <a:off x="1988815" y="2768081"/>
            <a:ext cx="4320480" cy="2681347"/>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smtClean="0">
                <a:solidFill>
                  <a:schemeClr val="tx2">
                    <a:lumMod val="25000"/>
                  </a:schemeClr>
                </a:solidFill>
              </a:rPr>
              <a:t>What would </a:t>
            </a:r>
            <a:r>
              <a:rPr lang="en-GB" sz="2800" b="1" dirty="0" smtClean="0">
                <a:solidFill>
                  <a:schemeClr val="tx2">
                    <a:lumMod val="25000"/>
                  </a:schemeClr>
                </a:solidFill>
              </a:rPr>
              <a:t>YOU</a:t>
            </a:r>
            <a:r>
              <a:rPr lang="en-GB" sz="2800" dirty="0" smtClean="0">
                <a:solidFill>
                  <a:schemeClr val="tx2">
                    <a:lumMod val="25000"/>
                  </a:schemeClr>
                </a:solidFill>
              </a:rPr>
              <a:t> have done in her case?</a:t>
            </a:r>
          </a:p>
          <a:p>
            <a:r>
              <a:rPr lang="en-GB" sz="2800" dirty="0" smtClean="0">
                <a:solidFill>
                  <a:schemeClr val="tx2">
                    <a:lumMod val="25000"/>
                  </a:schemeClr>
                </a:solidFill>
              </a:rPr>
              <a:t>Discuss with your partner and think of at least two different alternatives.</a:t>
            </a:r>
            <a:endParaRPr lang="en-GB" sz="2800" dirty="0">
              <a:solidFill>
                <a:schemeClr val="tx2">
                  <a:lumMod val="25000"/>
                </a:schemeClr>
              </a:solidFill>
            </a:endParaRPr>
          </a:p>
        </p:txBody>
      </p:sp>
      <p:pic>
        <p:nvPicPr>
          <p:cNvPr id="82946" name="Picture 2" descr="C:\Users\User\AppData\Local\Microsoft\Windows\Temporary Internet Files\Content.IE5\BC3MKTSU\Thinking[1].png"/>
          <p:cNvPicPr>
            <a:picLocks noChangeAspect="1" noChangeArrowheads="1"/>
          </p:cNvPicPr>
          <p:nvPr/>
        </p:nvPicPr>
        <p:blipFill>
          <a:blip r:embed="rId3" cstate="print"/>
          <a:srcRect/>
          <a:stretch>
            <a:fillRect/>
          </a:stretch>
        </p:blipFill>
        <p:spPr bwMode="auto">
          <a:xfrm>
            <a:off x="5877836" y="2008520"/>
            <a:ext cx="1790508" cy="2428592"/>
          </a:xfrm>
          <a:prstGeom prst="rect">
            <a:avLst/>
          </a:prstGeom>
          <a:noFill/>
        </p:spPr>
      </p:pic>
    </p:spTree>
    <p:extLst>
      <p:ext uri="{BB962C8B-B14F-4D97-AF65-F5344CB8AC3E}">
        <p14:creationId xmlns:p14="http://schemas.microsoft.com/office/powerpoint/2010/main" xmlns="" val="265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9" presetClass="entr" presetSubtype="0" fill="hold" nodeType="with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dissolve">
                                      <p:cBhvr>
                                        <p:cTn id="12"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2: </a:t>
            </a:r>
            <a:endParaRPr lang="en-GB" dirty="0"/>
          </a:p>
        </p:txBody>
      </p:sp>
      <p:sp>
        <p:nvSpPr>
          <p:cNvPr id="12" name="Text Placeholder 11"/>
          <p:cNvSpPr>
            <a:spLocks noGrp="1"/>
          </p:cNvSpPr>
          <p:nvPr>
            <p:ph type="body" idx="1"/>
          </p:nvPr>
        </p:nvSpPr>
        <p:spPr/>
        <p:txBody>
          <a:bodyPr/>
          <a:lstStyle/>
          <a:p>
            <a:r>
              <a:rPr lang="en-GB" dirty="0" smtClean="0"/>
              <a:t>You will develop resilience and your negotiating skills. </a:t>
            </a:r>
            <a:endParaRPr lang="en-GB" dirty="0"/>
          </a:p>
        </p:txBody>
      </p:sp>
    </p:spTree>
    <p:extLst>
      <p:ext uri="{BB962C8B-B14F-4D97-AF65-F5344CB8AC3E}">
        <p14:creationId xmlns:p14="http://schemas.microsoft.com/office/powerpoint/2010/main" xmlns="" val="26573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290352"/>
            <a:ext cx="2523744" cy="978408"/>
          </a:xfrm>
        </p:spPr>
        <p:txBody>
          <a:bodyPr/>
          <a:lstStyle/>
          <a:p>
            <a:r>
              <a:rPr lang="en-GB" dirty="0" smtClean="0"/>
              <a:t>Read the following sections of an article: </a:t>
            </a:r>
            <a:endParaRPr lang="en-GB" dirty="0"/>
          </a:p>
        </p:txBody>
      </p:sp>
      <p:sp>
        <p:nvSpPr>
          <p:cNvPr id="17" name="Text Placeholder 16"/>
          <p:cNvSpPr>
            <a:spLocks noGrp="1"/>
          </p:cNvSpPr>
          <p:nvPr>
            <p:ph type="body" sz="half" idx="2"/>
          </p:nvPr>
        </p:nvSpPr>
        <p:spPr>
          <a:xfrm>
            <a:off x="179512" y="1700808"/>
            <a:ext cx="2675970" cy="4572000"/>
          </a:xfrm>
        </p:spPr>
        <p:txBody>
          <a:bodyPr>
            <a:normAutofit lnSpcReduction="10000"/>
          </a:bodyPr>
          <a:lstStyle/>
          <a:p>
            <a:endParaRPr lang="en-GB" dirty="0"/>
          </a:p>
          <a:p>
            <a:r>
              <a:rPr lang="en-GB" dirty="0" smtClean="0"/>
              <a:t>"</a:t>
            </a:r>
            <a:r>
              <a:rPr lang="en-GB" i="1" dirty="0" smtClean="0"/>
              <a:t>Katie is a BA Spanish and Portuguese student at the University of Southampton, going into her final year. She spent 9 months of her year abroad on an </a:t>
            </a:r>
            <a:r>
              <a:rPr lang="en-GB" i="1" dirty="0" err="1" smtClean="0"/>
              <a:t>AIESEC</a:t>
            </a:r>
            <a:r>
              <a:rPr lang="en-GB" i="1" dirty="0" smtClean="0"/>
              <a:t> Brazil Internship as a Tubing Monitor in ecotourism hotspot Bonito, exploring the area and working on her blog in her free time. She rounded things off with three months travelling through Brazil, Bolivia, Peru, Chile, Argentina and Uruguay. In this piece, she tells us about her fantastic experience working abroad!”</a:t>
            </a:r>
            <a:endParaRPr lang="en-GB" dirty="0" smtClean="0"/>
          </a:p>
          <a:p>
            <a:endParaRPr lang="en-GB" dirty="0" smtClean="0"/>
          </a:p>
          <a:p>
            <a:endParaRPr lang="en-GB" dirty="0" smtClean="0"/>
          </a:p>
          <a:p>
            <a:endParaRPr lang="en-GB" dirty="0" smtClean="0"/>
          </a:p>
          <a:p>
            <a:r>
              <a:rPr lang="en-GB" dirty="0" smtClean="0"/>
              <a:t>Source: </a:t>
            </a:r>
            <a:r>
              <a:rPr lang="en-GB" dirty="0" err="1" smtClean="0"/>
              <a:t>Uniacke</a:t>
            </a:r>
            <a:r>
              <a:rPr lang="en-GB" dirty="0" smtClean="0"/>
              <a:t>, K. 10 reasons my work placement “thirdyearabroad.com”</a:t>
            </a:r>
            <a:endParaRPr lang="en-GB" dirty="0"/>
          </a:p>
        </p:txBody>
      </p:sp>
      <p:pic>
        <p:nvPicPr>
          <p:cNvPr id="84994" name="Picture 2" descr="Screen Shot 2015-09-07 at 11.13.39"/>
          <p:cNvPicPr>
            <a:picLocks noChangeAspect="1" noChangeArrowheads="1"/>
          </p:cNvPicPr>
          <p:nvPr/>
        </p:nvPicPr>
        <p:blipFill>
          <a:blip r:embed="rId3" cstate="print"/>
          <a:srcRect/>
          <a:stretch>
            <a:fillRect/>
          </a:stretch>
        </p:blipFill>
        <p:spPr bwMode="auto">
          <a:xfrm>
            <a:off x="3059832" y="1844824"/>
            <a:ext cx="5715000"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35336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290352"/>
            <a:ext cx="2523744" cy="978408"/>
          </a:xfrm>
        </p:spPr>
        <p:txBody>
          <a:bodyPr/>
          <a:lstStyle/>
          <a:p>
            <a:r>
              <a:rPr lang="en-GB" dirty="0" smtClean="0"/>
              <a:t>Read the following sections of her article: </a:t>
            </a:r>
            <a:endParaRPr lang="en-GB" dirty="0"/>
          </a:p>
        </p:txBody>
      </p:sp>
      <p:sp>
        <p:nvSpPr>
          <p:cNvPr id="17" name="Text Placeholder 16"/>
          <p:cNvSpPr>
            <a:spLocks noGrp="1"/>
          </p:cNvSpPr>
          <p:nvPr>
            <p:ph type="body" sz="half" idx="2"/>
          </p:nvPr>
        </p:nvSpPr>
        <p:spPr>
          <a:xfrm>
            <a:off x="179512" y="1700808"/>
            <a:ext cx="2675970" cy="4572000"/>
          </a:xfrm>
        </p:spPr>
        <p:txBody>
          <a:bodyPr>
            <a:normAutofit/>
          </a:bodyPr>
          <a:lstStyle/>
          <a:p>
            <a:endParaRPr lang="en-GB" dirty="0" smtClean="0"/>
          </a:p>
          <a:p>
            <a:r>
              <a:rPr lang="en-GB" dirty="0" smtClean="0"/>
              <a:t>“Working in such a different culture is never going to be easy, and my internship did in fact end in tears over differences in opinion regarding my contract of 44 hours a week vs. the reality of 66 hours […]</a:t>
            </a:r>
            <a:r>
              <a:rPr lang="en-GB" i="1" dirty="0" smtClean="0"/>
              <a:t>”</a:t>
            </a:r>
            <a:endParaRPr lang="en-GB" dirty="0" smtClean="0"/>
          </a:p>
          <a:p>
            <a:endParaRPr lang="en-GB" dirty="0" smtClean="0"/>
          </a:p>
          <a:p>
            <a:r>
              <a:rPr lang="en-GB" dirty="0" smtClean="0"/>
              <a:t>“One of the downsides of working in tourism is that in high season you might not see a day off for weeks at a time […]”</a:t>
            </a:r>
          </a:p>
          <a:p>
            <a:endParaRPr lang="en-GB" dirty="0" smtClean="0"/>
          </a:p>
          <a:p>
            <a:endParaRPr lang="en-GB" dirty="0" smtClean="0"/>
          </a:p>
          <a:p>
            <a:r>
              <a:rPr lang="en-GB" dirty="0" smtClean="0"/>
              <a:t>Source: </a:t>
            </a:r>
            <a:r>
              <a:rPr lang="en-GB" dirty="0" err="1" smtClean="0"/>
              <a:t>Uniacke</a:t>
            </a:r>
            <a:r>
              <a:rPr lang="en-GB" dirty="0" smtClean="0"/>
              <a:t>, K. “10 reasons my work placement  was a dream”. thirdyearabroad.com (2015)</a:t>
            </a:r>
            <a:endParaRPr lang="en-GB" dirty="0"/>
          </a:p>
        </p:txBody>
      </p:sp>
      <p:pic>
        <p:nvPicPr>
          <p:cNvPr id="84994" name="Picture 2" descr="Screen Shot 2015-09-07 at 11.13.39"/>
          <p:cNvPicPr>
            <a:picLocks noChangeAspect="1" noChangeArrowheads="1"/>
          </p:cNvPicPr>
          <p:nvPr/>
        </p:nvPicPr>
        <p:blipFill>
          <a:blip r:embed="rId3" cstate="print"/>
          <a:srcRect/>
          <a:stretch>
            <a:fillRect/>
          </a:stretch>
        </p:blipFill>
        <p:spPr bwMode="auto">
          <a:xfrm>
            <a:off x="3059832" y="1844824"/>
            <a:ext cx="5715000"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3533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20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2: </a:t>
            </a:r>
            <a:endParaRPr lang="en-GB" dirty="0"/>
          </a:p>
        </p:txBody>
      </p:sp>
      <p:sp>
        <p:nvSpPr>
          <p:cNvPr id="12" name="Text Placeholder 11"/>
          <p:cNvSpPr>
            <a:spLocks noGrp="1"/>
          </p:cNvSpPr>
          <p:nvPr>
            <p:ph type="body" idx="1"/>
          </p:nvPr>
        </p:nvSpPr>
        <p:spPr/>
        <p:txBody>
          <a:bodyPr/>
          <a:lstStyle/>
          <a:p>
            <a:r>
              <a:rPr lang="en-GB" dirty="0" smtClean="0"/>
              <a:t>You will develop resilience and your negotiating</a:t>
            </a:r>
            <a:endParaRPr lang="en-GB" dirty="0"/>
          </a:p>
        </p:txBody>
      </p:sp>
      <p:sp>
        <p:nvSpPr>
          <p:cNvPr id="7" name="TextBox 6"/>
          <p:cNvSpPr txBox="1"/>
          <p:nvPr/>
        </p:nvSpPr>
        <p:spPr>
          <a:xfrm rot="20824045">
            <a:off x="2060822" y="2807642"/>
            <a:ext cx="4320480" cy="3195578"/>
          </a:xfrm>
          <a:prstGeom prst="foldedCorner">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smtClean="0">
                <a:solidFill>
                  <a:schemeClr val="tx2">
                    <a:lumMod val="25000"/>
                  </a:schemeClr>
                </a:solidFill>
              </a:rPr>
              <a:t>What do you think Katie has learned from this experience? Can you imagine yourself in this situation? How would you have reacted? </a:t>
            </a:r>
            <a:endParaRPr lang="en-GB" sz="2800" dirty="0">
              <a:solidFill>
                <a:schemeClr val="tx2">
                  <a:lumMod val="25000"/>
                </a:schemeClr>
              </a:solidFill>
            </a:endParaRPr>
          </a:p>
        </p:txBody>
      </p:sp>
      <p:pic>
        <p:nvPicPr>
          <p:cNvPr id="82946" name="Picture 2" descr="C:\Users\User\AppData\Local\Microsoft\Windows\Temporary Internet Files\Content.IE5\BC3MKTSU\Thinking[1].png"/>
          <p:cNvPicPr>
            <a:picLocks noChangeAspect="1" noChangeArrowheads="1"/>
          </p:cNvPicPr>
          <p:nvPr/>
        </p:nvPicPr>
        <p:blipFill>
          <a:blip r:embed="rId3" cstate="print"/>
          <a:srcRect/>
          <a:stretch>
            <a:fillRect/>
          </a:stretch>
        </p:blipFill>
        <p:spPr bwMode="auto">
          <a:xfrm>
            <a:off x="5868144" y="2348880"/>
            <a:ext cx="1790508" cy="2428592"/>
          </a:xfrm>
          <a:prstGeom prst="rect">
            <a:avLst/>
          </a:prstGeom>
          <a:noFill/>
        </p:spPr>
      </p:pic>
    </p:spTree>
    <p:extLst>
      <p:ext uri="{BB962C8B-B14F-4D97-AF65-F5344CB8AC3E}">
        <p14:creationId xmlns:p14="http://schemas.microsoft.com/office/powerpoint/2010/main" xmlns="" val="265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9" presetClass="entr" presetSubtype="0" fill="hold" nodeType="with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dissolve">
                                      <p:cBhvr>
                                        <p:cTn id="12"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290352"/>
            <a:ext cx="2523744" cy="978408"/>
          </a:xfrm>
        </p:spPr>
        <p:txBody>
          <a:bodyPr/>
          <a:lstStyle/>
          <a:p>
            <a:r>
              <a:rPr lang="en-GB" dirty="0" smtClean="0"/>
              <a:t>Read the following sections of her article: </a:t>
            </a:r>
            <a:endParaRPr lang="en-GB" dirty="0"/>
          </a:p>
        </p:txBody>
      </p:sp>
      <p:sp>
        <p:nvSpPr>
          <p:cNvPr id="17" name="Text Placeholder 16"/>
          <p:cNvSpPr>
            <a:spLocks noGrp="1"/>
          </p:cNvSpPr>
          <p:nvPr>
            <p:ph type="body" sz="half" idx="2"/>
          </p:nvPr>
        </p:nvSpPr>
        <p:spPr>
          <a:xfrm>
            <a:off x="179512" y="1700808"/>
            <a:ext cx="2675970" cy="4572000"/>
          </a:xfrm>
        </p:spPr>
        <p:txBody>
          <a:bodyPr>
            <a:normAutofit fontScale="92500" lnSpcReduction="10000"/>
          </a:bodyPr>
          <a:lstStyle/>
          <a:p>
            <a:endParaRPr lang="en-GB" dirty="0"/>
          </a:p>
          <a:p>
            <a:r>
              <a:rPr lang="en-GB" dirty="0" smtClean="0"/>
              <a:t>“I learnt how to stand up for myself and I’m pretty confident I could deal with any work issue that life cares to throw at me. Plus you know you’ve got good at a language when you can have a fluent ‘heated discussion’ in it.”</a:t>
            </a:r>
          </a:p>
          <a:p>
            <a:endParaRPr lang="en-GB" dirty="0" smtClean="0"/>
          </a:p>
          <a:p>
            <a:r>
              <a:rPr lang="en-GB" dirty="0" smtClean="0"/>
              <a:t>“</a:t>
            </a:r>
            <a:r>
              <a:rPr lang="en-GB" dirty="0" smtClean="0">
                <a:solidFill>
                  <a:schemeClr val="accent1">
                    <a:lumMod val="75000"/>
                  </a:schemeClr>
                </a:solidFill>
              </a:rPr>
              <a:t>One of the downsides of working in tourism is that in high season you might not see a day off for weeks at a time, </a:t>
            </a:r>
            <a:r>
              <a:rPr lang="en-GB" dirty="0" smtClean="0"/>
              <a:t>but one of the perks was that, when you did get a rest, you could get free entry to some of the other activities in the area on your days off. I went snorkelling, diving, abseiling and trekking and swum in some of the most beautiful waterfalls I’ve ever seen.”</a:t>
            </a:r>
          </a:p>
          <a:p>
            <a:endParaRPr lang="en-GB" dirty="0" smtClean="0"/>
          </a:p>
          <a:p>
            <a:r>
              <a:rPr lang="en-GB" dirty="0" smtClean="0"/>
              <a:t>Source: </a:t>
            </a:r>
            <a:r>
              <a:rPr lang="en-GB" dirty="0" err="1" smtClean="0"/>
              <a:t>Uniacke</a:t>
            </a:r>
            <a:r>
              <a:rPr lang="en-GB" dirty="0" smtClean="0"/>
              <a:t>, K. 10 reasons my work placement “thirdyearabroad.com”</a:t>
            </a:r>
            <a:endParaRPr lang="en-GB" dirty="0"/>
          </a:p>
        </p:txBody>
      </p:sp>
      <p:pic>
        <p:nvPicPr>
          <p:cNvPr id="84994" name="Picture 2" descr="Screen Shot 2015-09-07 at 11.13.39"/>
          <p:cNvPicPr>
            <a:picLocks noChangeAspect="1" noChangeArrowheads="1"/>
          </p:cNvPicPr>
          <p:nvPr/>
        </p:nvPicPr>
        <p:blipFill>
          <a:blip r:embed="rId3" cstate="print"/>
          <a:srcRect/>
          <a:stretch>
            <a:fillRect/>
          </a:stretch>
        </p:blipFill>
        <p:spPr bwMode="auto">
          <a:xfrm>
            <a:off x="3059832" y="1844824"/>
            <a:ext cx="5715000"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3533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20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3: </a:t>
            </a:r>
            <a:endParaRPr lang="en-GB" dirty="0"/>
          </a:p>
        </p:txBody>
      </p:sp>
      <p:sp>
        <p:nvSpPr>
          <p:cNvPr id="12" name="Text Placeholder 11"/>
          <p:cNvSpPr>
            <a:spLocks noGrp="1"/>
          </p:cNvSpPr>
          <p:nvPr>
            <p:ph type="body" idx="1"/>
          </p:nvPr>
        </p:nvSpPr>
        <p:spPr/>
        <p:txBody>
          <a:bodyPr/>
          <a:lstStyle/>
          <a:p>
            <a:r>
              <a:rPr lang="en-GB" dirty="0" smtClean="0"/>
              <a:t>You will experience some of the complexities the relationship between language and identity gives rise to, first-hand! </a:t>
            </a:r>
            <a:endParaRPr lang="en-GB" dirty="0"/>
          </a:p>
        </p:txBody>
      </p:sp>
    </p:spTree>
    <p:extLst>
      <p:ext uri="{BB962C8B-B14F-4D97-AF65-F5344CB8AC3E}">
        <p14:creationId xmlns:p14="http://schemas.microsoft.com/office/powerpoint/2010/main" xmlns="" val="26573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628"/>
          <a:stretch/>
        </p:blipFill>
        <p:spPr>
          <a:xfrm>
            <a:off x="396552" y="1516270"/>
            <a:ext cx="8350896" cy="48650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GB" dirty="0" smtClean="0"/>
              <a:t>What would you do? </a:t>
            </a:r>
            <a:endParaRPr lang="en-GB" dirty="0"/>
          </a:p>
        </p:txBody>
      </p:sp>
      <p:sp>
        <p:nvSpPr>
          <p:cNvPr id="6" name="Content Placeholder 5"/>
          <p:cNvSpPr>
            <a:spLocks noGrp="1"/>
          </p:cNvSpPr>
          <p:nvPr>
            <p:ph idx="1"/>
          </p:nvPr>
        </p:nvSpPr>
        <p:spPr>
          <a:xfrm>
            <a:off x="678395" y="3284984"/>
            <a:ext cx="7787208" cy="2880320"/>
          </a:xfrm>
          <a:solidFill>
            <a:schemeClr val="accent2">
              <a:lumMod val="20000"/>
              <a:lumOff val="80000"/>
            </a:schemeClr>
          </a:solidFill>
          <a:ln>
            <a:noFill/>
          </a:ln>
          <a:effectLst>
            <a:softEdge rad="127000"/>
          </a:effectLst>
        </p:spPr>
        <p:txBody>
          <a:bodyPr>
            <a:noAutofit/>
          </a:bodyPr>
          <a:lstStyle/>
          <a:p>
            <a:pPr marL="80963" indent="4763">
              <a:buNone/>
              <a:tabLst>
                <a:tab pos="80963" algn="l"/>
              </a:tabLst>
            </a:pPr>
            <a:r>
              <a:rPr lang="en-GB" sz="1200" dirty="0" smtClean="0">
                <a:solidFill>
                  <a:srgbClr val="000000"/>
                </a:solidFill>
                <a:latin typeface="CAfort "/>
              </a:rPr>
              <a:t>Since living in [country] , my confidence in my ability to speak [the target language] has improved significantly, I have had four native speakers compliment me on my fluency and my authentic accent - which of course is the best of compliments for a languages student!!</a:t>
            </a:r>
          </a:p>
          <a:p>
            <a:pPr marL="80963" indent="4763">
              <a:buNone/>
              <a:tabLst>
                <a:tab pos="80963" algn="l"/>
              </a:tabLst>
            </a:pPr>
            <a:endParaRPr lang="en-GB" sz="1200" dirty="0" smtClean="0">
              <a:solidFill>
                <a:srgbClr val="000000"/>
              </a:solidFill>
              <a:latin typeface="CAfort "/>
            </a:endParaRPr>
          </a:p>
          <a:p>
            <a:pPr marL="80963" indent="4763">
              <a:buNone/>
              <a:tabLst>
                <a:tab pos="80963" algn="l"/>
              </a:tabLst>
            </a:pPr>
            <a:r>
              <a:rPr lang="en-GB" sz="1200" dirty="0" smtClean="0">
                <a:solidFill>
                  <a:srgbClr val="000000"/>
                </a:solidFill>
                <a:latin typeface="CAfort "/>
              </a:rPr>
              <a:t>However, this is not reflected in my place of work...</a:t>
            </a:r>
          </a:p>
          <a:p>
            <a:pPr marL="80963" indent="4763">
              <a:buNone/>
              <a:tabLst>
                <a:tab pos="80963" algn="l"/>
              </a:tabLst>
            </a:pPr>
            <a:endParaRPr lang="en-GB" sz="1200" dirty="0" smtClean="0">
              <a:solidFill>
                <a:srgbClr val="000000"/>
              </a:solidFill>
              <a:latin typeface="CAfort "/>
            </a:endParaRPr>
          </a:p>
          <a:p>
            <a:pPr marL="80963" indent="4763">
              <a:buNone/>
              <a:tabLst>
                <a:tab pos="80963" algn="l"/>
              </a:tabLst>
            </a:pPr>
            <a:r>
              <a:rPr lang="en-GB" sz="1200" dirty="0" smtClean="0">
                <a:solidFill>
                  <a:srgbClr val="000000"/>
                </a:solidFill>
                <a:latin typeface="CAfort "/>
              </a:rPr>
              <a:t>I really struggle to buck up the courage to speak [the target language] confidently in my office. My mentor tends to speak English to me, in general, to explain important tasks that I must complete, but the rest of the office (and colleagues in other offices) speak to me in [the target language] . However, I really struggle to string a sentence with them (even though, I KNOW that I can speak well). </a:t>
            </a:r>
          </a:p>
          <a:p>
            <a:pPr marL="80963" indent="4763">
              <a:buNone/>
              <a:tabLst>
                <a:tab pos="80963" algn="l"/>
              </a:tabLst>
            </a:pPr>
            <a:endParaRPr lang="en-GB" sz="1200" dirty="0" smtClean="0">
              <a:solidFill>
                <a:srgbClr val="000000"/>
              </a:solidFill>
              <a:latin typeface="CAfort "/>
            </a:endParaRPr>
          </a:p>
          <a:p>
            <a:pPr marL="80963" indent="4763">
              <a:buNone/>
              <a:tabLst>
                <a:tab pos="80963" algn="l"/>
              </a:tabLst>
            </a:pPr>
            <a:r>
              <a:rPr lang="en-GB" sz="1200" dirty="0" smtClean="0">
                <a:solidFill>
                  <a:srgbClr val="000000"/>
                </a:solidFill>
                <a:latin typeface="CAfort "/>
              </a:rPr>
              <a:t>Do you have any advice on what I can do? I have thought about trying to speak to my exchange coordinator in [country] , to diplomatically explain my worries, but as I said, </a:t>
            </a:r>
            <a:r>
              <a:rPr lang="en-GB" sz="1200" dirty="0" err="1" smtClean="0">
                <a:solidFill>
                  <a:srgbClr val="000000"/>
                </a:solidFill>
                <a:latin typeface="CAfort "/>
              </a:rPr>
              <a:t>everytime</a:t>
            </a:r>
            <a:r>
              <a:rPr lang="en-GB" sz="1200" dirty="0" smtClean="0">
                <a:solidFill>
                  <a:srgbClr val="000000"/>
                </a:solidFill>
                <a:latin typeface="CAfort "/>
              </a:rPr>
              <a:t> I try to string a sentence together, it fails miserably with stutters and silly mistakes. But I really do try, and want to be able to join in with the office conversations more to help me improve.</a:t>
            </a:r>
          </a:p>
          <a:p>
            <a:pPr marL="118872" indent="0">
              <a:buNone/>
            </a:pPr>
            <a:endParaRPr lang="en-GB" sz="3600" dirty="0"/>
          </a:p>
        </p:txBody>
      </p:sp>
      <p:sp>
        <p:nvSpPr>
          <p:cNvPr id="4" name="Footer Placeholder 3"/>
          <p:cNvSpPr>
            <a:spLocks noGrp="1"/>
          </p:cNvSpPr>
          <p:nvPr>
            <p:ph type="ftr" sz="quarter" idx="11"/>
          </p:nvPr>
        </p:nvSpPr>
        <p:spPr>
          <a:xfrm>
            <a:off x="467544" y="6381328"/>
            <a:ext cx="8568952" cy="408385"/>
          </a:xfrm>
        </p:spPr>
        <p:txBody>
          <a:bodyPr/>
          <a:lstStyle/>
          <a:p>
            <a:pPr algn="ctr"/>
            <a:r>
              <a:rPr lang="en-GB" dirty="0" smtClean="0"/>
              <a:t>E-mail to  a UK University YA coordinator from a  Year 3 student, who was spending their year working abroad. </a:t>
            </a:r>
          </a:p>
          <a:p>
            <a:pPr algn="ctr"/>
            <a:r>
              <a:rPr lang="en-GB" dirty="0" smtClean="0"/>
              <a:t>Reproduced with the permission of the author. </a:t>
            </a:r>
            <a:endParaRPr lang="en-GB" dirty="0"/>
          </a:p>
        </p:txBody>
      </p:sp>
    </p:spTree>
    <p:extLst>
      <p:ext uri="{BB962C8B-B14F-4D97-AF65-F5344CB8AC3E}">
        <p14:creationId xmlns:p14="http://schemas.microsoft.com/office/powerpoint/2010/main" xmlns="" val="34086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normAutofit/>
          </a:bodyPr>
          <a:lstStyle/>
          <a:p>
            <a:pPr algn="ctr"/>
            <a:r>
              <a:rPr lang="en-GB" dirty="0" smtClean="0"/>
              <a:t>What can we conclude from Case 3? </a:t>
            </a:r>
            <a:endParaRPr lang="en-GB" dirty="0"/>
          </a:p>
        </p:txBody>
      </p:sp>
      <p:sp>
        <p:nvSpPr>
          <p:cNvPr id="10" name="Text Placeholder 9"/>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xmlns="" val="1730708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Language and the self: </a:t>
            </a:r>
            <a:endParaRPr lang="en-GB" dirty="0"/>
          </a:p>
        </p:txBody>
      </p:sp>
      <p:sp>
        <p:nvSpPr>
          <p:cNvPr id="6" name="Content Placeholder 5"/>
          <p:cNvSpPr>
            <a:spLocks noGrp="1"/>
          </p:cNvSpPr>
          <p:nvPr>
            <p:ph idx="1"/>
          </p:nvPr>
        </p:nvSpPr>
        <p:spPr/>
        <p:txBody>
          <a:bodyPr/>
          <a:lstStyle/>
          <a:p>
            <a:endParaRPr lang="en-GB" dirty="0" smtClean="0"/>
          </a:p>
          <a:p>
            <a:endParaRPr lang="en-GB" dirty="0" smtClean="0"/>
          </a:p>
          <a:p>
            <a:pPr>
              <a:buNone/>
            </a:pPr>
            <a:r>
              <a:rPr lang="en-GB" dirty="0" smtClean="0"/>
              <a:t>	</a:t>
            </a:r>
            <a:r>
              <a:rPr lang="en-GB" dirty="0" smtClean="0">
                <a:solidFill>
                  <a:schemeClr val="accent1">
                    <a:lumMod val="50000"/>
                  </a:schemeClr>
                </a:solidFill>
              </a:rPr>
              <a:t>“To learn another language is to redefine yourself publicly, socially, and personally. No other topic of education so deeply affects the individual’s own self-presentation in society”</a:t>
            </a:r>
          </a:p>
          <a:p>
            <a:pPr>
              <a:buNone/>
            </a:pPr>
            <a:endParaRPr lang="en-GB" dirty="0" smtClean="0">
              <a:solidFill>
                <a:schemeClr val="accent1">
                  <a:lumMod val="50000"/>
                </a:schemeClr>
              </a:solidFill>
            </a:endParaRPr>
          </a:p>
          <a:p>
            <a:pPr algn="r">
              <a:buNone/>
            </a:pPr>
            <a:r>
              <a:rPr lang="en-GB" sz="1200" dirty="0" smtClean="0">
                <a:solidFill>
                  <a:schemeClr val="accent1">
                    <a:lumMod val="50000"/>
                  </a:schemeClr>
                </a:solidFill>
              </a:rPr>
              <a:t>Pellegrino </a:t>
            </a:r>
            <a:r>
              <a:rPr lang="en-GB" sz="1200" dirty="0" err="1" smtClean="0">
                <a:solidFill>
                  <a:schemeClr val="accent1">
                    <a:lumMod val="50000"/>
                  </a:schemeClr>
                </a:solidFill>
              </a:rPr>
              <a:t>Aveni</a:t>
            </a:r>
            <a:r>
              <a:rPr lang="en-GB" sz="1200" dirty="0" smtClean="0">
                <a:solidFill>
                  <a:schemeClr val="accent1">
                    <a:lumMod val="50000"/>
                  </a:schemeClr>
                </a:solidFill>
              </a:rPr>
              <a:t>, V. (2005)</a:t>
            </a:r>
            <a:endParaRPr lang="en-GB" sz="1200" dirty="0">
              <a:solidFill>
                <a:schemeClr val="accent1">
                  <a:lumMod val="50000"/>
                </a:schemeClr>
              </a:solidFill>
            </a:endParaRPr>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working abroad? </a:t>
            </a:r>
            <a:endParaRPr lang="en-GB" dirty="0"/>
          </a:p>
        </p:txBody>
      </p:sp>
      <p:sp>
        <p:nvSpPr>
          <p:cNvPr id="16"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pic>
        <p:nvPicPr>
          <p:cNvPr id="1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Language and the self: </a:t>
            </a:r>
            <a:endParaRPr lang="en-GB" dirty="0"/>
          </a:p>
        </p:txBody>
      </p:sp>
      <p:sp>
        <p:nvSpPr>
          <p:cNvPr id="6" name="Content Placeholder 5"/>
          <p:cNvSpPr>
            <a:spLocks noGrp="1"/>
          </p:cNvSpPr>
          <p:nvPr>
            <p:ph idx="1"/>
          </p:nvPr>
        </p:nvSpPr>
        <p:spPr>
          <a:xfrm>
            <a:off x="251520" y="1899735"/>
            <a:ext cx="8229600" cy="4625609"/>
          </a:xfrm>
        </p:spPr>
        <p:txBody>
          <a:bodyPr/>
          <a:lstStyle/>
          <a:p>
            <a:pPr>
              <a:buNone/>
            </a:pPr>
            <a:r>
              <a:rPr lang="en-GB" dirty="0" smtClean="0"/>
              <a:t>	</a:t>
            </a:r>
            <a:r>
              <a:rPr lang="en-GB" dirty="0" smtClean="0">
                <a:solidFill>
                  <a:schemeClr val="accent1">
                    <a:lumMod val="50000"/>
                  </a:schemeClr>
                </a:solidFill>
              </a:rPr>
              <a:t>“Language is not only a primary means of human communication, but also a symbol of cultural and social unity and division, a fundamental mechanism of self-presentation and social identity, and is simultaneously an instrument of power and source of weakness for its users”</a:t>
            </a:r>
          </a:p>
          <a:p>
            <a:pPr lvl="0" algn="r">
              <a:buClr>
                <a:srgbClr val="DDDDDD"/>
              </a:buClr>
              <a:buNone/>
            </a:pPr>
            <a:r>
              <a:rPr lang="en-GB" dirty="0" smtClean="0">
                <a:solidFill>
                  <a:schemeClr val="accent1">
                    <a:lumMod val="50000"/>
                  </a:schemeClr>
                </a:solidFill>
              </a:rPr>
              <a:t> </a:t>
            </a:r>
            <a:r>
              <a:rPr lang="en-GB" sz="1200" dirty="0" smtClean="0">
                <a:solidFill>
                  <a:srgbClr val="DDDDDD">
                    <a:lumMod val="50000"/>
                  </a:srgbClr>
                </a:solidFill>
              </a:rPr>
              <a:t>Pellegrino </a:t>
            </a:r>
            <a:r>
              <a:rPr lang="en-GB" sz="1200" dirty="0" err="1" smtClean="0">
                <a:solidFill>
                  <a:srgbClr val="DDDDDD">
                    <a:lumMod val="50000"/>
                  </a:srgbClr>
                </a:solidFill>
              </a:rPr>
              <a:t>Aveni</a:t>
            </a:r>
            <a:r>
              <a:rPr lang="en-GB" sz="1200" dirty="0" smtClean="0">
                <a:solidFill>
                  <a:srgbClr val="DDDDDD">
                    <a:lumMod val="50000"/>
                  </a:srgbClr>
                </a:solidFill>
              </a:rPr>
              <a:t>, V. (2005)</a:t>
            </a:r>
          </a:p>
          <a:p>
            <a:pPr>
              <a:buNone/>
            </a:pPr>
            <a:endParaRPr lang="en-GB" dirty="0">
              <a:solidFill>
                <a:schemeClr val="accent1">
                  <a:lumMod val="50000"/>
                </a:schemeClr>
              </a:solidFill>
            </a:endParaRPr>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Language and the self: </a:t>
            </a:r>
            <a:endParaRPr lang="en-GB" dirty="0"/>
          </a:p>
        </p:txBody>
      </p:sp>
      <p:sp>
        <p:nvSpPr>
          <p:cNvPr id="6" name="Content Placeholder 5"/>
          <p:cNvSpPr>
            <a:spLocks noGrp="1"/>
          </p:cNvSpPr>
          <p:nvPr>
            <p:ph idx="1"/>
          </p:nvPr>
        </p:nvSpPr>
        <p:spPr>
          <a:xfrm>
            <a:off x="251520" y="1899735"/>
            <a:ext cx="8229600" cy="4625609"/>
          </a:xfrm>
        </p:spPr>
        <p:txBody>
          <a:bodyPr/>
          <a:lstStyle/>
          <a:p>
            <a:pPr>
              <a:buNone/>
            </a:pPr>
            <a:r>
              <a:rPr lang="en-GB" dirty="0" smtClean="0"/>
              <a:t>	</a:t>
            </a:r>
            <a:r>
              <a:rPr lang="en-GB" dirty="0" smtClean="0">
                <a:solidFill>
                  <a:schemeClr val="accent1">
                    <a:lumMod val="50000"/>
                  </a:schemeClr>
                </a:solidFill>
              </a:rPr>
              <a:t>“Language is not only a primary means of human communication, but also a symbol of cultural and social unity and division, </a:t>
            </a:r>
            <a:r>
              <a:rPr lang="en-GB" b="1" dirty="0" smtClean="0">
                <a:solidFill>
                  <a:schemeClr val="accent1">
                    <a:lumMod val="50000"/>
                  </a:schemeClr>
                </a:solidFill>
              </a:rPr>
              <a:t>a </a:t>
            </a:r>
            <a:r>
              <a:rPr lang="en-GB" b="1" dirty="0" smtClean="0">
                <a:solidFill>
                  <a:srgbClr val="C00000"/>
                </a:solidFill>
              </a:rPr>
              <a:t>fundamental</a:t>
            </a:r>
            <a:r>
              <a:rPr lang="en-GB" b="1" dirty="0" smtClean="0">
                <a:solidFill>
                  <a:schemeClr val="accent1">
                    <a:lumMod val="50000"/>
                  </a:schemeClr>
                </a:solidFill>
              </a:rPr>
              <a:t> </a:t>
            </a:r>
            <a:r>
              <a:rPr lang="en-GB" b="1" dirty="0" smtClean="0">
                <a:solidFill>
                  <a:srgbClr val="C00000"/>
                </a:solidFill>
              </a:rPr>
              <a:t>mechanism of self-presentation </a:t>
            </a:r>
            <a:r>
              <a:rPr lang="en-GB" dirty="0" smtClean="0">
                <a:solidFill>
                  <a:schemeClr val="accent1">
                    <a:lumMod val="50000"/>
                  </a:schemeClr>
                </a:solidFill>
              </a:rPr>
              <a:t>and social identity, and is simultaneously </a:t>
            </a:r>
            <a:r>
              <a:rPr lang="en-GB" b="1" dirty="0" smtClean="0">
                <a:solidFill>
                  <a:srgbClr val="C00000"/>
                </a:solidFill>
              </a:rPr>
              <a:t>an instrument of power and source of weakness for its users</a:t>
            </a:r>
            <a:r>
              <a:rPr lang="en-GB" dirty="0" smtClean="0">
                <a:solidFill>
                  <a:schemeClr val="accent1">
                    <a:lumMod val="50000"/>
                  </a:schemeClr>
                </a:solidFill>
              </a:rPr>
              <a:t>”</a:t>
            </a:r>
          </a:p>
          <a:p>
            <a:pPr lvl="0" algn="r">
              <a:buClr>
                <a:srgbClr val="DDDDDD"/>
              </a:buClr>
              <a:buNone/>
            </a:pPr>
            <a:r>
              <a:rPr lang="en-GB" dirty="0" smtClean="0">
                <a:solidFill>
                  <a:schemeClr val="accent1">
                    <a:lumMod val="50000"/>
                  </a:schemeClr>
                </a:solidFill>
              </a:rPr>
              <a:t> </a:t>
            </a:r>
            <a:r>
              <a:rPr lang="en-GB" sz="1200" dirty="0" smtClean="0">
                <a:solidFill>
                  <a:srgbClr val="DDDDDD">
                    <a:lumMod val="50000"/>
                  </a:srgbClr>
                </a:solidFill>
              </a:rPr>
              <a:t>Pellegrino </a:t>
            </a:r>
            <a:r>
              <a:rPr lang="en-GB" sz="1200" dirty="0" err="1" smtClean="0">
                <a:solidFill>
                  <a:srgbClr val="DDDDDD">
                    <a:lumMod val="50000"/>
                  </a:srgbClr>
                </a:solidFill>
              </a:rPr>
              <a:t>Aveni</a:t>
            </a:r>
            <a:r>
              <a:rPr lang="en-GB" sz="1200" dirty="0" smtClean="0">
                <a:solidFill>
                  <a:srgbClr val="DDDDDD">
                    <a:lumMod val="50000"/>
                  </a:srgbClr>
                </a:solidFill>
              </a:rPr>
              <a:t>, V. (2005)</a:t>
            </a:r>
          </a:p>
          <a:p>
            <a:pPr>
              <a:buNone/>
            </a:pPr>
            <a:endParaRPr lang="en-GB" dirty="0">
              <a:solidFill>
                <a:schemeClr val="accent1">
                  <a:lumMod val="50000"/>
                </a:schemeClr>
              </a:solidFill>
            </a:endParaRPr>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a:t>But, is it worth it?</a:t>
            </a:r>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Source: </a:t>
            </a:r>
            <a:r>
              <a:rPr lang="en-GB" dirty="0" err="1" smtClean="0"/>
              <a:t>REALIE</a:t>
            </a:r>
            <a:r>
              <a:rPr lang="en-GB" dirty="0" smtClean="0"/>
              <a:t> Project (http://www.realie.org/student-experiences/#.VowZdbnnlD8)</a:t>
            </a:r>
            <a:endParaRPr lang="en-GB" dirty="0"/>
          </a:p>
        </p:txBody>
      </p:sp>
      <p:pic>
        <p:nvPicPr>
          <p:cNvPr id="26628" name="Picture 4">
            <a:hlinkClick r:id="rId3"/>
          </p:cNvPr>
          <p:cNvPicPr>
            <a:picLocks noChangeAspect="1" noChangeArrowheads="1"/>
          </p:cNvPicPr>
          <p:nvPr/>
        </p:nvPicPr>
        <p:blipFill>
          <a:blip r:embed="rId4" cstate="print"/>
          <a:srcRect l="22832" t="16400" r="38778" b="44750"/>
          <a:stretch>
            <a:fillRect/>
          </a:stretch>
        </p:blipFill>
        <p:spPr bwMode="auto">
          <a:xfrm>
            <a:off x="2339752" y="2852936"/>
            <a:ext cx="4680520"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12598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Top tips?</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Photo: FEEHAN, </a:t>
            </a:r>
            <a:r>
              <a:rPr lang="en-GB" dirty="0"/>
              <a:t>E</a:t>
            </a:r>
            <a:r>
              <a:rPr lang="en-GB" dirty="0" smtClean="0"/>
              <a:t>. (2011)</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12292" b="7027"/>
          <a:stretch/>
        </p:blipFill>
        <p:spPr>
          <a:xfrm>
            <a:off x="1763688" y="2852936"/>
            <a:ext cx="5719496" cy="3460946"/>
          </a:xfrm>
          <a:prstGeom prst="rect">
            <a:avLst/>
          </a:prstGeom>
        </p:spPr>
      </p:pic>
    </p:spTree>
    <p:extLst>
      <p:ext uri="{BB962C8B-B14F-4D97-AF65-F5344CB8AC3E}">
        <p14:creationId xmlns:p14="http://schemas.microsoft.com/office/powerpoint/2010/main" xmlns="" val="3636067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Think about these*:</a:t>
            </a:r>
            <a:endParaRPr lang="en-GB" dirty="0"/>
          </a:p>
        </p:txBody>
      </p:sp>
      <p:sp>
        <p:nvSpPr>
          <p:cNvPr id="5" name="Content Placeholder 4"/>
          <p:cNvSpPr>
            <a:spLocks noGrp="1"/>
          </p:cNvSpPr>
          <p:nvPr>
            <p:ph idx="1"/>
          </p:nvPr>
        </p:nvSpPr>
        <p:spPr/>
        <p:txBody>
          <a:bodyPr>
            <a:normAutofit/>
          </a:bodyPr>
          <a:lstStyle/>
          <a:p>
            <a:r>
              <a:rPr lang="en-GB" dirty="0" smtClean="0">
                <a:solidFill>
                  <a:schemeClr val="bg2">
                    <a:lumMod val="25000"/>
                  </a:schemeClr>
                </a:solidFill>
              </a:rPr>
              <a:t>Be flexible</a:t>
            </a:r>
          </a:p>
          <a:p>
            <a:r>
              <a:rPr lang="en-GB" dirty="0">
                <a:solidFill>
                  <a:schemeClr val="bg2">
                    <a:lumMod val="25000"/>
                  </a:schemeClr>
                </a:solidFill>
              </a:rPr>
              <a:t>Plan well but be willing to </a:t>
            </a:r>
            <a:r>
              <a:rPr lang="en-GB" dirty="0" smtClean="0">
                <a:solidFill>
                  <a:schemeClr val="bg2">
                    <a:lumMod val="25000"/>
                  </a:schemeClr>
                </a:solidFill>
              </a:rPr>
              <a:t>give unexpected turns.</a:t>
            </a:r>
          </a:p>
          <a:p>
            <a:r>
              <a:rPr lang="en-GB" dirty="0" smtClean="0">
                <a:solidFill>
                  <a:schemeClr val="bg2">
                    <a:lumMod val="25000"/>
                  </a:schemeClr>
                </a:solidFill>
              </a:rPr>
              <a:t>Your colleagues, may not be your friends, so make friends outside the office. </a:t>
            </a:r>
          </a:p>
          <a:p>
            <a:r>
              <a:rPr lang="en-GB" dirty="0" smtClean="0">
                <a:solidFill>
                  <a:schemeClr val="bg2">
                    <a:lumMod val="25000"/>
                  </a:schemeClr>
                </a:solidFill>
              </a:rPr>
              <a:t>Keep </a:t>
            </a:r>
            <a:r>
              <a:rPr lang="en-GB" dirty="0">
                <a:solidFill>
                  <a:schemeClr val="bg2">
                    <a:lumMod val="25000"/>
                  </a:schemeClr>
                </a:solidFill>
              </a:rPr>
              <a:t>appropriate </a:t>
            </a:r>
            <a:r>
              <a:rPr lang="en-GB" dirty="0" smtClean="0">
                <a:solidFill>
                  <a:schemeClr val="bg2">
                    <a:lumMod val="25000"/>
                  </a:schemeClr>
                </a:solidFill>
              </a:rPr>
              <a:t>boundaries with colleagues and bosses</a:t>
            </a:r>
          </a:p>
          <a:p>
            <a:r>
              <a:rPr lang="en-GB" dirty="0">
                <a:solidFill>
                  <a:schemeClr val="bg2">
                    <a:lumMod val="25000"/>
                  </a:schemeClr>
                </a:solidFill>
              </a:rPr>
              <a:t>Be aware of the way the </a:t>
            </a:r>
            <a:r>
              <a:rPr lang="en-GB" dirty="0" smtClean="0">
                <a:solidFill>
                  <a:schemeClr val="bg2">
                    <a:lumMod val="25000"/>
                  </a:schemeClr>
                </a:solidFill>
              </a:rPr>
              <a:t>office works, but READ your contract carefully. </a:t>
            </a:r>
          </a:p>
          <a:p>
            <a:pPr>
              <a:buNone/>
            </a:pPr>
            <a:endParaRPr lang="en-GB" dirty="0">
              <a:solidFill>
                <a:schemeClr val="bg2">
                  <a:lumMod val="25000"/>
                </a:schemeClr>
              </a:solidFill>
            </a:endParaRPr>
          </a:p>
        </p:txBody>
      </p:sp>
      <p:sp>
        <p:nvSpPr>
          <p:cNvPr id="2" name="Footer Placeholder 1"/>
          <p:cNvSpPr>
            <a:spLocks noGrp="1"/>
          </p:cNvSpPr>
          <p:nvPr>
            <p:ph type="ftr" sz="quarter" idx="11"/>
          </p:nvPr>
        </p:nvSpPr>
        <p:spPr>
          <a:xfrm>
            <a:off x="539552" y="6476999"/>
            <a:ext cx="7608763" cy="192361"/>
          </a:xfrm>
        </p:spPr>
        <p:txBody>
          <a:bodyPr/>
          <a:lstStyle/>
          <a:p>
            <a:pPr algn="ctr"/>
            <a:r>
              <a:rPr lang="en-GB" dirty="0" smtClean="0"/>
              <a:t>*Adapted from: Merrick, K. (</a:t>
            </a:r>
            <a:r>
              <a:rPr lang="en-GB" dirty="0"/>
              <a:t>2012</a:t>
            </a:r>
            <a:r>
              <a:rPr lang="en-GB" dirty="0" smtClean="0"/>
              <a:t>)</a:t>
            </a:r>
            <a:endParaRPr lang="en-GB" dirty="0"/>
          </a:p>
        </p:txBody>
      </p:sp>
    </p:spTree>
    <p:extLst>
      <p:ext uri="{BB962C8B-B14F-4D97-AF65-F5344CB8AC3E}">
        <p14:creationId xmlns:p14="http://schemas.microsoft.com/office/powerpoint/2010/main" xmlns="" val="13263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FAQ:</a:t>
            </a:r>
            <a:endParaRPr lang="en-GB" dirty="0"/>
          </a:p>
        </p:txBody>
      </p:sp>
      <p:sp>
        <p:nvSpPr>
          <p:cNvPr id="5" name="Content Placeholder 4"/>
          <p:cNvSpPr>
            <a:spLocks noGrp="1"/>
          </p:cNvSpPr>
          <p:nvPr>
            <p:ph idx="1"/>
          </p:nvPr>
        </p:nvSpPr>
        <p:spPr>
          <a:xfrm>
            <a:off x="467544" y="1772816"/>
            <a:ext cx="8229600" cy="2877945"/>
          </a:xfrm>
        </p:spPr>
        <p:txBody>
          <a:bodyPr>
            <a:normAutofit fontScale="92500" lnSpcReduction="20000"/>
          </a:bodyPr>
          <a:lstStyle/>
          <a:p>
            <a:r>
              <a:rPr lang="en-GB" dirty="0" smtClean="0">
                <a:solidFill>
                  <a:schemeClr val="bg2">
                    <a:lumMod val="25000"/>
                  </a:schemeClr>
                </a:solidFill>
                <a:hlinkClick r:id="rId3"/>
              </a:rPr>
              <a:t>How to get a placement.</a:t>
            </a:r>
            <a:endParaRPr lang="en-GB" dirty="0" smtClean="0">
              <a:solidFill>
                <a:schemeClr val="bg2">
                  <a:lumMod val="25000"/>
                </a:schemeClr>
              </a:solidFill>
            </a:endParaRPr>
          </a:p>
          <a:p>
            <a:endParaRPr lang="en-GB" dirty="0" smtClean="0">
              <a:solidFill>
                <a:schemeClr val="bg2">
                  <a:lumMod val="25000"/>
                </a:schemeClr>
              </a:solidFill>
            </a:endParaRPr>
          </a:p>
          <a:p>
            <a:r>
              <a:rPr lang="en-GB" dirty="0" smtClean="0">
                <a:solidFill>
                  <a:schemeClr val="bg2">
                    <a:lumMod val="25000"/>
                  </a:schemeClr>
                </a:solidFill>
                <a:hlinkClick r:id="rId4"/>
              </a:rPr>
              <a:t>Types of work available and your CV </a:t>
            </a:r>
            <a:endParaRPr lang="en-GB" dirty="0" smtClean="0">
              <a:solidFill>
                <a:schemeClr val="bg2">
                  <a:lumMod val="25000"/>
                </a:schemeClr>
              </a:solidFill>
            </a:endParaRPr>
          </a:p>
          <a:p>
            <a:endParaRPr lang="en-GB" dirty="0" smtClean="0">
              <a:solidFill>
                <a:schemeClr val="bg2">
                  <a:lumMod val="25000"/>
                </a:schemeClr>
              </a:solidFill>
            </a:endParaRPr>
          </a:p>
          <a:p>
            <a:r>
              <a:rPr lang="en-GB" dirty="0" smtClean="0">
                <a:solidFill>
                  <a:schemeClr val="bg2">
                    <a:lumMod val="25000"/>
                  </a:schemeClr>
                </a:solidFill>
                <a:hlinkClick r:id="rId5"/>
              </a:rPr>
              <a:t>Follow our </a:t>
            </a:r>
            <a:r>
              <a:rPr lang="en-GB" dirty="0" err="1" smtClean="0">
                <a:solidFill>
                  <a:schemeClr val="bg2">
                    <a:lumMod val="25000"/>
                  </a:schemeClr>
                </a:solidFill>
                <a:hlinkClick r:id="rId5"/>
              </a:rPr>
              <a:t>UoS</a:t>
            </a:r>
            <a:r>
              <a:rPr lang="en-GB" dirty="0" smtClean="0">
                <a:solidFill>
                  <a:schemeClr val="bg2">
                    <a:lumMod val="25000"/>
                  </a:schemeClr>
                </a:solidFill>
                <a:hlinkClick r:id="rId5"/>
              </a:rPr>
              <a:t> student bloggers!</a:t>
            </a:r>
            <a:endParaRPr lang="en-GB" dirty="0" smtClean="0">
              <a:solidFill>
                <a:schemeClr val="bg2">
                  <a:lumMod val="25000"/>
                </a:schemeClr>
              </a:solidFill>
            </a:endParaRPr>
          </a:p>
          <a:p>
            <a:pPr>
              <a:buNone/>
            </a:pPr>
            <a:endParaRPr lang="en-GB" dirty="0" smtClean="0">
              <a:solidFill>
                <a:schemeClr val="bg2">
                  <a:lumMod val="25000"/>
                </a:schemeClr>
              </a:solidFill>
            </a:endParaRPr>
          </a:p>
          <a:p>
            <a:pPr>
              <a:buNone/>
            </a:pPr>
            <a:r>
              <a:rPr lang="en-GB" dirty="0" smtClean="0">
                <a:solidFill>
                  <a:schemeClr val="bg2">
                    <a:lumMod val="25000"/>
                  </a:schemeClr>
                </a:solidFill>
              </a:rPr>
              <a:t> </a:t>
            </a:r>
          </a:p>
          <a:p>
            <a:endParaRPr lang="en-GB" dirty="0" smtClean="0">
              <a:solidFill>
                <a:schemeClr val="bg2">
                  <a:lumMod val="25000"/>
                </a:schemeClr>
              </a:solidFill>
            </a:endParaRPr>
          </a:p>
          <a:p>
            <a:endParaRPr lang="en-GB" dirty="0" smtClean="0">
              <a:solidFill>
                <a:schemeClr val="bg2">
                  <a:lumMod val="25000"/>
                </a:schemeClr>
              </a:solidFill>
            </a:endParaRPr>
          </a:p>
          <a:p>
            <a:pPr>
              <a:buNone/>
            </a:pPr>
            <a:endParaRPr lang="en-GB" dirty="0">
              <a:solidFill>
                <a:schemeClr val="bg2">
                  <a:lumMod val="25000"/>
                </a:schemeClr>
              </a:solidFill>
            </a:endParaRPr>
          </a:p>
        </p:txBody>
      </p:sp>
      <p:pic>
        <p:nvPicPr>
          <p:cNvPr id="89091" name="Picture 3"/>
          <p:cNvPicPr>
            <a:picLocks noChangeAspect="1" noChangeArrowheads="1"/>
          </p:cNvPicPr>
          <p:nvPr/>
        </p:nvPicPr>
        <p:blipFill>
          <a:blip r:embed="rId6" cstate="print"/>
          <a:srcRect l="20114" t="9608" r="22294" b="6879"/>
          <a:stretch>
            <a:fillRect/>
          </a:stretch>
        </p:blipFill>
        <p:spPr bwMode="auto">
          <a:xfrm>
            <a:off x="5220071" y="3873818"/>
            <a:ext cx="3074177" cy="25075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263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ctrTitle"/>
          </p:nvPr>
        </p:nvSpPr>
        <p:spPr/>
        <p:txBody>
          <a:bodyPr/>
          <a:lstStyle/>
          <a:p>
            <a:r>
              <a:rPr lang="en-GB" dirty="0" smtClean="0"/>
              <a:t>GOOD LUCK! </a:t>
            </a:r>
            <a:r>
              <a:rPr lang="en-GB" dirty="0" smtClean="0">
                <a:sym typeface="Wingdings" panose="05000000000000000000" pitchFamily="2" charset="2"/>
              </a:rPr>
              <a:t></a:t>
            </a:r>
            <a:endParaRPr lang="en-GB" dirty="0"/>
          </a:p>
        </p:txBody>
      </p:sp>
      <p:sp>
        <p:nvSpPr>
          <p:cNvPr id="3" name="Subtitle 2"/>
          <p:cNvSpPr>
            <a:spLocks noGrp="1"/>
          </p:cNvSpPr>
          <p:nvPr>
            <p:ph type="subTitle" idx="1"/>
          </p:nvPr>
        </p:nvSpPr>
        <p:spPr/>
        <p:txBody>
          <a:bodyPr/>
          <a:lstStyle/>
          <a:p>
            <a:endParaRPr lang="en-GB"/>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2866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a:xfrm>
            <a:off x="457200" y="1660340"/>
            <a:ext cx="8229600" cy="4992624"/>
          </a:xfrm>
        </p:spPr>
        <p:txBody>
          <a:bodyPr>
            <a:normAutofit fontScale="92500" lnSpcReduction="20000"/>
          </a:bodyPr>
          <a:lstStyle/>
          <a:p>
            <a:pPr marL="118872" indent="0">
              <a:buNone/>
            </a:pPr>
            <a:r>
              <a:rPr lang="en-GB" sz="2400" b="1" dirty="0" smtClean="0"/>
              <a:t>THE LANGSNAP TEAM (University of Southampton): </a:t>
            </a:r>
          </a:p>
          <a:p>
            <a:r>
              <a:rPr lang="en-GB" sz="2400" b="1" dirty="0" err="1" smtClean="0">
                <a:solidFill>
                  <a:schemeClr val="bg2">
                    <a:lumMod val="50000"/>
                  </a:schemeClr>
                </a:solidFill>
              </a:rPr>
              <a:t>Prof.</a:t>
            </a:r>
            <a:r>
              <a:rPr lang="en-GB" sz="2400" b="1" dirty="0" smtClean="0">
                <a:solidFill>
                  <a:schemeClr val="bg2">
                    <a:lumMod val="50000"/>
                  </a:schemeClr>
                </a:solidFill>
              </a:rPr>
              <a:t> Rosamond Mitchell</a:t>
            </a:r>
          </a:p>
          <a:p>
            <a:r>
              <a:rPr lang="en-GB" sz="2400" b="1" dirty="0" smtClean="0">
                <a:solidFill>
                  <a:schemeClr val="bg2">
                    <a:lumMod val="50000"/>
                  </a:schemeClr>
                </a:solidFill>
              </a:rPr>
              <a:t>Dr L. Patricia Romero de Mills</a:t>
            </a:r>
          </a:p>
          <a:p>
            <a:r>
              <a:rPr lang="en-GB" sz="2400" b="1" dirty="0" smtClean="0">
                <a:solidFill>
                  <a:schemeClr val="bg2">
                    <a:lumMod val="50000"/>
                  </a:schemeClr>
                </a:solidFill>
              </a:rPr>
              <a:t>Laurence Richard</a:t>
            </a:r>
          </a:p>
          <a:p>
            <a:r>
              <a:rPr lang="en-GB" sz="2400" b="1" dirty="0" smtClean="0">
                <a:solidFill>
                  <a:schemeClr val="bg2">
                    <a:lumMod val="50000"/>
                  </a:schemeClr>
                </a:solidFill>
              </a:rPr>
              <a:t>Dr Nicole Tracy-Ventura</a:t>
            </a:r>
          </a:p>
          <a:p>
            <a:r>
              <a:rPr lang="en-GB" sz="2400" b="1" dirty="0" smtClean="0">
                <a:solidFill>
                  <a:schemeClr val="bg2">
                    <a:lumMod val="50000"/>
                  </a:schemeClr>
                </a:solidFill>
              </a:rPr>
              <a:t>Dr Kevin McManus</a:t>
            </a:r>
          </a:p>
          <a:p>
            <a:r>
              <a:rPr lang="en-GB" sz="2400" b="1" dirty="0" smtClean="0">
                <a:solidFill>
                  <a:schemeClr val="bg2">
                    <a:lumMod val="50000"/>
                  </a:schemeClr>
                </a:solidFill>
              </a:rPr>
              <a:t>Claire St. John (Research assistant) </a:t>
            </a:r>
          </a:p>
          <a:p>
            <a:pPr marL="118872" indent="0">
              <a:buNone/>
            </a:pPr>
            <a:endParaRPr lang="en-GB" sz="1600" b="1" u="sng" dirty="0" smtClean="0"/>
          </a:p>
          <a:p>
            <a:pPr marL="118872" indent="0">
              <a:buNone/>
            </a:pPr>
            <a:r>
              <a:rPr lang="en-GB" sz="1600" b="1" u="sng" dirty="0" smtClean="0"/>
              <a:t>Quotes </a:t>
            </a:r>
            <a:r>
              <a:rPr lang="en-GB" sz="1600" b="1" u="sng" dirty="0"/>
              <a:t>from interviews to students extracted from: </a:t>
            </a:r>
          </a:p>
          <a:p>
            <a:pPr marL="118872" indent="0">
              <a:buNone/>
            </a:pPr>
            <a:r>
              <a:rPr lang="en-GB" sz="1600" dirty="0">
                <a:solidFill>
                  <a:schemeClr val="bg2">
                    <a:lumMod val="50000"/>
                  </a:schemeClr>
                </a:solidFill>
              </a:rPr>
              <a:t>Mitchell, et al Languages and Social Networks Abroad Project (LANGSNAP). 2013. Accessed 09</a:t>
            </a:r>
          </a:p>
          <a:p>
            <a:pPr marL="118872" indent="0">
              <a:buNone/>
            </a:pPr>
            <a:r>
              <a:rPr lang="en-GB" sz="1600" dirty="0">
                <a:solidFill>
                  <a:schemeClr val="bg2">
                    <a:lumMod val="50000"/>
                  </a:schemeClr>
                </a:solidFill>
              </a:rPr>
              <a:t>September, 2015. Available from: </a:t>
            </a:r>
            <a:r>
              <a:rPr lang="en-GB" sz="1600" dirty="0">
                <a:solidFill>
                  <a:schemeClr val="bg2">
                    <a:lumMod val="50000"/>
                  </a:schemeClr>
                </a:solidFill>
                <a:hlinkClick r:id="rId3"/>
              </a:rPr>
              <a:t>https://langsnap.soton.ac.uk</a:t>
            </a:r>
            <a:r>
              <a:rPr lang="en-GB" sz="1600" dirty="0" smtClean="0">
                <a:solidFill>
                  <a:schemeClr val="bg2">
                    <a:lumMod val="50000"/>
                  </a:schemeClr>
                </a:solidFill>
                <a:hlinkClick r:id="rId3"/>
              </a:rPr>
              <a:t>/</a:t>
            </a:r>
            <a:endParaRPr lang="en-GB" sz="1600" dirty="0" smtClean="0">
              <a:solidFill>
                <a:schemeClr val="bg2">
                  <a:lumMod val="50000"/>
                </a:schemeClr>
              </a:solidFill>
            </a:endParaRPr>
          </a:p>
          <a:p>
            <a:pPr marL="118872" indent="0">
              <a:buNone/>
            </a:pPr>
            <a:r>
              <a:rPr lang="en-GB" sz="1600" b="1" u="sng" dirty="0" smtClean="0"/>
              <a:t> </a:t>
            </a:r>
            <a:endParaRPr lang="en-GB" sz="1600" b="1" u="sng" dirty="0"/>
          </a:p>
          <a:p>
            <a:pPr marL="118872" indent="0">
              <a:buNone/>
            </a:pPr>
            <a:r>
              <a:rPr lang="en-GB" sz="1600" b="1" u="sng" dirty="0" smtClean="0">
                <a:solidFill>
                  <a:srgbClr val="FF0000"/>
                </a:solidFill>
              </a:rPr>
              <a:t>IMPORTANT: </a:t>
            </a:r>
            <a:r>
              <a:rPr lang="en-GB" sz="1600" dirty="0" smtClean="0">
                <a:solidFill>
                  <a:schemeClr val="bg2">
                    <a:lumMod val="50000"/>
                  </a:schemeClr>
                </a:solidFill>
              </a:rPr>
              <a:t>This guide was designed by Dr L. Patricia Romero de Mills, </a:t>
            </a:r>
            <a:r>
              <a:rPr lang="en-GB" sz="1600" dirty="0" err="1" smtClean="0">
                <a:solidFill>
                  <a:schemeClr val="bg2">
                    <a:lumMod val="50000"/>
                  </a:schemeClr>
                </a:solidFill>
              </a:rPr>
              <a:t>Lansnap</a:t>
            </a:r>
            <a:r>
              <a:rPr lang="en-GB" sz="1600" dirty="0" smtClean="0">
                <a:solidFill>
                  <a:schemeClr val="bg2">
                    <a:lumMod val="50000"/>
                  </a:schemeClr>
                </a:solidFill>
              </a:rPr>
              <a:t> co-investigator. It was designed with 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sz="1600" dirty="0" err="1" smtClean="0">
                <a:solidFill>
                  <a:schemeClr val="bg2">
                    <a:lumMod val="50000"/>
                  </a:schemeClr>
                </a:solidFill>
              </a:rPr>
              <a:t>Langsnap</a:t>
            </a:r>
            <a:r>
              <a:rPr lang="en-GB" sz="1600" dirty="0" smtClean="0">
                <a:solidFill>
                  <a:schemeClr val="bg2">
                    <a:lumMod val="50000"/>
                  </a:schemeClr>
                </a:solidFill>
              </a:rPr>
              <a:t> team and project must be clearly displayed on any modified versions you create. No modified versions of this work should be shared; professionals interested in modifying this original version must download it from:  </a:t>
            </a:r>
          </a:p>
          <a:p>
            <a:pPr marL="118872" indent="0">
              <a:buNone/>
            </a:pPr>
            <a:r>
              <a:rPr lang="en-GB" sz="1600" dirty="0" smtClean="0">
                <a:solidFill>
                  <a:schemeClr val="bg2">
                    <a:lumMod val="50000"/>
                  </a:schemeClr>
                </a:solidFill>
              </a:rPr>
              <a:t>For any questions please contact Dr L. Patricia Romero de Mills at: P.romero@soton.ac.uk</a:t>
            </a:r>
          </a:p>
          <a:p>
            <a:pPr marL="118872" indent="0">
              <a:buNone/>
            </a:pPr>
            <a:endParaRPr lang="en-GB" sz="4800" dirty="0">
              <a:solidFill>
                <a:schemeClr val="bg2">
                  <a:lumMod val="50000"/>
                </a:schemeClr>
              </a:solidFill>
            </a:endParaRPr>
          </a:p>
        </p:txBody>
      </p:sp>
      <p:sp>
        <p:nvSpPr>
          <p:cNvPr id="4" name="Footer Placeholder 3"/>
          <p:cNvSpPr>
            <a:spLocks noGrp="1"/>
          </p:cNvSpPr>
          <p:nvPr>
            <p:ph type="ftr" sz="quarter" idx="11"/>
          </p:nvPr>
        </p:nvSpPr>
        <p:spPr>
          <a:xfrm>
            <a:off x="611560" y="6381328"/>
            <a:ext cx="7536755"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fontScale="92500" lnSpcReduction="10000"/>
          </a:bodyPr>
          <a:lstStyle/>
          <a:p>
            <a:endParaRPr lang="en-GB" sz="1400" dirty="0" smtClean="0"/>
          </a:p>
          <a:p>
            <a:r>
              <a:rPr lang="en-GB" sz="1400" b="1" dirty="0" smtClean="0"/>
              <a:t>Bibliography: </a:t>
            </a:r>
          </a:p>
          <a:p>
            <a:pPr marL="118872" indent="0">
              <a:buNone/>
            </a:pPr>
            <a:endParaRPr lang="en-GB" sz="1400" b="1" dirty="0" smtClean="0"/>
          </a:p>
          <a:p>
            <a:r>
              <a:rPr lang="en-GB" sz="1400" dirty="0" smtClean="0"/>
              <a:t>British Council. 2013</a:t>
            </a:r>
            <a:r>
              <a:rPr lang="en-GB" sz="1400" dirty="0"/>
              <a:t>.</a:t>
            </a:r>
            <a:r>
              <a:rPr lang="en-GB" sz="1400" dirty="0" smtClean="0"/>
              <a:t> </a:t>
            </a:r>
            <a:r>
              <a:rPr lang="en-GB" sz="1400" i="1" dirty="0"/>
              <a:t>British Council Language Assistants: Sally Gascoigne</a:t>
            </a:r>
            <a:r>
              <a:rPr lang="en-GB" sz="1400" dirty="0"/>
              <a:t>. Accessed </a:t>
            </a:r>
            <a:r>
              <a:rPr lang="en-GB" sz="1400" dirty="0" smtClean="0"/>
              <a:t>21/12/2015</a:t>
            </a:r>
            <a:r>
              <a:rPr lang="en-GB" sz="1400" dirty="0"/>
              <a:t>. Available from: </a:t>
            </a:r>
            <a:r>
              <a:rPr lang="en-GB" sz="1400" u="sng" dirty="0">
                <a:hlinkClick r:id="rId3"/>
              </a:rPr>
              <a:t>https://</a:t>
            </a:r>
            <a:r>
              <a:rPr lang="en-GB" sz="1400" u="sng" dirty="0" smtClean="0">
                <a:hlinkClick r:id="rId3"/>
              </a:rPr>
              <a:t>www.youtube.com/watch?v=UP7s6-7OmS8</a:t>
            </a:r>
            <a:endParaRPr lang="en-GB" sz="1400" u="sng" dirty="0" smtClean="0"/>
          </a:p>
          <a:p>
            <a:r>
              <a:rPr lang="en-GB" sz="1400" dirty="0" smtClean="0"/>
              <a:t>British Council. 2105. </a:t>
            </a:r>
            <a:r>
              <a:rPr lang="en-GB" sz="1400" i="1" dirty="0" smtClean="0"/>
              <a:t>‘What will I do?’ Become a Language Assistant. Accessed: 22/12/2015. </a:t>
            </a:r>
            <a:r>
              <a:rPr lang="en-GB" sz="1400" dirty="0" smtClean="0"/>
              <a:t>Available </a:t>
            </a:r>
            <a:r>
              <a:rPr lang="en-GB" sz="1400" dirty="0"/>
              <a:t>from</a:t>
            </a:r>
            <a:r>
              <a:rPr lang="en-GB" sz="1400" i="1" dirty="0"/>
              <a:t>: </a:t>
            </a:r>
            <a:r>
              <a:rPr lang="en-GB" sz="1400" i="1" dirty="0">
                <a:hlinkClick r:id="rId4"/>
              </a:rPr>
              <a:t>https://</a:t>
            </a:r>
            <a:r>
              <a:rPr lang="en-GB" sz="1400" i="1" dirty="0" smtClean="0">
                <a:hlinkClick r:id="rId4"/>
              </a:rPr>
              <a:t>www.britishcouncil.org/language-assistants/become/what-will-i-do</a:t>
            </a:r>
            <a:endParaRPr lang="en-GB" sz="1400" i="1" dirty="0"/>
          </a:p>
          <a:p>
            <a:r>
              <a:rPr lang="en-GB" sz="1400" dirty="0" err="1" smtClean="0"/>
              <a:t>Chenia</a:t>
            </a:r>
            <a:r>
              <a:rPr lang="en-GB" sz="1400" dirty="0" smtClean="0"/>
              <a:t>, </a:t>
            </a:r>
            <a:r>
              <a:rPr lang="en-GB" sz="1400" dirty="0"/>
              <a:t>S. </a:t>
            </a:r>
            <a:r>
              <a:rPr lang="en-GB" sz="1400" dirty="0" smtClean="0"/>
              <a:t>2014</a:t>
            </a:r>
            <a:r>
              <a:rPr lang="en-GB" sz="1400" dirty="0"/>
              <a:t>.</a:t>
            </a:r>
            <a:r>
              <a:rPr lang="en-GB" sz="1400" dirty="0" smtClean="0"/>
              <a:t> Ten Reasons to Become and English Assistant </a:t>
            </a:r>
            <a:r>
              <a:rPr lang="en-GB" sz="1400" i="1" dirty="0" smtClean="0"/>
              <a:t>Vices Magazine, British Council. 1</a:t>
            </a:r>
            <a:r>
              <a:rPr lang="en-GB" sz="1400" dirty="0" smtClean="0"/>
              <a:t>6</a:t>
            </a:r>
            <a:r>
              <a:rPr lang="en-GB" sz="1400" baseline="30000" dirty="0" smtClean="0"/>
              <a:t>th</a:t>
            </a:r>
            <a:r>
              <a:rPr lang="en-GB" sz="1400" dirty="0" smtClean="0"/>
              <a:t> December, </a:t>
            </a:r>
            <a:r>
              <a:rPr lang="en-GB" sz="1400" dirty="0"/>
              <a:t>2014. </a:t>
            </a:r>
            <a:r>
              <a:rPr lang="en-GB" sz="1400" dirty="0" smtClean="0"/>
              <a:t>Accessed 21/12/2015</a:t>
            </a:r>
            <a:r>
              <a:rPr lang="en-GB" sz="1400" dirty="0"/>
              <a:t>. Available from: </a:t>
            </a:r>
            <a:r>
              <a:rPr lang="en-GB" sz="1400" u="sng" dirty="0">
                <a:hlinkClick r:id="rId5"/>
              </a:rPr>
              <a:t>https://</a:t>
            </a:r>
            <a:r>
              <a:rPr lang="en-GB" sz="1400" u="sng" dirty="0" smtClean="0">
                <a:hlinkClick r:id="rId5"/>
              </a:rPr>
              <a:t>www.britishcouncil.org/voices-magazine/ten-reasons-become-english-language-assistant</a:t>
            </a:r>
            <a:endParaRPr lang="en-GB" sz="1400" u="sng" dirty="0" smtClean="0"/>
          </a:p>
          <a:p>
            <a:r>
              <a:rPr lang="en-GB" sz="1400" u="sng" dirty="0" err="1" smtClean="0"/>
              <a:t>Merick</a:t>
            </a:r>
            <a:r>
              <a:rPr lang="en-GB" sz="1400" u="sng" dirty="0" smtClean="0"/>
              <a:t> K. (2012) </a:t>
            </a:r>
            <a:r>
              <a:rPr lang="en-GB" sz="1400" i="1" dirty="0"/>
              <a:t>Top Ten Tips for Surviving as a Language Assistant</a:t>
            </a:r>
            <a:r>
              <a:rPr lang="en-GB" sz="1400" dirty="0"/>
              <a:t>. </a:t>
            </a:r>
            <a:r>
              <a:rPr lang="en-GB" sz="1400" dirty="0" smtClean="0"/>
              <a:t>TheThirdYearAbroad.com. Available </a:t>
            </a:r>
            <a:r>
              <a:rPr lang="en-GB" sz="1400" dirty="0"/>
              <a:t>from: </a:t>
            </a:r>
            <a:r>
              <a:rPr lang="en-GB" sz="1400" dirty="0">
                <a:hlinkClick r:id="rId6"/>
              </a:rPr>
              <a:t>http://</a:t>
            </a:r>
            <a:r>
              <a:rPr lang="en-GB" sz="1400" dirty="0" smtClean="0">
                <a:hlinkClick r:id="rId6"/>
              </a:rPr>
              <a:t>www.thirdyearabroad.com/work-abroad/teach-abroad/item/1153-10-tips-survival-as-a-language-assistant.html</a:t>
            </a:r>
            <a:r>
              <a:rPr lang="en-GB" sz="1400" dirty="0" smtClean="0"/>
              <a:t>. Accessed 22/12/2015. </a:t>
            </a:r>
            <a:endParaRPr lang="en-GB" sz="1400" u="sng" dirty="0" smtClean="0"/>
          </a:p>
          <a:p>
            <a:r>
              <a:rPr lang="en-GB" sz="1400" dirty="0" smtClean="0"/>
              <a:t>Mitchell, et al. 2013. </a:t>
            </a:r>
            <a:r>
              <a:rPr lang="en-GB" sz="1400" i="1" dirty="0"/>
              <a:t>The influence of social networks, personality and placement type on language learning during residence abroad: Preliminary findings of the LANGSNAP project</a:t>
            </a:r>
            <a:r>
              <a:rPr lang="en-GB" sz="1400" dirty="0"/>
              <a:t>. Residence Abroad, Social Networks and Second Language Learning </a:t>
            </a:r>
            <a:r>
              <a:rPr lang="en-GB" sz="1400" dirty="0" smtClean="0"/>
              <a:t>Conference, April </a:t>
            </a:r>
            <a:r>
              <a:rPr lang="en-GB" sz="1400" dirty="0"/>
              <a:t>2013, University of </a:t>
            </a:r>
            <a:r>
              <a:rPr lang="en-GB" sz="1400" dirty="0" smtClean="0"/>
              <a:t>Southampton. </a:t>
            </a:r>
            <a:r>
              <a:rPr lang="en-GB" sz="1400" dirty="0"/>
              <a:t>Available </a:t>
            </a:r>
            <a:r>
              <a:rPr lang="en-GB" sz="1400" dirty="0" smtClean="0"/>
              <a:t>from: </a:t>
            </a:r>
            <a:r>
              <a:rPr lang="en-GB" sz="1400" dirty="0">
                <a:hlinkClick r:id="rId7"/>
              </a:rPr>
              <a:t>http://</a:t>
            </a:r>
            <a:r>
              <a:rPr lang="en-GB" sz="1400" dirty="0" smtClean="0">
                <a:hlinkClick r:id="rId7"/>
              </a:rPr>
              <a:t>langsnap.soton.ac.uk/conferencePresnetations.html</a:t>
            </a:r>
            <a:endParaRPr lang="en-GB" sz="1400" dirty="0" smtClean="0"/>
          </a:p>
          <a:p>
            <a:r>
              <a:rPr lang="en-GB" sz="1400" dirty="0" smtClean="0"/>
              <a:t>Giraud-</a:t>
            </a:r>
            <a:r>
              <a:rPr lang="en-GB" sz="1400" dirty="0" err="1" smtClean="0"/>
              <a:t>Johnstone</a:t>
            </a:r>
            <a:r>
              <a:rPr lang="en-GB" sz="1400" dirty="0" smtClean="0"/>
              <a:t>. 2012. “Assessing the Work Placement Abroad”. </a:t>
            </a:r>
            <a:r>
              <a:rPr lang="en-GB" sz="1400" i="1" dirty="0" smtClean="0"/>
              <a:t>Scottish Languages Review. </a:t>
            </a:r>
            <a:r>
              <a:rPr lang="en-GB" sz="1400" dirty="0" smtClean="0"/>
              <a:t>SCILT</a:t>
            </a:r>
            <a:r>
              <a:rPr lang="en-GB" sz="1400" i="1" dirty="0" smtClean="0"/>
              <a:t> </a:t>
            </a:r>
            <a:r>
              <a:rPr lang="en-GB" sz="1400" b="1" dirty="0" smtClean="0"/>
              <a:t>25</a:t>
            </a:r>
            <a:r>
              <a:rPr lang="en-GB" sz="1400" dirty="0" smtClean="0"/>
              <a:t>, 19-28. </a:t>
            </a:r>
          </a:p>
          <a:p>
            <a:r>
              <a:rPr lang="en-GB" sz="1400" dirty="0" smtClean="0"/>
              <a:t>“What I’ve learned from studying abroad” (</a:t>
            </a:r>
            <a:r>
              <a:rPr lang="en-GB" sz="1400" dirty="0" err="1" smtClean="0"/>
              <a:t>Bolg</a:t>
            </a:r>
            <a:r>
              <a:rPr lang="en-GB" sz="1400" dirty="0" smtClean="0"/>
              <a:t>). </a:t>
            </a:r>
            <a:r>
              <a:rPr lang="en-GB" sz="1400" i="1" dirty="0" smtClean="0"/>
              <a:t>The Guardian. </a:t>
            </a:r>
            <a:r>
              <a:rPr lang="en-GB" sz="1400" dirty="0" smtClean="0">
                <a:hlinkClick r:id="rId8"/>
              </a:rPr>
              <a:t>http://www.theguardian.com/education/mortarboard/2014/may/06/students-study-abroad-tips</a:t>
            </a:r>
            <a:endParaRPr lang="en-GB" sz="1400" dirty="0" smtClean="0"/>
          </a:p>
          <a:p>
            <a:r>
              <a:rPr lang="en-GB" sz="1400" dirty="0" smtClean="0"/>
              <a:t>Image on Slide 16</a:t>
            </a:r>
            <a:r>
              <a:rPr lang="en-GB" sz="1400" dirty="0"/>
              <a:t>, “Gnome-face-uncertain” by GNOME Icon artist. CC-BY-SA-3.0 Via </a:t>
            </a:r>
            <a:r>
              <a:rPr lang="en-GB" sz="1400" dirty="0">
                <a:hlinkClick r:id="rId9"/>
              </a:rPr>
              <a:t>https://</a:t>
            </a:r>
            <a:r>
              <a:rPr lang="en-GB" sz="1400" dirty="0" smtClean="0">
                <a:hlinkClick r:id="rId9"/>
              </a:rPr>
              <a:t>commons.wikimedia.org/wiki/File%3AGnome-face-uncertain.svg</a:t>
            </a:r>
            <a:endParaRPr lang="en-GB" sz="1400" dirty="0" smtClean="0"/>
          </a:p>
          <a:p>
            <a:r>
              <a:rPr lang="en-GB" sz="1400" dirty="0"/>
              <a:t>Image on Slide </a:t>
            </a:r>
            <a:r>
              <a:rPr lang="en-GB" sz="1400" dirty="0" smtClean="0"/>
              <a:t>20, “Biology class 06” </a:t>
            </a:r>
            <a:r>
              <a:rPr lang="en-GB" sz="1400" dirty="0"/>
              <a:t>by </a:t>
            </a:r>
            <a:r>
              <a:rPr lang="en-GB" sz="1400" dirty="0" smtClean="0"/>
              <a:t>NVO. </a:t>
            </a:r>
            <a:r>
              <a:rPr lang="en-GB" sz="1400" dirty="0"/>
              <a:t>CC-BY-SA-3.0 Via </a:t>
            </a:r>
            <a:r>
              <a:rPr lang="en-GB" sz="1400" dirty="0">
                <a:hlinkClick r:id="rId10"/>
              </a:rPr>
              <a:t>https://</a:t>
            </a:r>
            <a:r>
              <a:rPr lang="en-GB" sz="1400" dirty="0" smtClean="0">
                <a:hlinkClick r:id="rId10"/>
              </a:rPr>
              <a:t>commons.wikimedia.org/wiki/File%3AMIBF_2011_biology_class_06.JPG</a:t>
            </a:r>
            <a:endParaRPr lang="en-GB" sz="1400" dirty="0" smtClean="0"/>
          </a:p>
          <a:p>
            <a:endParaRPr lang="en-GB" sz="1400" dirty="0"/>
          </a:p>
          <a:p>
            <a:endParaRPr lang="en-GB" sz="1400" dirty="0" smtClean="0"/>
          </a:p>
          <a:p>
            <a:endParaRPr lang="en-GB" dirty="0"/>
          </a:p>
        </p:txBody>
      </p:sp>
      <p:sp>
        <p:nvSpPr>
          <p:cNvPr id="4" name="Footer Placeholder 3"/>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220456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working abroad? </a:t>
            </a:r>
            <a:endParaRPr lang="en-GB" dirty="0"/>
          </a:p>
        </p:txBody>
      </p:sp>
      <p:sp>
        <p:nvSpPr>
          <p:cNvPr id="16"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pic>
        <p:nvPicPr>
          <p:cNvPr id="1028" name="Picture 4">
            <a:hlinkClick r:id="rId3"/>
          </p:cNvPr>
          <p:cNvPicPr>
            <a:picLocks noChangeAspect="1" noChangeArrowheads="1"/>
          </p:cNvPicPr>
          <p:nvPr/>
        </p:nvPicPr>
        <p:blipFill>
          <a:blip r:embed="rId4" cstate="print"/>
          <a:srcRect l="1904" t="4044" r="4611" b="4681"/>
          <a:stretch>
            <a:fillRect/>
          </a:stretch>
        </p:blipFill>
        <p:spPr bwMode="auto">
          <a:xfrm>
            <a:off x="827584" y="1880608"/>
            <a:ext cx="7539487" cy="41406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working abroad? </a:t>
            </a:r>
            <a:endParaRPr lang="en-GB" dirty="0"/>
          </a:p>
        </p:txBody>
      </p:sp>
      <p:sp>
        <p:nvSpPr>
          <p:cNvPr id="3" name="Footer Placeholder 2"/>
          <p:cNvSpPr>
            <a:spLocks noGrp="1"/>
          </p:cNvSpPr>
          <p:nvPr>
            <p:ph type="ftr" sz="quarter" idx="11"/>
          </p:nvPr>
        </p:nvSpPr>
        <p:spPr>
          <a:xfrm>
            <a:off x="259363" y="6093297"/>
            <a:ext cx="7896795" cy="478850"/>
          </a:xfrm>
        </p:spPr>
        <p:txBody>
          <a:bodyPr/>
          <a:lstStyle/>
          <a:p>
            <a:pPr algn="ctr"/>
            <a:r>
              <a:rPr lang="en-GB" dirty="0" smtClean="0"/>
              <a:t>Source: ’Global Experiences: Why Intern Abroad?, </a:t>
            </a:r>
            <a:r>
              <a:rPr lang="en-GB" i="1" dirty="0" smtClean="0"/>
              <a:t>Global</a:t>
            </a:r>
            <a:r>
              <a:rPr lang="en-GB" dirty="0" smtClean="0"/>
              <a:t> Experiences</a:t>
            </a:r>
            <a:r>
              <a:rPr lang="en-GB" b="1" dirty="0" smtClean="0"/>
              <a:t> (2013)</a:t>
            </a:r>
            <a:r>
              <a:rPr lang="en-GB" dirty="0" smtClean="0"/>
              <a:t> </a:t>
            </a:r>
            <a:br>
              <a:rPr lang="en-GB" dirty="0" smtClean="0"/>
            </a:br>
            <a:endParaRPr lang="en-GB" dirty="0"/>
          </a:p>
        </p:txBody>
      </p:sp>
      <p:sp>
        <p:nvSpPr>
          <p:cNvPr id="5" name="TextBox 4"/>
          <p:cNvSpPr txBox="1"/>
          <p:nvPr/>
        </p:nvSpPr>
        <p:spPr>
          <a:xfrm>
            <a:off x="539553" y="1628800"/>
            <a:ext cx="295232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dirty="0" smtClean="0"/>
              <a:t>"It's something that will change your life”</a:t>
            </a:r>
            <a:endParaRPr lang="en-GB" sz="2400" dirty="0">
              <a:latin typeface="Arial Rounded MT Bold" panose="020F0704030504030204" pitchFamily="34" charset="0"/>
            </a:endParaRPr>
          </a:p>
        </p:txBody>
      </p:sp>
      <p:sp>
        <p:nvSpPr>
          <p:cNvPr id="7" name="TextBox 6"/>
          <p:cNvSpPr txBox="1"/>
          <p:nvPr/>
        </p:nvSpPr>
        <p:spPr>
          <a:xfrm>
            <a:off x="6726106" y="3371508"/>
            <a:ext cx="2270957"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smtClean="0"/>
              <a:t>"it's all about making you as comfortable as you can be"</a:t>
            </a:r>
            <a:endParaRPr lang="en-GB" sz="2400" dirty="0"/>
          </a:p>
        </p:txBody>
      </p:sp>
      <p:sp>
        <p:nvSpPr>
          <p:cNvPr id="8" name="TextBox 7"/>
          <p:cNvSpPr txBox="1"/>
          <p:nvPr/>
        </p:nvSpPr>
        <p:spPr>
          <a:xfrm>
            <a:off x="683568" y="4308192"/>
            <a:ext cx="5908230" cy="1785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200" dirty="0" smtClean="0"/>
              <a:t>"makes you open up to learning new things and juts embracing the culture. This has pushed me to my limits, being away from home for this long, but I know that when I get back I will be so much better for it”</a:t>
            </a:r>
            <a:endParaRPr lang="en-GB" sz="2200" dirty="0">
              <a:latin typeface="Arial Rounded MT Bold" panose="020F0704030504030204" pitchFamily="34" charset="0"/>
            </a:endParaRPr>
          </a:p>
        </p:txBody>
      </p:sp>
      <p:sp>
        <p:nvSpPr>
          <p:cNvPr id="14" name="TextBox 13"/>
          <p:cNvSpPr txBox="1"/>
          <p:nvPr/>
        </p:nvSpPr>
        <p:spPr>
          <a:xfrm>
            <a:off x="251520" y="2636912"/>
            <a:ext cx="324036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smtClean="0"/>
              <a:t>"I love the work I do, I love the city, I'm incredibly happy to be here"</a:t>
            </a:r>
            <a:endParaRPr lang="en-GB" sz="2400" dirty="0"/>
          </a:p>
        </p:txBody>
      </p:sp>
      <p:sp>
        <p:nvSpPr>
          <p:cNvPr id="10" name="TextBox 9"/>
          <p:cNvSpPr txBox="1"/>
          <p:nvPr/>
        </p:nvSpPr>
        <p:spPr>
          <a:xfrm>
            <a:off x="3635896" y="1912764"/>
            <a:ext cx="2952328"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smtClean="0"/>
              <a:t>"if you don't have an incline of what you want to do this definitely an opportunity you can pass on"</a:t>
            </a:r>
            <a:endParaRPr lang="en-GB" sz="2400" dirty="0"/>
          </a:p>
        </p:txBody>
      </p:sp>
      <p:sp>
        <p:nvSpPr>
          <p:cNvPr id="15" name="TextBox 14"/>
          <p:cNvSpPr txBox="1"/>
          <p:nvPr/>
        </p:nvSpPr>
        <p:spPr>
          <a:xfrm>
            <a:off x="6735532" y="1628800"/>
            <a:ext cx="208494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dirty="0" smtClean="0"/>
              <a:t>"I couldn't get this experience anywhere else, it's hand-on”</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xmlns="" val="265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1: </a:t>
            </a:r>
            <a:endParaRPr lang="en-GB" dirty="0"/>
          </a:p>
        </p:txBody>
      </p:sp>
      <p:sp>
        <p:nvSpPr>
          <p:cNvPr id="12" name="Text Placeholder 11"/>
          <p:cNvSpPr>
            <a:spLocks noGrp="1"/>
          </p:cNvSpPr>
          <p:nvPr>
            <p:ph type="body" idx="1"/>
          </p:nvPr>
        </p:nvSpPr>
        <p:spPr/>
        <p:txBody>
          <a:bodyPr/>
          <a:lstStyle/>
          <a:p>
            <a:r>
              <a:rPr lang="en-GB" dirty="0" smtClean="0"/>
              <a:t>You will develop your problem-solving skills. </a:t>
            </a:r>
            <a:endParaRPr lang="en-GB" dirty="0"/>
          </a:p>
        </p:txBody>
      </p:sp>
    </p:spTree>
    <p:extLst>
      <p:ext uri="{BB962C8B-B14F-4D97-AF65-F5344CB8AC3E}">
        <p14:creationId xmlns:p14="http://schemas.microsoft.com/office/powerpoint/2010/main" xmlns="" val="265734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 with student before departure: </a:t>
            </a:r>
            <a:endParaRPr lang="en-GB" dirty="0"/>
          </a:p>
        </p:txBody>
      </p:sp>
      <p:sp>
        <p:nvSpPr>
          <p:cNvPr id="17" name="Text Placeholder 16"/>
          <p:cNvSpPr>
            <a:spLocks noGrp="1"/>
          </p:cNvSpPr>
          <p:nvPr>
            <p:ph type="body" sz="half" idx="2"/>
          </p:nvPr>
        </p:nvSpPr>
        <p:spPr>
          <a:xfrm>
            <a:off x="179512" y="1700808"/>
            <a:ext cx="2675970" cy="4572000"/>
          </a:xfrm>
        </p:spPr>
        <p:txBody>
          <a:bodyPr>
            <a:normAutofit/>
          </a:bodyPr>
          <a:lstStyle/>
          <a:p>
            <a:r>
              <a:rPr lang="en-GB" b="1" dirty="0" smtClean="0">
                <a:solidFill>
                  <a:srgbClr val="0070C0"/>
                </a:solidFill>
              </a:rPr>
              <a:t>Read the following quote:</a:t>
            </a:r>
          </a:p>
          <a:p>
            <a:endParaRPr lang="en-GB" dirty="0"/>
          </a:p>
          <a:p>
            <a:r>
              <a:rPr lang="en-GB" dirty="0" smtClean="0"/>
              <a:t>"I will work in a company in Madrid. I will be working in two languages, French and Spanish, and I will be doing practice work in journalism and communications; I will be working in a section called 'Business', where they produce guides for investors in the US and Europe who want to expand their business to countries in development such as El Salvador or Chile" </a:t>
            </a:r>
          </a:p>
          <a:p>
            <a:endParaRPr lang="en-GB" dirty="0" smtClean="0"/>
          </a:p>
          <a:p>
            <a:r>
              <a:rPr lang="en-GB" dirty="0" smtClean="0"/>
              <a:t>(0150aPRM)</a:t>
            </a:r>
            <a:endParaRPr lang="en-GB" dirty="0"/>
          </a:p>
        </p:txBody>
      </p:sp>
      <p:pic>
        <p:nvPicPr>
          <p:cNvPr id="62468" name="Picture 4" descr="http://myfootpath.com/wp-content/uploads/2011/01/study_abroad_sm-655x280.jpg"/>
          <p:cNvPicPr>
            <a:picLocks noChangeAspect="1" noChangeArrowheads="1"/>
          </p:cNvPicPr>
          <p:nvPr/>
        </p:nvPicPr>
        <p:blipFill>
          <a:blip r:embed="rId3" cstate="print"/>
          <a:srcRect l="16864" r="18502"/>
          <a:stretch>
            <a:fillRect/>
          </a:stretch>
        </p:blipFill>
        <p:spPr bwMode="auto">
          <a:xfrm>
            <a:off x="2987824" y="1844824"/>
            <a:ext cx="5904657" cy="4101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353369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Interview with student a few months into her year (November)</a:t>
            </a:r>
            <a:endParaRPr lang="en-GB" dirty="0"/>
          </a:p>
        </p:txBody>
      </p:sp>
      <p:sp>
        <p:nvSpPr>
          <p:cNvPr id="17" name="Text Placeholder 16"/>
          <p:cNvSpPr>
            <a:spLocks noGrp="1"/>
          </p:cNvSpPr>
          <p:nvPr>
            <p:ph idx="1"/>
          </p:nvPr>
        </p:nvSpPr>
        <p:spPr>
          <a:xfrm>
            <a:off x="251520" y="1628801"/>
            <a:ext cx="8568952" cy="4392487"/>
          </a:xfrm>
          <a:prstGeom prst="wedgeRoundRectCallout">
            <a:avLst>
              <a:gd name="adj1" fmla="val -49507"/>
              <a:gd name="adj2" fmla="val 571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marL="438150" indent="4763">
              <a:buNone/>
            </a:pPr>
            <a:endParaRPr lang="en-GB" dirty="0"/>
          </a:p>
          <a:p>
            <a:pPr marL="438150" indent="4763">
              <a:buNone/>
            </a:pPr>
            <a:r>
              <a:rPr lang="en-GB" dirty="0" smtClean="0"/>
              <a:t>"I was working  in [company], five minutes from my flat, and was doing work on journalism and marketing, and I had to improve our strategy for marketing and to make guides […] but the company had financial problems […] they hadn't paid any of their employees in two months. </a:t>
            </a:r>
          </a:p>
          <a:p>
            <a:pPr marL="438150" indent="4763">
              <a:buNone/>
            </a:pPr>
            <a:endParaRPr lang="en-GB" dirty="0" smtClean="0"/>
          </a:p>
          <a:p>
            <a:pPr marL="438150" indent="4763">
              <a:buNone/>
            </a:pPr>
            <a:r>
              <a:rPr lang="en-GB" dirty="0" smtClean="0"/>
              <a:t>But no one was saying anything because they were all scared they would be fired if they said they needed their money […]</a:t>
            </a:r>
          </a:p>
          <a:p>
            <a:pPr marL="438150" indent="4763">
              <a:buNone/>
            </a:pPr>
            <a:endParaRPr lang="en-GB" dirty="0" smtClean="0"/>
          </a:p>
          <a:p>
            <a:pPr marL="438150" indent="4763">
              <a:buNone/>
            </a:pPr>
            <a:r>
              <a:rPr lang="en-GB" dirty="0" smtClean="0"/>
              <a:t>It was hard because I had moved to </a:t>
            </a:r>
            <a:r>
              <a:rPr lang="en-GB" dirty="0"/>
              <a:t>S</a:t>
            </a:r>
            <a:r>
              <a:rPr lang="en-GB" dirty="0" smtClean="0"/>
              <a:t>pain for this job, and it was interesting, but I couldn't continue living with no money"</a:t>
            </a:r>
          </a:p>
          <a:p>
            <a:pPr>
              <a:buNone/>
            </a:pPr>
            <a:r>
              <a:rPr lang="en-GB" dirty="0" smtClean="0"/>
              <a:t>     							(0150bNTV)</a:t>
            </a:r>
            <a:endParaRPr lang="en-GB" dirty="0"/>
          </a:p>
        </p:txBody>
      </p:sp>
    </p:spTree>
    <p:extLst>
      <p:ext uri="{BB962C8B-B14F-4D97-AF65-F5344CB8AC3E}">
        <p14:creationId xmlns:p14="http://schemas.microsoft.com/office/powerpoint/2010/main" xmlns="" val="13432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20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20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animEffect transition="in" filter="fade">
                                      <p:cBhvr>
                                        <p:cTn id="17" dur="2000"/>
                                        <p:tgtEl>
                                          <p:spTgt spid="1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xEl>
                                              <p:pRg st="6" end="6"/>
                                            </p:txEl>
                                          </p:spTgt>
                                        </p:tgtEl>
                                        <p:attrNameLst>
                                          <p:attrName>style.visibility</p:attrName>
                                        </p:attrNameLst>
                                      </p:cBhvr>
                                      <p:to>
                                        <p:strVal val="visible"/>
                                      </p:to>
                                    </p:set>
                                    <p:animEffect transition="in" filter="fade">
                                      <p:cBhvr>
                                        <p:cTn id="20" dur="2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Interview with student a few months into her year (November)</a:t>
            </a:r>
            <a:endParaRPr lang="en-GB" dirty="0"/>
          </a:p>
        </p:txBody>
      </p:sp>
      <p:sp>
        <p:nvSpPr>
          <p:cNvPr id="17" name="Text Placeholder 16"/>
          <p:cNvSpPr>
            <a:spLocks noGrp="1"/>
          </p:cNvSpPr>
          <p:nvPr>
            <p:ph idx="1"/>
          </p:nvPr>
        </p:nvSpPr>
        <p:spPr>
          <a:xfrm>
            <a:off x="251520" y="1628801"/>
            <a:ext cx="8568952" cy="4392487"/>
          </a:xfrm>
          <a:prstGeom prst="wedgeRoundRectCallout">
            <a:avLst>
              <a:gd name="adj1" fmla="val -49507"/>
              <a:gd name="adj2" fmla="val 571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GB" dirty="0" smtClean="0"/>
              <a:t>“[</a:t>
            </a:r>
            <a:r>
              <a:rPr lang="en-GB" dirty="0"/>
              <a:t>there were </a:t>
            </a:r>
            <a:r>
              <a:rPr lang="en-GB" dirty="0" smtClean="0"/>
              <a:t>other] </a:t>
            </a:r>
            <a:r>
              <a:rPr lang="en-GB" dirty="0"/>
              <a:t>practical problems such the NIE, the ID number for foreigners, which is not easy to do. It’s better to do it outside Madrid or Barcelona, because if you try to do it in the city, it takes a long time. I asked for it, and they gave me an appointment for a date nine months later! And it’s ridiculous.” (NTV, 150c)</a:t>
            </a:r>
          </a:p>
          <a:p>
            <a:endParaRPr lang="en-GB" dirty="0"/>
          </a:p>
        </p:txBody>
      </p:sp>
    </p:spTree>
    <p:extLst>
      <p:ext uri="{BB962C8B-B14F-4D97-AF65-F5344CB8AC3E}">
        <p14:creationId xmlns:p14="http://schemas.microsoft.com/office/powerpoint/2010/main" xmlns="" val="138938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Interview with student a few months into her year (November)</a:t>
            </a:r>
            <a:endParaRPr lang="en-GB" dirty="0"/>
          </a:p>
        </p:txBody>
      </p:sp>
      <p:sp>
        <p:nvSpPr>
          <p:cNvPr id="17" name="Text Placeholder 16"/>
          <p:cNvSpPr>
            <a:spLocks noGrp="1"/>
          </p:cNvSpPr>
          <p:nvPr>
            <p:ph idx="1"/>
          </p:nvPr>
        </p:nvSpPr>
        <p:spPr>
          <a:xfrm>
            <a:off x="251520" y="1628801"/>
            <a:ext cx="8568952" cy="4392487"/>
          </a:xfrm>
          <a:prstGeom prst="wedgeRoundRectCallout">
            <a:avLst>
              <a:gd name="adj1" fmla="val -49507"/>
              <a:gd name="adj2" fmla="val 571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“and I didn’t have a bank account, so I was surviving using just cash, my salary in cash, but that’s not the right way to do it…” (NTV150c)</a:t>
            </a:r>
          </a:p>
        </p:txBody>
      </p:sp>
    </p:spTree>
    <p:extLst>
      <p:ext uri="{BB962C8B-B14F-4D97-AF65-F5344CB8AC3E}">
        <p14:creationId xmlns:p14="http://schemas.microsoft.com/office/powerpoint/2010/main" xmlns="" val="3353369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TotalTime>
  <Words>3612</Words>
  <Application>Microsoft Office PowerPoint</Application>
  <PresentationFormat>On-screen Show (4:3)</PresentationFormat>
  <Paragraphs>322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Working Abroad</vt:lpstr>
      <vt:lpstr>Why working abroad? </vt:lpstr>
      <vt:lpstr>Why working abroad? </vt:lpstr>
      <vt:lpstr>Why working abroad? </vt:lpstr>
      <vt:lpstr>Case 1: </vt:lpstr>
      <vt:lpstr>Interview with student before departure: </vt:lpstr>
      <vt:lpstr>Interview with student a few months into her year (November)</vt:lpstr>
      <vt:lpstr>Interview with student a few months into her year (November)</vt:lpstr>
      <vt:lpstr>Interview with student a few months into her year (November)</vt:lpstr>
      <vt:lpstr>Case 1: </vt:lpstr>
      <vt:lpstr>Case 2: </vt:lpstr>
      <vt:lpstr>Read the following sections of an article: </vt:lpstr>
      <vt:lpstr>Read the following sections of her article: </vt:lpstr>
      <vt:lpstr>Case 2: </vt:lpstr>
      <vt:lpstr>Read the following sections of her article: </vt:lpstr>
      <vt:lpstr>Case 3: </vt:lpstr>
      <vt:lpstr>What would you do? </vt:lpstr>
      <vt:lpstr>What can we conclude from Case 3? </vt:lpstr>
      <vt:lpstr>Language and the self: </vt:lpstr>
      <vt:lpstr>Language and the self: </vt:lpstr>
      <vt:lpstr>Language and the self: </vt:lpstr>
      <vt:lpstr>But, is it worth it?</vt:lpstr>
      <vt:lpstr>Top tips?</vt:lpstr>
      <vt:lpstr>Think about these*:</vt:lpstr>
      <vt:lpstr>FAQ:</vt:lpstr>
      <vt:lpstr>GOOD LUCK! </vt:lpstr>
      <vt:lpstr>Credits and Bibliography</vt:lpstr>
      <vt:lpstr>Credits and Bibliography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Patricia </cp:lastModifiedBy>
  <cp:revision>234</cp:revision>
  <dcterms:created xsi:type="dcterms:W3CDTF">2014-10-20T20:55:35Z</dcterms:created>
  <dcterms:modified xsi:type="dcterms:W3CDTF">2018-10-05T07:19:14Z</dcterms:modified>
</cp:coreProperties>
</file>