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340" r:id="rId2"/>
    <p:sldId id="257" r:id="rId3"/>
    <p:sldId id="284" r:id="rId4"/>
    <p:sldId id="258" r:id="rId5"/>
    <p:sldId id="285" r:id="rId6"/>
    <p:sldId id="290" r:id="rId7"/>
    <p:sldId id="286" r:id="rId8"/>
    <p:sldId id="287" r:id="rId9"/>
    <p:sldId id="259" r:id="rId10"/>
    <p:sldId id="280" r:id="rId11"/>
    <p:sldId id="281" r:id="rId12"/>
    <p:sldId id="288" r:id="rId13"/>
    <p:sldId id="320" r:id="rId14"/>
    <p:sldId id="319" r:id="rId15"/>
    <p:sldId id="321" r:id="rId16"/>
    <p:sldId id="322" r:id="rId17"/>
    <p:sldId id="317" r:id="rId18"/>
    <p:sldId id="282" r:id="rId19"/>
    <p:sldId id="283" r:id="rId20"/>
    <p:sldId id="309" r:id="rId21"/>
    <p:sldId id="310" r:id="rId22"/>
    <p:sldId id="311" r:id="rId23"/>
    <p:sldId id="312" r:id="rId24"/>
    <p:sldId id="318" r:id="rId25"/>
    <p:sldId id="323" r:id="rId26"/>
    <p:sldId id="324" r:id="rId27"/>
    <p:sldId id="292" r:id="rId28"/>
    <p:sldId id="293" r:id="rId29"/>
    <p:sldId id="294" r:id="rId30"/>
    <p:sldId id="265" r:id="rId31"/>
    <p:sldId id="266" r:id="rId32"/>
    <p:sldId id="267" r:id="rId33"/>
    <p:sldId id="325" r:id="rId34"/>
    <p:sldId id="326" r:id="rId35"/>
    <p:sldId id="327" r:id="rId36"/>
    <p:sldId id="328" r:id="rId37"/>
    <p:sldId id="329" r:id="rId38"/>
    <p:sldId id="330" r:id="rId39"/>
    <p:sldId id="331" r:id="rId40"/>
    <p:sldId id="332" r:id="rId41"/>
    <p:sldId id="268" r:id="rId42"/>
    <p:sldId id="295" r:id="rId43"/>
    <p:sldId id="270" r:id="rId44"/>
    <p:sldId id="271" r:id="rId45"/>
    <p:sldId id="273" r:id="rId46"/>
    <p:sldId id="272" r:id="rId47"/>
    <p:sldId id="274" r:id="rId48"/>
    <p:sldId id="275" r:id="rId49"/>
    <p:sldId id="313" r:id="rId50"/>
    <p:sldId id="296" r:id="rId51"/>
    <p:sldId id="297" r:id="rId52"/>
    <p:sldId id="298" r:id="rId53"/>
    <p:sldId id="299" r:id="rId54"/>
    <p:sldId id="307" r:id="rId55"/>
    <p:sldId id="300" r:id="rId56"/>
    <p:sldId id="301" r:id="rId57"/>
    <p:sldId id="302" r:id="rId58"/>
    <p:sldId id="308" r:id="rId59"/>
    <p:sldId id="303" r:id="rId60"/>
    <p:sldId id="304" r:id="rId61"/>
    <p:sldId id="314" r:id="rId62"/>
    <p:sldId id="333" r:id="rId63"/>
    <p:sldId id="334" r:id="rId64"/>
    <p:sldId id="335" r:id="rId65"/>
    <p:sldId id="336" r:id="rId66"/>
    <p:sldId id="337" r:id="rId67"/>
    <p:sldId id="338" r:id="rId68"/>
    <p:sldId id="339" r:id="rId69"/>
    <p:sldId id="306" r:id="rId70"/>
    <p:sldId id="305" r:id="rId71"/>
    <p:sldId id="27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CF4FF-458E-40BC-BB37-0C443DC96A76}" type="datetimeFigureOut">
              <a:rPr lang="en-US" smtClean="0"/>
              <a:pPr/>
              <a:t>3/31/2010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3510-F466-4F62-A7C9-882728FFDE6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F7F0F-C837-4D62-8E69-0ECE028F47BE}" type="slidenum">
              <a:rPr lang="en-US"/>
              <a:pPr/>
              <a:t>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b="1" dirty="0">
                <a:cs typeface="Times New Roman" pitchFamily="18" charset="0"/>
              </a:rPr>
              <a:t> </a:t>
            </a:r>
            <a:endParaRPr lang="en-US" dirty="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FD3510-F466-4F62-A7C9-882728FFDE6D}"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FD3510-F466-4F62-A7C9-882728FFDE6D}"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FEA00-072F-4F04-A3FC-7B6488B8CE0B}" type="slidenum">
              <a:rPr lang="en-GB"/>
              <a:pPr/>
              <a:t>15</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GB" dirty="0"/>
              <a:t>Some historians believe that Hitler’s grandfather was Jewish.  His Grandmother used to work for a rich Jewish landowner in Austria and it is believed that she had an affair whilst she worked as his house keeper.  He later helped his son get a job as a civil servant.  Some Psychologist </a:t>
            </a:r>
            <a:r>
              <a:rPr lang="en-GB" dirty="0" smtClean="0"/>
              <a:t>put </a:t>
            </a:r>
            <a:r>
              <a:rPr lang="en-GB" dirty="0"/>
              <a:t>this down as being one of the possible reasons why Hitler hated Jews.  However, it is interesting to note that the Jewish doctor who helped his mother whilst she was dying of cancer was dropped off at the Swiss boarder by the SS in 1940!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07BA-4222-43F8-9B62-A4B2144C0237}" type="slidenum">
              <a:rPr lang="en-US"/>
              <a:pPr/>
              <a:t>20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MASS EXECUTION USING A FIRING SQUAD WAS COMMON.</a:t>
            </a:r>
          </a:p>
          <a:p>
            <a:r>
              <a:rPr lang="en-US" dirty="0"/>
              <a:t>THESE WOMEN HAVE BEEN ORDERED TO REMOVE EVERYTHING, CLOTHES, JEWELLERY, EVEN WEDDING RINGS AND ARE BEING FORCED TO LINE UP AND WAIT FOR THEIR TURN TO BE KILLED.</a:t>
            </a:r>
          </a:p>
          <a:p>
            <a:r>
              <a:rPr lang="en-US" dirty="0"/>
              <a:t>SOME TIME LATER...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C3C37-1361-4B12-80BD-53664E708954}" type="slidenum">
              <a:rPr lang="en-US"/>
              <a:pPr/>
              <a:t>21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THEY HAVE BEEN ORDERED TO LIE, FACE DOWN ON THE GROUND AND HAVE BEEN SHOT.</a:t>
            </a:r>
          </a:p>
          <a:p>
            <a:r>
              <a:rPr lang="en-US" dirty="0"/>
              <a:t>THE GERMAN POLICEMAN IS SHOOTING INDIVIDUALS WHO HAVE ESCAPED DEATH FROM THE INITIAL ROUND OF BULLETS.</a:t>
            </a:r>
          </a:p>
          <a:p>
            <a:r>
              <a:rPr lang="en-US" dirty="0"/>
              <a:t>THIS IS HORRIFIC BUT WE CANNOT SEE THE INDIVIDUAL FACES OF THOSE KILLED, WE DON'T REALLY KNOW WHO THEY ARE OR WHAT THEY REALLY LOOKED LIKE.</a:t>
            </a:r>
          </a:p>
          <a:p>
            <a:r>
              <a:rPr lang="en-US" dirty="0"/>
              <a:t>SO TAKE A LOOK AT THIS NEXT PICTURE...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79D85-57D3-45AF-8F94-C2511B3C4DE7}" type="slidenum">
              <a:rPr lang="en-US"/>
              <a:pPr/>
              <a:t>22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THIS PICTURE TELLS US A LOT.</a:t>
            </a:r>
          </a:p>
          <a:p>
            <a:r>
              <a:rPr lang="en-US" dirty="0"/>
              <a:t>HER PARENTS ARE OBVIOUSLY WEALTHY ENOUGH TO HAVE HAD A PORTRAIT DONE, SO IT SHOWS US THAT THE STATUS OF THE JEWS DID NOT MATTER TO THE NAZIS.  IT WAS NOT JUST THE POOR WHICH WERE KILLED.</a:t>
            </a:r>
          </a:p>
          <a:p>
            <a:r>
              <a:rPr lang="en-US" dirty="0"/>
              <a:t>THEY WERE KILLED REGARDLESS OF WEALTH OR STATUS, THEIR DEATH WAS DETERMINED BY RELIGION AND RACE.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8AB3-3B18-4CCB-8A01-81B9EDD46EAE}" type="slidenum">
              <a:rPr lang="en-US"/>
              <a:pPr/>
              <a:t>23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9B697-9DB3-4050-9E92-70271D1ECC37}" type="slidenum">
              <a:rPr lang="en-GB"/>
              <a:pPr/>
              <a:t>27</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GB"/>
              <a:t>Remember that the black dots represent the work of the </a:t>
            </a:r>
            <a:r>
              <a:rPr lang="en-GB" sz="1000"/>
              <a:t>Einsatzgruppen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D3C8D-ECEE-4084-A3D1-A183236AD024}" type="slidenum">
              <a:rPr lang="en-GB"/>
              <a:pPr/>
              <a:t>29</a:t>
            </a:fld>
            <a:endParaRPr lang="en-GB"/>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dirty="0"/>
              <a:t>Evil is when a few good men decide to do nothing</a:t>
            </a:r>
            <a:r>
              <a:rPr lang="en-GB" dirty="0" smtClean="0"/>
              <a:t>. Attributed to Edmund</a:t>
            </a:r>
            <a:r>
              <a:rPr lang="en-GB" baseline="0" dirty="0" smtClean="0"/>
              <a:t> Burke (1729-1797); </a:t>
            </a:r>
            <a:r>
              <a:rPr lang="en-GB" dirty="0" smtClean="0"/>
              <a:t>an Irish political philosopher, Whig politician, and statesman</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7E179-DD50-4440-B6CD-AE709C98D46B}" type="slidenum">
              <a:rPr lang="en-US"/>
              <a:pPr/>
              <a:t>30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b="1" dirty="0">
                <a:solidFill>
                  <a:srgbClr val="FF0000"/>
                </a:solidFill>
                <a:cs typeface="Times New Roman" pitchFamily="18" charset="0"/>
              </a:rPr>
              <a:t> </a:t>
            </a:r>
            <a:r>
              <a:rPr lang="en-US" dirty="0" smtClean="0">
                <a:cs typeface="Times New Roman" pitchFamily="18" charset="0"/>
              </a:rPr>
              <a:t> </a:t>
            </a:r>
            <a:r>
              <a:rPr lang="en-US" dirty="0">
                <a:cs typeface="Times New Roman" pitchFamily="18" charset="0"/>
              </a:rPr>
              <a:t>Another example of mind games - Each person was allowed to take  one suitcase of his or her personal items.</a:t>
            </a:r>
            <a:r>
              <a:rPr lang="en-US" dirty="0"/>
              <a:t> </a:t>
            </a:r>
          </a:p>
          <a:p>
            <a:pPr>
              <a:buFont typeface="Wingdings" pitchFamily="2" charset="2"/>
              <a:buChar char="§"/>
            </a:pPr>
            <a:r>
              <a:rPr lang="en-US" dirty="0"/>
              <a:t>  However, the suitcase was promptly taken away at the concentration camp.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05393-FA05-400C-82FF-6C79BFA325AA}"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cs typeface="Times New Roman" pitchFamily="18" charset="0"/>
              </a:rPr>
              <a:t>“</a:t>
            </a:r>
            <a:r>
              <a:rPr lang="en-US" dirty="0">
                <a:cs typeface="Times New Roman" pitchFamily="18" charset="0"/>
              </a:rPr>
              <a:t>Night of Crystal” or “Night of Broken Glass” – a government organized riot. </a:t>
            </a:r>
          </a:p>
          <a:p>
            <a:pPr>
              <a:buFont typeface="Wingdings" pitchFamily="2" charset="2"/>
              <a:buChar char="§"/>
            </a:pPr>
            <a:r>
              <a:rPr lang="en-US" dirty="0">
                <a:cs typeface="Times New Roman" pitchFamily="18" charset="0"/>
              </a:rPr>
              <a:t>  A form of terrorism.</a:t>
            </a:r>
            <a:r>
              <a:rPr lang="en-US" dirty="0"/>
              <a:t> </a:t>
            </a:r>
          </a:p>
          <a:p>
            <a:pPr algn="just">
              <a:buFont typeface="Wingdings" pitchFamily="2" charset="2"/>
              <a:buChar char="§"/>
            </a:pPr>
            <a:r>
              <a:rPr lang="en-US" sz="1000" dirty="0">
                <a:cs typeface="Times New Roman" pitchFamily="18" charset="0"/>
              </a:rPr>
              <a:t>  </a:t>
            </a:r>
            <a:r>
              <a:rPr lang="en-US" sz="1000" dirty="0" err="1">
                <a:cs typeface="Times New Roman" pitchFamily="18" charset="0"/>
              </a:rPr>
              <a:t>Kristallnacht</a:t>
            </a:r>
            <a:r>
              <a:rPr lang="en-US" sz="1000" dirty="0">
                <a:cs typeface="Times New Roman" pitchFamily="18" charset="0"/>
              </a:rPr>
              <a:t> was the name given to the first major attack on the Jewish population of Germany and Austria on November 9-10, 1938. The proclaimed objective of the Nazi regime was to rid Europe of its Jewish population. In November 1938, following the assassination of a German diplomat in Paris by a young Jewish student trying desperately to help his parents obtain visas to return to their homeland, all synagogues in Germany were set on fire, windows of Jewish shops were smashed, and thousands of Jews were arrested.  The “Night of Broken Glass” (</a:t>
            </a:r>
            <a:r>
              <a:rPr lang="en-US" sz="1000" i="1" dirty="0" err="1">
                <a:cs typeface="Times New Roman" pitchFamily="18" charset="0"/>
              </a:rPr>
              <a:t>Kristallnacht</a:t>
            </a:r>
            <a:r>
              <a:rPr lang="en-US" sz="1000" dirty="0">
                <a:cs typeface="Times New Roman" pitchFamily="18" charset="0"/>
              </a:rPr>
              <a:t>) was a signal to Jews in Germany and Austria to leave as soon as possible. Several hundred thousand people were able to find refuge in other countries, but a similar number, including many who were old or poor, stayed to face an uncertain fate.</a:t>
            </a:r>
          </a:p>
          <a:p>
            <a:pPr algn="just">
              <a:buFont typeface="Wingdings" pitchFamily="2" charset="2"/>
              <a:buChar char="§"/>
            </a:pPr>
            <a:r>
              <a:rPr lang="en-US" sz="1000" i="1" dirty="0">
                <a:cs typeface="Times New Roman" pitchFamily="18" charset="0"/>
              </a:rPr>
              <a:t>  November 8, 1938, at an annual celebration at a beer hall, Hitler was overheard telling Goebbels, Hitler’s Chief of Propaganda, that the “SA should have a fling”</a:t>
            </a:r>
            <a:endParaRPr lang="en-US" sz="1000" dirty="0">
              <a:cs typeface="Times New Roman" pitchFamily="18" charset="0"/>
            </a:endParaRPr>
          </a:p>
          <a:p>
            <a:pPr>
              <a:buFont typeface="Wingdings" pitchFamily="2" charset="2"/>
              <a:buChar char="§"/>
            </a:pPr>
            <a:r>
              <a:rPr lang="en-US" sz="1000" dirty="0">
                <a:cs typeface="Times New Roman" pitchFamily="18" charset="0"/>
              </a:rPr>
              <a:t>  The event was described as a “spontaneous” outrage of German anger against the Jewish population because of the murder of the German diplomat. It also served as “proof” that the Jews were depicted honestly in the Nazi propaganda campaign.  Nazi offices all over Germany were given specific details as to what to do during this </a:t>
            </a:r>
            <a:r>
              <a:rPr lang="en-US" sz="1000" dirty="0" err="1">
                <a:cs typeface="Times New Roman" pitchFamily="18" charset="0"/>
              </a:rPr>
              <a:t>progrom</a:t>
            </a:r>
            <a:r>
              <a:rPr lang="en-US" sz="1000" dirty="0">
                <a:cs typeface="Times New Roman" pitchFamily="18" charset="0"/>
              </a:rPr>
              <a:t>: burn synagogues, smash windows of Jewish businesses, ransack Jewish businesses and homes, and arrest all Jewish males, taking them to concentration camps. Over one hundred Jews were killed that night; others were subjected to torture. An estimated 20,000 children were left homeless and fatherless by the destruction of </a:t>
            </a:r>
            <a:r>
              <a:rPr lang="en-US" sz="1000" i="1" dirty="0" err="1">
                <a:cs typeface="Times New Roman" pitchFamily="18" charset="0"/>
              </a:rPr>
              <a:t>Kristallnacht</a:t>
            </a:r>
            <a:r>
              <a:rPr lang="en-US" sz="1000" i="1" dirty="0">
                <a:cs typeface="Times New Roman" pitchFamily="18" charset="0"/>
              </a:rPr>
              <a:t> </a:t>
            </a:r>
            <a:r>
              <a:rPr lang="en-US" sz="1000" dirty="0">
                <a:cs typeface="Times New Roman" pitchFamily="18" charset="0"/>
              </a:rPr>
              <a:t>and imprisonment of Jewish men.</a:t>
            </a:r>
            <a:r>
              <a:rPr lang="en-US" sz="1000"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8E362-8236-43BB-8E06-0674245AFBFF}" type="slidenum">
              <a:rPr lang="en-US"/>
              <a:pPr/>
              <a:t>31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a:buFont typeface="Wingdings" pitchFamily="2" charset="2"/>
              <a:buChar char="§"/>
            </a:pPr>
            <a:r>
              <a:rPr lang="en-US" dirty="0" smtClean="0">
                <a:cs typeface="Times New Roman" pitchFamily="18" charset="0"/>
              </a:rPr>
              <a:t>  </a:t>
            </a:r>
            <a:r>
              <a:rPr lang="en-US" dirty="0">
                <a:cs typeface="Times New Roman" pitchFamily="18" charset="0"/>
              </a:rPr>
              <a:t>Trains used to transport the Jews to the camps.</a:t>
            </a:r>
          </a:p>
          <a:p>
            <a:pPr>
              <a:buFont typeface="Wingdings" pitchFamily="2" charset="2"/>
              <a:buChar char="§"/>
            </a:pPr>
            <a:r>
              <a:rPr lang="en-US" dirty="0">
                <a:cs typeface="Times New Roman" pitchFamily="18" charset="0"/>
              </a:rPr>
              <a:t>  Boxcars built to hold 8 horses or 40 people were used to transport no fewer than 100 people, often as many as 200 people, were jammed into a boxcar</a:t>
            </a:r>
          </a:p>
          <a:p>
            <a:pPr>
              <a:buFont typeface="Wingdings" pitchFamily="2" charset="2"/>
              <a:buChar char="§"/>
            </a:pPr>
            <a:r>
              <a:rPr lang="en-US" dirty="0">
                <a:cs typeface="Times New Roman" pitchFamily="18" charset="0"/>
              </a:rPr>
              <a:t>  Crowded conditions – You could not sit down; no food, no water, no  lights and no bathrooms.  The people who were crushed to death were left on board with the living until the boxcar reached the camp. </a:t>
            </a:r>
          </a:p>
          <a:p>
            <a:pPr>
              <a:buFont typeface="Wingdings" pitchFamily="2" charset="2"/>
              <a:buChar char="§"/>
            </a:pPr>
            <a:r>
              <a:rPr lang="en-US" dirty="0">
                <a:cs typeface="Times New Roman" pitchFamily="18" charset="0"/>
              </a:rPr>
              <a:t>  The only fresh air came from a small vent at one end of the boxcar or a small window at the other end.</a:t>
            </a:r>
          </a:p>
          <a:p>
            <a:pPr>
              <a:buFont typeface="Wingdings" pitchFamily="2" charset="2"/>
              <a:buChar char="§"/>
            </a:pPr>
            <a:r>
              <a:rPr lang="en-US" dirty="0">
                <a:cs typeface="Times New Roman" pitchFamily="18" charset="0"/>
              </a:rPr>
              <a:t>  The train rides could last days.</a:t>
            </a:r>
          </a:p>
          <a:p>
            <a:pPr>
              <a:buFont typeface="Wingdings" pitchFamily="2" charset="2"/>
              <a:buChar char="§"/>
            </a:pPr>
            <a:r>
              <a:rPr lang="en-US" dirty="0">
                <a:cs typeface="Times New Roman" pitchFamily="18" charset="0"/>
              </a:rPr>
              <a:t>  Thousands died - because the people coming from the ghettos were already malnourished or diseased and could not survive the transport.</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DD86F-92F3-47CC-807A-E5EF43D5EBE5}" type="slidenum">
              <a:rPr lang="en-US"/>
              <a:pPr/>
              <a:t>32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buFont typeface="Wingdings" pitchFamily="2" charset="2"/>
              <a:buChar char="§"/>
            </a:pPr>
            <a:r>
              <a:rPr lang="en-US" sz="1300" dirty="0" smtClean="0">
                <a:cs typeface="Times New Roman" pitchFamily="18" charset="0"/>
              </a:rPr>
              <a:t>  </a:t>
            </a:r>
            <a:r>
              <a:rPr lang="en-US" sz="1300" dirty="0">
                <a:cs typeface="Times New Roman" pitchFamily="18" charset="0"/>
              </a:rPr>
              <a:t>Trains were greeted by a Nazi commander, who held the power of life or death.</a:t>
            </a:r>
          </a:p>
          <a:p>
            <a:pPr>
              <a:buFont typeface="Wingdings" pitchFamily="2" charset="2"/>
              <a:buChar char="§"/>
            </a:pPr>
            <a:r>
              <a:rPr lang="en-US" sz="1300" dirty="0">
                <a:cs typeface="Times New Roman" pitchFamily="18" charset="0"/>
              </a:rPr>
              <a:t>  Commanders would instruct the soldiers how to separate people as they were taken off the train.</a:t>
            </a:r>
          </a:p>
          <a:p>
            <a:pPr>
              <a:buFont typeface="Wingdings" pitchFamily="2" charset="2"/>
              <a:buChar char="§"/>
            </a:pPr>
            <a:r>
              <a:rPr lang="en-US" sz="1300" dirty="0">
                <a:cs typeface="Times New Roman" pitchFamily="18" charset="0"/>
              </a:rPr>
              <a:t> Suitcases taken away and valuables confiscated.</a:t>
            </a:r>
          </a:p>
          <a:p>
            <a:pPr>
              <a:buFont typeface="Wingdings" pitchFamily="2" charset="2"/>
              <a:buChar char="§"/>
            </a:pPr>
            <a:endParaRPr lang="en-US" sz="1300" dirty="0">
              <a:cs typeface="Times New Roman" pitchFamily="18" charset="0"/>
            </a:endParaRPr>
          </a:p>
          <a:p>
            <a:endParaRPr lang="en-US" b="1" dirty="0">
              <a:cs typeface="Times New Roman" pitchFamily="18" charset="0"/>
            </a:endParaRPr>
          </a:p>
          <a:p>
            <a:endParaRPr lang="en-US" dirty="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90DDD-6AEC-4ADB-9876-9A7F883FA45C}" type="slidenum">
              <a:rPr lang="en-US"/>
              <a:pPr/>
              <a:t>41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105400" cy="4572000"/>
          </a:xfrm>
        </p:spPr>
        <p:txBody>
          <a:bodyPr/>
          <a:lstStyle/>
          <a:p>
            <a:pPr>
              <a:buFont typeface="Wingdings" pitchFamily="2" charset="2"/>
              <a:buChar char="§"/>
            </a:pPr>
            <a:r>
              <a:rPr lang="en-US" sz="1100" dirty="0" smtClean="0">
                <a:cs typeface="Times New Roman" pitchFamily="18" charset="0"/>
              </a:rPr>
              <a:t>  </a:t>
            </a:r>
            <a:r>
              <a:rPr lang="en-US" sz="1100" dirty="0">
                <a:cs typeface="Times New Roman" pitchFamily="18" charset="0"/>
              </a:rPr>
              <a:t>Above the gated-entry into the camp was a slogan - "</a:t>
            </a:r>
            <a:r>
              <a:rPr lang="en-US" sz="1100" dirty="0" err="1">
                <a:cs typeface="Times New Roman" pitchFamily="18" charset="0"/>
              </a:rPr>
              <a:t>Arbeit</a:t>
            </a:r>
            <a:r>
              <a:rPr lang="en-US" sz="1100" dirty="0">
                <a:cs typeface="Times New Roman" pitchFamily="18" charset="0"/>
              </a:rPr>
              <a:t> </a:t>
            </a:r>
            <a:r>
              <a:rPr lang="en-US" sz="1100" dirty="0" err="1">
                <a:cs typeface="Times New Roman" pitchFamily="18" charset="0"/>
              </a:rPr>
              <a:t>Macht</a:t>
            </a:r>
            <a:r>
              <a:rPr lang="en-US" sz="1100" dirty="0">
                <a:cs typeface="Times New Roman" pitchFamily="18" charset="0"/>
              </a:rPr>
              <a:t> </a:t>
            </a:r>
            <a:r>
              <a:rPr lang="en-US" sz="1100" dirty="0" err="1">
                <a:cs typeface="Times New Roman" pitchFamily="18" charset="0"/>
              </a:rPr>
              <a:t>Frei</a:t>
            </a:r>
            <a:r>
              <a:rPr lang="en-US" sz="1100" dirty="0">
                <a:cs typeface="Times New Roman" pitchFamily="18" charset="0"/>
              </a:rPr>
              <a:t>" which means "Work will set you free."  While the Nazis did use some prisoners as slave laborers, killing was the major goal of this camp.  Another mind game example.</a:t>
            </a:r>
          </a:p>
          <a:p>
            <a:pPr>
              <a:buFont typeface="Wingdings" pitchFamily="2" charset="2"/>
              <a:buChar char="§"/>
            </a:pPr>
            <a:r>
              <a:rPr lang="en-US" sz="1100" dirty="0">
                <a:cs typeface="Times New Roman" pitchFamily="18" charset="0"/>
              </a:rPr>
              <a:t>  Once they were separated by sex, the victims waited in long lines to be checked by a doctor. He decided who would go to the gas chambers.</a:t>
            </a:r>
          </a:p>
          <a:p>
            <a:pPr>
              <a:buFont typeface="Wingdings" pitchFamily="2" charset="2"/>
              <a:buChar char="§"/>
            </a:pPr>
            <a:r>
              <a:rPr lang="en-US" sz="1100" dirty="0">
                <a:cs typeface="Times New Roman" pitchFamily="18" charset="0"/>
              </a:rPr>
              <a:t>  Old people, sick people, women with children under 14, and all pregnant women were told to remove their clothing and then they were led to the shower rooms which were actually the gassing chambers.  Guards threw canisters into the "showers" which exploded.  At the end of 15 minutes, if the guard saw no one standing, doors were opened, bodies </a:t>
            </a:r>
            <a:r>
              <a:rPr lang="en-US" sz="1100" dirty="0">
                <a:latin typeface="Times New Roman" pitchFamily="18" charset="0"/>
                <a:cs typeface="Times New Roman" pitchFamily="18" charset="0"/>
              </a:rPr>
              <a:t> </a:t>
            </a:r>
            <a:r>
              <a:rPr lang="en-US" sz="1100" dirty="0">
                <a:cs typeface="Times New Roman" pitchFamily="18" charset="0"/>
              </a:rPr>
              <a:t>removed and an exhaust fan cleaned the bad air before the next group of people were brought in.</a:t>
            </a:r>
          </a:p>
          <a:p>
            <a:pPr>
              <a:buFont typeface="Wingdings" pitchFamily="2" charset="2"/>
              <a:buChar char="§"/>
            </a:pPr>
            <a:r>
              <a:rPr lang="en-US" sz="1100" dirty="0">
                <a:cs typeface="Times New Roman" pitchFamily="18" charset="0"/>
              </a:rPr>
              <a:t>  Before the bodies were taken to the crematorium, a person's head was shaved and all dental work was removed.  Then the bodies were placed in the ovens to burn.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C8D18-3ECE-4BD1-A200-51D142F589FD}" type="slidenum">
              <a:rPr lang="en-US"/>
              <a:pPr/>
              <a:t>43</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a:lnSpc>
                <a:spcPct val="90000"/>
              </a:lnSpc>
              <a:buFont typeface="Wingdings" pitchFamily="2" charset="2"/>
              <a:buChar char="§"/>
            </a:pPr>
            <a:r>
              <a:rPr lang="en-US" dirty="0" smtClean="0">
                <a:cs typeface="Times New Roman" pitchFamily="18" charset="0"/>
              </a:rPr>
              <a:t>  </a:t>
            </a:r>
            <a:r>
              <a:rPr lang="en-US" dirty="0">
                <a:cs typeface="Times New Roman" pitchFamily="18" charset="0"/>
              </a:rPr>
              <a:t>The young, the healthy, and those with skills needed by camp officials were sent to a camp.  In the camp, their heads were shaved and they were herded into overcrowded barracks.  They were assigned a number and a uniform that looked like a black and white striped pajama.  In Auschwitz, a number was tattooed on the prisoner's forearm.  Men and women were assigned to different barracks.  Everyone had a job.</a:t>
            </a:r>
            <a:r>
              <a:rPr lang="en-US" dirty="0"/>
              <a:t> </a:t>
            </a:r>
          </a:p>
          <a:p>
            <a:pPr>
              <a:lnSpc>
                <a:spcPct val="90000"/>
              </a:lnSpc>
              <a:buFont typeface="Wingdings" pitchFamily="2" charset="2"/>
              <a:buChar char="§"/>
            </a:pPr>
            <a:r>
              <a:rPr lang="en-US" dirty="0">
                <a:cs typeface="Times New Roman" pitchFamily="18" charset="0"/>
              </a:rPr>
              <a:t> Many prisoners were assigned jobs in factories built near the camps.  The factories produced items essential for the war effort.  Hair that was shaved from victims was used to stuff mattresses or pillows; gold removed from both living and dead prisoners was melted into bricks; any other metal was sent to the factory to be made into bullets.</a:t>
            </a:r>
          </a:p>
          <a:p>
            <a:pPr>
              <a:lnSpc>
                <a:spcPct val="90000"/>
              </a:lnSpc>
              <a:buFont typeface="Wingdings" pitchFamily="2" charset="2"/>
              <a:buChar char="§"/>
            </a:pPr>
            <a:r>
              <a:rPr lang="en-US" dirty="0">
                <a:cs typeface="Times New Roman" pitchFamily="18" charset="0"/>
              </a:rPr>
              <a:t>  Camp rules were strict - a prisoner has to obey or he was punished or killed.  Many times the guards were sadistic - they could punish a prisoner any way they chose and nobody cared.  When prisoners were fed, they were given bread made from sawdust and one bowl of vegetable broth made from rotten vegetables. </a:t>
            </a:r>
          </a:p>
          <a:p>
            <a:pPr>
              <a:lnSpc>
                <a:spcPct val="90000"/>
              </a:lnSpc>
              <a:buFont typeface="Wingdings" pitchFamily="2" charset="2"/>
              <a:buChar char="§"/>
            </a:pPr>
            <a:r>
              <a:rPr lang="en-US" dirty="0">
                <a:cs typeface="Times New Roman" pitchFamily="18" charset="0"/>
              </a:rPr>
              <a:t>All punishments were cruel and inhumane.   Some prisoners were whipped, others were hung by their arms and left for long periods of time.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9A6F-00FC-40EB-BD7B-93ADAB991AA2}" type="slidenum">
              <a:rPr lang="en-US"/>
              <a:pPr/>
              <a:t>44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smtClean="0"/>
              <a:t>This </a:t>
            </a:r>
            <a:r>
              <a:rPr lang="en-US" dirty="0"/>
              <a:t>is a photo of a survivor, showing the tattoo with which he received while at Auschwitz.</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54A4D-F621-4FAE-A775-A9B96EDD0147}" type="slidenum">
              <a:rPr lang="en-US"/>
              <a:pPr/>
              <a:t>45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cs typeface="Times New Roman" pitchFamily="18" charset="0"/>
            </a:endParaRPr>
          </a:p>
          <a:p>
            <a:endParaRPr lang="en-US" dirty="0">
              <a:cs typeface="Times New Roman" pitchFamily="18" charset="0"/>
            </a:endParaRPr>
          </a:p>
          <a:p>
            <a:r>
              <a:rPr lang="en-US" dirty="0">
                <a:cs typeface="Times New Roman" pitchFamily="18" charset="0"/>
              </a:rPr>
              <a:t> Because most children were immediately killed, it is likely this baby was part of a study that used twins for experiments preformed by Nazi doctors.  </a:t>
            </a:r>
          </a:p>
          <a:p>
            <a:endParaRPr lang="en-US" dirty="0">
              <a:cs typeface="Times New Roman" pitchFamily="18" charset="0"/>
            </a:endParaRPr>
          </a:p>
          <a:p>
            <a:endParaRPr lang="en-US" dirty="0">
              <a:cs typeface="Times New Roman" pitchFamily="18" charset="0"/>
            </a:endParaRPr>
          </a:p>
          <a:p>
            <a:r>
              <a:rPr lang="en-US" b="1" dirty="0">
                <a:cs typeface="Times New Roman" pitchFamily="18"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F0DF2-816D-4326-8DC0-9FF022F10BC1}" type="slidenum">
              <a:rPr lang="en-US"/>
              <a:pPr/>
              <a:t>46</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a:buFont typeface="Wingdings" pitchFamily="2" charset="2"/>
              <a:buChar char="§"/>
            </a:pPr>
            <a:r>
              <a:rPr lang="en-US" dirty="0" smtClean="0">
                <a:cs typeface="Times New Roman" pitchFamily="18" charset="0"/>
              </a:rPr>
              <a:t>  </a:t>
            </a:r>
            <a:r>
              <a:rPr lang="en-US" dirty="0">
                <a:cs typeface="Times New Roman" pitchFamily="18" charset="0"/>
              </a:rPr>
              <a:t>Scores of Nazi doctors and medical researchers were given permission to carry out medical experiments on people in the camp where specially equipped laboratories were built. </a:t>
            </a:r>
          </a:p>
          <a:p>
            <a:pPr>
              <a:buFont typeface="Wingdings" pitchFamily="2" charset="2"/>
              <a:buChar char="§"/>
            </a:pPr>
            <a:r>
              <a:rPr lang="en-US" dirty="0">
                <a:cs typeface="Times New Roman" pitchFamily="18" charset="0"/>
              </a:rPr>
              <a:t>  Dr. Josef </a:t>
            </a:r>
            <a:r>
              <a:rPr lang="en-US" dirty="0" err="1">
                <a:cs typeface="Times New Roman" pitchFamily="18" charset="0"/>
              </a:rPr>
              <a:t>Mengele</a:t>
            </a:r>
            <a:r>
              <a:rPr lang="en-US" dirty="0">
                <a:cs typeface="Times New Roman" pitchFamily="18" charset="0"/>
              </a:rPr>
              <a:t>, "Angel of Death," was in charge of the staff, which performed the medical experiments in the name of “scientific research”.  The experiments were a form of torture because none were done using anesthesia.  </a:t>
            </a:r>
          </a:p>
          <a:p>
            <a:pPr>
              <a:buFont typeface="Wingdings" pitchFamily="2" charset="2"/>
              <a:buChar char="§"/>
            </a:pPr>
            <a:r>
              <a:rPr lang="en-US" dirty="0">
                <a:cs typeface="Times New Roman" pitchFamily="18" charset="0"/>
              </a:rPr>
              <a:t>  Children as well as adults were used in experiments.  </a:t>
            </a:r>
          </a:p>
          <a:p>
            <a:pPr>
              <a:buFont typeface="Wingdings" pitchFamily="2" charset="2"/>
              <a:buChar char="§"/>
            </a:pPr>
            <a:r>
              <a:rPr lang="en-US" dirty="0">
                <a:cs typeface="Times New Roman" pitchFamily="18" charset="0"/>
              </a:rPr>
              <a:t>  People were injected with terrible diseases; organs were removed, and some experiments were done for specific reasons.  For example, men were placed in cold water to see how long they could live before they succumbed to hypothermia.   This experiment provided the Nazis with a time limit on how long their pilots could survive in water if they were shot down over the Baltic or North Sea. </a:t>
            </a:r>
          </a:p>
          <a:p>
            <a:pPr>
              <a:buFont typeface="Wingdings" pitchFamily="2" charset="2"/>
              <a:buChar char="§"/>
            </a:pPr>
            <a:r>
              <a:rPr lang="en-US" dirty="0">
                <a:cs typeface="Times New Roman" pitchFamily="18" charset="0"/>
              </a:rPr>
              <a:t>  Every experiment was documented.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78EDB-B8BB-4781-8453-CC8876AB6886}" type="slidenum">
              <a:rPr lang="en-US"/>
              <a:pPr/>
              <a:t>47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buFont typeface="Wingdings" pitchFamily="2" charset="2"/>
              <a:buChar char="§"/>
            </a:pPr>
            <a:r>
              <a:rPr lang="en-US" dirty="0" smtClean="0">
                <a:cs typeface="Times New Roman" pitchFamily="18" charset="0"/>
              </a:rPr>
              <a:t>  </a:t>
            </a:r>
            <a:r>
              <a:rPr lang="en-US" dirty="0">
                <a:cs typeface="Times New Roman" pitchFamily="18" charset="0"/>
              </a:rPr>
              <a:t>When the prisoners were stripped of their clothing, nothing was wasted.</a:t>
            </a:r>
            <a:r>
              <a:rPr lang="en-US" dirty="0"/>
              <a:t> </a:t>
            </a:r>
          </a:p>
          <a:p>
            <a:pPr>
              <a:buFont typeface="Wingdings" pitchFamily="2" charset="2"/>
              <a:buChar char="§"/>
            </a:pPr>
            <a:r>
              <a:rPr lang="en-US" dirty="0"/>
              <a:t>  This is a pile of eyeglasses - Note the mass amount – thousands were killed daily.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07B9F-F250-455A-BD69-C9A9C329D1DB}" type="slidenum">
              <a:rPr lang="en-US"/>
              <a:pPr/>
              <a:t>48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8CC3E-C59F-4D33-8DE9-AE7DB3A87C12}" type="slidenum">
              <a:rPr lang="en-US"/>
              <a:pPr/>
              <a:t>49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6706F-F287-4A29-AAB4-70BB1E9952E5}"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a:cs typeface="Times New Roman" pitchFamily="18" charset="0"/>
              </a:rPr>
              <a:t> </a:t>
            </a:r>
            <a:r>
              <a:rPr lang="en-US" dirty="0" smtClean="0">
                <a:cs typeface="Times New Roman" pitchFamily="18" charset="0"/>
              </a:rPr>
              <a:t>Living </a:t>
            </a:r>
            <a:r>
              <a:rPr lang="en-US" dirty="0">
                <a:cs typeface="Times New Roman" pitchFamily="18" charset="0"/>
              </a:rPr>
              <a:t>in ghettos.</a:t>
            </a:r>
            <a:r>
              <a:rPr lang="en-US" dirty="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04D10-CC9D-4262-B7E3-788BF72465E5}" type="slidenum">
              <a:rPr lang="en-GB"/>
              <a:pPr/>
              <a:t>51</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dirty="0"/>
              <a:t>It is important </a:t>
            </a:r>
            <a:r>
              <a:rPr lang="en-GB" dirty="0" smtClean="0"/>
              <a:t>to </a:t>
            </a:r>
            <a:r>
              <a:rPr lang="en-GB" dirty="0"/>
              <a:t>emphasis that the Death Camps were basically factories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0A094-1CE2-4A34-9869-DD93864F0E42}" type="slidenum">
              <a:rPr lang="en-US"/>
              <a:pPr/>
              <a:t>54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THIS IS THE GAS THAT WAS INTRODUCED IN 1942. </a:t>
            </a:r>
          </a:p>
          <a:p>
            <a:r>
              <a:rPr lang="en-US"/>
              <a:t>JEWS WERE SENT INTO SEALED SHOWER UNITS ON THE PRETENCE THAT THEY WERE GOING TO BE SHOWERED.   PELLETS WERE THEN  PLACED INTO THE SHOWER HEADS AND GAS CAME FROM THE SHOWERS INSTEAD OF WATER.</a:t>
            </a:r>
          </a:p>
          <a:p>
            <a:r>
              <a:rPr lang="en-US"/>
              <a:t>15 MINUTES LATER THE SHOWER ROOM WOULD BE EMPTIED, BODIES WERE ALWAYS IN A PYRAMID SHAPE, PEOPLE TRIED TO CLIMB ON TOP OF ONE ANOTHER TO ESCAPE THE GAS.</a:t>
            </a:r>
          </a:p>
          <a:p>
            <a:r>
              <a:rPr lang="en-US"/>
              <a:t>BEFORE THIS TYPE OF KILLING METHOD WAS INTRODUCED THOUGH A MORE PRIMITIVE GASSING METHOD WAS USED....</a:t>
            </a:r>
          </a:p>
          <a:p>
            <a:r>
              <a:rPr lang="en-US"/>
              <a:t>I DON'T KNOW HOW, OR EVEN WHY THIS PHOTO WAS TAKEN, BUT IT SHOWS SOME MEN AWAITING DEATH ON THEIR WAY TO THEIR BURIAL PLACE.</a:t>
            </a:r>
          </a:p>
          <a:p>
            <a:r>
              <a:rPr lang="en-US"/>
              <a:t>DID THEY ALWAYS BURY THE DEAD?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D9DD2-0FC9-4964-A462-B6C73137C0B1}" type="slidenum">
              <a:rPr lang="en-US"/>
              <a:pPr/>
              <a:t>58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7C425-D77F-4B66-AFCE-5128367EE16E}" type="slidenum">
              <a:rPr lang="en-US"/>
              <a:pPr/>
              <a:t>61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5615C-8FC2-4B30-BA45-0B908F82B864}" type="slidenum">
              <a:rPr lang="en-US"/>
              <a:pPr/>
              <a:t>69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How did they manage to get together all these Jews to kills them?</a:t>
            </a:r>
          </a:p>
          <a:p>
            <a:r>
              <a:rPr lang="en-US"/>
              <a:t>How did they kill them when they had them?</a:t>
            </a:r>
          </a:p>
          <a:p>
            <a:r>
              <a:rPr lang="en-US"/>
              <a:t>To begin with there were concentration camps.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CF70B-B9C7-4B7F-87F3-8C7CDB9AAC1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b="1">
                <a:solidFill>
                  <a:srgbClr val="FF0000"/>
                </a:solidFill>
                <a:cs typeface="Times New Roman" pitchFamily="18" charset="0"/>
              </a:rPr>
              <a:t>SLIDE 47 </a:t>
            </a:r>
            <a:r>
              <a:rPr lang="en-US" b="1">
                <a:cs typeface="Times New Roman" pitchFamily="18" charset="0"/>
              </a:rPr>
              <a:t>– Poem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AC8D0-FEF9-488A-B8D7-46FC5644DFDA}" type="slidenum">
              <a:rPr lang="en-US"/>
              <a:pPr/>
              <a:t>5</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a:buFont typeface="Wingdings" pitchFamily="2" charset="2"/>
              <a:buNone/>
            </a:pPr>
            <a:r>
              <a:rPr lang="en-US" dirty="0" smtClean="0">
                <a:cs typeface="Times New Roman" pitchFamily="18" charset="0"/>
              </a:rPr>
              <a:t>Badges </a:t>
            </a:r>
            <a:r>
              <a:rPr lang="en-US" dirty="0">
                <a:cs typeface="Times New Roman" pitchFamily="18" charset="0"/>
              </a:rPr>
              <a:t>helped Nazis keep track of Jews and others not only in prison camps but also in communities across Nazi-controlled territory</a:t>
            </a:r>
            <a:r>
              <a:rPr lang="en-US" dirty="0" smtClean="0">
                <a:cs typeface="Times New Roman" pitchFamily="18" charset="0"/>
              </a:rPr>
              <a:t>. The </a:t>
            </a:r>
            <a:r>
              <a:rPr lang="en-US" dirty="0">
                <a:cs typeface="Times New Roman" pitchFamily="18" charset="0"/>
              </a:rPr>
              <a:t>badges people wore were mandated and had nothing to do with any personal choices they had made.</a:t>
            </a:r>
            <a:r>
              <a:rPr lang="en-US"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9E230-FF0D-4924-83A8-84630CE7955F}" type="slidenum">
              <a:rPr lang="en-US"/>
              <a:pPr/>
              <a:t>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b="1" dirty="0" smtClean="0">
                <a:cs typeface="Times New Roman" pitchFamily="18" charset="0"/>
              </a:rPr>
              <a:t>ACTUAL </a:t>
            </a:r>
            <a:r>
              <a:rPr lang="en-US" b="1" dirty="0">
                <a:cs typeface="Times New Roman" pitchFamily="18" charset="0"/>
              </a:rPr>
              <a:t>BADGES</a:t>
            </a:r>
            <a:r>
              <a:rPr lang="en-US"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C5B01-37D5-4375-AE56-0A25B5DF68C0}" type="slidenum">
              <a:rPr lang="en-US"/>
              <a:pPr/>
              <a:t>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b="1">
                <a:solidFill>
                  <a:srgbClr val="FF0000"/>
                </a:solidFill>
                <a:cs typeface="Times New Roman" pitchFamily="18" charset="0"/>
              </a:rPr>
              <a:t>SLIDE 21 </a:t>
            </a:r>
            <a:r>
              <a:rPr lang="en-US" b="1">
                <a:cs typeface="Times New Roman" pitchFamily="18" charset="0"/>
              </a:rPr>
              <a:t>– FAMILY BEING FORCED INTO GHETTOS</a:t>
            </a:r>
            <a:endParaRPr lang="en-US">
              <a:cs typeface="Times New Roman" pitchFamily="18" charset="0"/>
            </a:endParaRPr>
          </a:p>
          <a:p>
            <a:r>
              <a:rPr lang="en-US" b="1">
                <a:cs typeface="Times New Roman" pitchFamily="18" charset="0"/>
              </a:rPr>
              <a:t> </a:t>
            </a:r>
            <a:endParaRPr lang="en-US">
              <a:cs typeface="Times New Roman" pitchFamily="18" charset="0"/>
            </a:endParaRPr>
          </a:p>
          <a:p>
            <a:pPr>
              <a:buFont typeface="Wingdings" pitchFamily="2" charset="2"/>
              <a:buChar char="§"/>
            </a:pPr>
            <a:r>
              <a:rPr lang="en-US">
                <a:cs typeface="Times New Roman" pitchFamily="18" charset="0"/>
              </a:rPr>
              <a:t>  The Nazi policy quickly changed and instead of forcing Jews to emigrate, the policy became one of annihilation. </a:t>
            </a:r>
            <a:r>
              <a:rPr lang="en-US" i="1">
                <a:cs typeface="Times New Roman" pitchFamily="18" charset="0"/>
              </a:rPr>
              <a:t>Def. To reduce to nothing, to destroy.</a:t>
            </a:r>
            <a:endParaRPr lang="en-US">
              <a:cs typeface="Times New Roman" pitchFamily="18" charset="0"/>
            </a:endParaRPr>
          </a:p>
          <a:p>
            <a:pPr>
              <a:buFont typeface="Wingdings" pitchFamily="2" charset="2"/>
              <a:buChar char="§"/>
            </a:pPr>
            <a:r>
              <a:rPr lang="en-US">
                <a:cs typeface="Times New Roman" pitchFamily="18" charset="0"/>
              </a:rPr>
              <a:t>  The Nazis began to roundup Jews throughout Europe.  The victims were first put in ghettos and told that when labor camps were built, they would be resettled in special work areas.</a:t>
            </a:r>
          </a:p>
          <a:p>
            <a:pPr>
              <a:buFont typeface="Wingdings" pitchFamily="2" charset="2"/>
              <a:buChar char="§"/>
            </a:pPr>
            <a:r>
              <a:rPr lang="en-US">
                <a:cs typeface="Times New Roman" pitchFamily="18" charset="0"/>
              </a:rPr>
              <a:t>  Ghettos were located in Eastern Europe, and they were located in the poorest section of the city.  Ghettos were enclosed either with a brick wall or barbed wire fence.  </a:t>
            </a:r>
          </a:p>
          <a:p>
            <a:pPr>
              <a:buFont typeface="Wingdings" pitchFamily="2" charset="2"/>
              <a:buChar char="§"/>
            </a:pPr>
            <a:r>
              <a:rPr lang="en-US">
                <a:cs typeface="Times New Roman" pitchFamily="18" charset="0"/>
              </a:rPr>
              <a:t>  Entire neighborhoods set up to be similar to prisons/jails with armed guards at all gates.</a:t>
            </a: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E8914-BB06-440D-9C5D-C3247DECC46E}" type="slidenum">
              <a:rPr lang="en-US"/>
              <a:pPr/>
              <a:t>8</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a:buFont typeface="Wingdings" pitchFamily="2" charset="2"/>
              <a:buChar char="§"/>
            </a:pPr>
            <a:r>
              <a:rPr lang="en-US" dirty="0" smtClean="0">
                <a:cs typeface="Times New Roman" pitchFamily="18" charset="0"/>
              </a:rPr>
              <a:t>  </a:t>
            </a:r>
            <a:r>
              <a:rPr lang="en-US" dirty="0">
                <a:cs typeface="Times New Roman" pitchFamily="18" charset="0"/>
              </a:rPr>
              <a:t>Whenever the Nazi officials in charge decided, a certain number of ghetto residents were ordered to report to rail stations for resettlement/relocation somewhere else.</a:t>
            </a:r>
          </a:p>
          <a:p>
            <a:pPr>
              <a:buFont typeface="Wingdings" pitchFamily="2" charset="2"/>
              <a:buChar char="§"/>
            </a:pPr>
            <a:r>
              <a:rPr lang="en-US" dirty="0">
                <a:cs typeface="Times New Roman" pitchFamily="18" charset="0"/>
              </a:rPr>
              <a:t>  Thinking that life could only be better away from the disease-ridden ghettos, victims willingly accepted resettlement.</a:t>
            </a:r>
          </a:p>
          <a:p>
            <a:pPr>
              <a:buFont typeface="Wingdings" pitchFamily="2" charset="2"/>
              <a:buChar char="§"/>
            </a:pPr>
            <a:r>
              <a:rPr lang="en-US" dirty="0">
                <a:cs typeface="Times New Roman" pitchFamily="18" charset="0"/>
              </a:rPr>
              <a:t>  In order to avoid panic in the ghettos, the Nazis allowed families to travel together to the death camps.  This is one of many examples of mind games played by the Nazis for cooperation</a:t>
            </a:r>
            <a:r>
              <a:rPr lang="en-US"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2B259-12BF-4D22-A3E4-634B1DA1476E}" type="slidenum">
              <a:rPr lang="en-US"/>
              <a:pPr/>
              <a:t>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cs typeface="Times New Roman" pitchFamily="18" charset="0"/>
              </a:rPr>
              <a:t>Sent </a:t>
            </a:r>
            <a:r>
              <a:rPr lang="en-US" dirty="0">
                <a:cs typeface="Times New Roman" pitchFamily="18" charset="0"/>
              </a:rPr>
              <a:t>to concentration camps and/or death camps.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FD3510-F466-4F62-A7C9-882728FFDE6D}"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7BC020-25AA-44FC-A950-E02B7C13C880}" type="datetimeFigureOut">
              <a:rPr lang="en-US" smtClean="0"/>
              <a:pPr/>
              <a:t>3/31/2010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C0760F33-34B9-4E07-ADE0-7423B78D1F06}"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BC020-25AA-44FC-A950-E02B7C13C880}" type="datetimeFigureOut">
              <a:rPr lang="en-US" smtClean="0"/>
              <a:pPr/>
              <a:t>3/31/2010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BC020-25AA-44FC-A950-E02B7C13C880}" type="datetimeFigureOut">
              <a:rPr lang="en-US" smtClean="0"/>
              <a:pPr/>
              <a:t>3/31/2010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9D45656-CF9F-4973-965E-261ABF6BA09E}"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767D89A-B55F-4D99-BA93-C1795807D9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BC020-25AA-44FC-A950-E02B7C13C880}" type="datetimeFigureOut">
              <a:rPr lang="en-US" smtClean="0"/>
              <a:pPr/>
              <a:t>3/31/2010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7BC020-25AA-44FC-A950-E02B7C13C880}" type="datetimeFigureOut">
              <a:rPr lang="en-US" smtClean="0"/>
              <a:pPr/>
              <a:t>3/31/2010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C0760F33-34B9-4E07-ADE0-7423B78D1F0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7BC020-25AA-44FC-A950-E02B7C13C880}" type="datetimeFigureOut">
              <a:rPr lang="en-US" smtClean="0"/>
              <a:pPr/>
              <a:t>3/31/2010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7BC020-25AA-44FC-A950-E02B7C13C880}" type="datetimeFigureOut">
              <a:rPr lang="en-US" smtClean="0"/>
              <a:pPr/>
              <a:t>3/31/2010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7BC020-25AA-44FC-A950-E02B7C13C880}" type="datetimeFigureOut">
              <a:rPr lang="en-US" smtClean="0"/>
              <a:pPr/>
              <a:t>3/31/2010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BC020-25AA-44FC-A950-E02B7C13C880}" type="datetimeFigureOut">
              <a:rPr lang="en-US" smtClean="0"/>
              <a:pPr/>
              <a:t>3/31/2010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7BC020-25AA-44FC-A950-E02B7C13C880}" type="datetimeFigureOut">
              <a:rPr lang="en-US" smtClean="0"/>
              <a:pPr/>
              <a:t>3/31/2010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7BC020-25AA-44FC-A950-E02B7C13C880}" type="datetimeFigureOut">
              <a:rPr lang="en-US" smtClean="0"/>
              <a:pPr/>
              <a:t>3/31/2010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60F33-34B9-4E07-ADE0-7423B78D1F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7BC020-25AA-44FC-A950-E02B7C13C880}" type="datetimeFigureOut">
              <a:rPr lang="en-US" smtClean="0"/>
              <a:pPr/>
              <a:t>3/31/2010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760F33-34B9-4E07-ADE0-7423B78D1F06}"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lpasoholocaustmuseum.org/presentation.sst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audio" Target="http://www.schoolhistory.co.uk/gcselinks/indepth/germany/resources/AK%2043.mp3"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holocaustresearchproject.org/einsatz/babiyartes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http://fcit.coedu.usf.edu/HOLOCAUST/gifs/19526.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http://fcit.coedu.usf.edu/HOLOCAUST/gifs/86838.gif"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7.wav"/><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http://fcit.coedu.usf.edu/HOLOCAUST/PICS31/78635.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auschwitz-muzeum.oswiecim.pl/html/eng/historia_KL/foto/krematoria_komory_gazowe_foto_ausch_26.06.44.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7.wav"/><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hyperlink" Target="http://www.jewishvirtuallibrary.org/jsource/Holocaust/reinhard.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http://fcit.coedu.usf.edu/HOLOCAUST/PICS31/7646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Holocaust: brief history</a:t>
            </a:r>
            <a:endParaRPr lang="en-GB" dirty="0"/>
          </a:p>
        </p:txBody>
      </p:sp>
      <p:sp>
        <p:nvSpPr>
          <p:cNvPr id="3" name="Content Placeholder 2"/>
          <p:cNvSpPr>
            <a:spLocks noGrp="1"/>
          </p:cNvSpPr>
          <p:nvPr>
            <p:ph idx="1"/>
          </p:nvPr>
        </p:nvSpPr>
        <p:spPr/>
        <p:txBody>
          <a:bodyPr/>
          <a:lstStyle/>
          <a:p>
            <a:r>
              <a:rPr lang="en-GB" dirty="0" smtClean="0">
                <a:hlinkClick r:id="rId2"/>
              </a:rPr>
              <a:t>PowerPoint adapted from:-</a:t>
            </a:r>
          </a:p>
          <a:p>
            <a:pPr lvl="1"/>
            <a:r>
              <a:rPr lang="en-GB" dirty="0" smtClean="0">
                <a:hlinkClick r:id="rId2"/>
              </a:rPr>
              <a:t>http://www.elpasoholocaustmuseum.org/presentation.sstg</a:t>
            </a:r>
            <a:endParaRPr lang="en-GB" dirty="0" smtClean="0"/>
          </a:p>
          <a:p>
            <a:pPr lvl="1"/>
            <a:r>
              <a:rPr lang="en-GB" dirty="0" smtClean="0">
                <a:hlinkClick r:id="rId2"/>
              </a:rPr>
              <a:t>http://worldhistory.pppst.com/holocaust.html</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7772400" cy="1143000"/>
          </a:xfrm>
        </p:spPr>
        <p:txBody>
          <a:bodyPr/>
          <a:lstStyle/>
          <a:p>
            <a:r>
              <a:rPr lang="en-GB"/>
              <a:t>Prelude to the Final Solution</a:t>
            </a:r>
          </a:p>
        </p:txBody>
      </p:sp>
      <p:sp>
        <p:nvSpPr>
          <p:cNvPr id="3075" name="Rectangle 3"/>
          <p:cNvSpPr>
            <a:spLocks noGrp="1" noChangeArrowheads="1"/>
          </p:cNvSpPr>
          <p:nvPr>
            <p:ph type="body" idx="1"/>
          </p:nvPr>
        </p:nvSpPr>
        <p:spPr>
          <a:xfrm>
            <a:off x="609600" y="1676400"/>
            <a:ext cx="7848600" cy="4648200"/>
          </a:xfrm>
        </p:spPr>
        <p:txBody>
          <a:bodyPr>
            <a:normAutofit lnSpcReduction="10000"/>
          </a:bodyPr>
          <a:lstStyle/>
          <a:p>
            <a:pPr>
              <a:lnSpc>
                <a:spcPct val="90000"/>
              </a:lnSpc>
            </a:pPr>
            <a:r>
              <a:rPr lang="en-GB" sz="2800"/>
              <a:t>When Hitler seized power in 1933 he used his new powers under the ‘Enabling Law’ to begin his attack on the Jews.</a:t>
            </a:r>
          </a:p>
          <a:p>
            <a:pPr>
              <a:lnSpc>
                <a:spcPct val="90000"/>
              </a:lnSpc>
            </a:pPr>
            <a:endParaRPr lang="en-GB" sz="2800"/>
          </a:p>
          <a:p>
            <a:pPr>
              <a:lnSpc>
                <a:spcPct val="90000"/>
              </a:lnSpc>
            </a:pPr>
            <a:r>
              <a:rPr lang="en-GB" sz="2800"/>
              <a:t>In 1938, the Nazi attack on the Jews changed and became more violent with Himmler launching Kristallnacht on 11</a:t>
            </a:r>
            <a:r>
              <a:rPr lang="en-GB" sz="2800" baseline="30000"/>
              <a:t>th</a:t>
            </a:r>
            <a:r>
              <a:rPr lang="en-GB" sz="2800"/>
              <a:t> November 1938.</a:t>
            </a:r>
          </a:p>
          <a:p>
            <a:pPr>
              <a:lnSpc>
                <a:spcPct val="90000"/>
              </a:lnSpc>
            </a:pPr>
            <a:endParaRPr lang="en-GB" sz="2800"/>
          </a:p>
          <a:p>
            <a:pPr>
              <a:lnSpc>
                <a:spcPct val="90000"/>
              </a:lnSpc>
            </a:pPr>
            <a:r>
              <a:rPr lang="en-GB" sz="2800"/>
              <a:t>By 1939, half of Germany’s 500,000 Jews had emigrated to escape Nazi persecution.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r>
              <a:rPr lang="en-GB"/>
              <a:t>Prelude to the Final Solution</a:t>
            </a:r>
          </a:p>
        </p:txBody>
      </p:sp>
      <p:sp>
        <p:nvSpPr>
          <p:cNvPr id="4100" name="Rectangle 4"/>
          <p:cNvSpPr>
            <a:spLocks noGrp="1" noChangeArrowheads="1"/>
          </p:cNvSpPr>
          <p:nvPr>
            <p:ph type="body" sz="half" idx="2"/>
          </p:nvPr>
        </p:nvSpPr>
        <p:spPr>
          <a:xfrm>
            <a:off x="4572000" y="1447800"/>
            <a:ext cx="3810000" cy="4114800"/>
          </a:xfrm>
        </p:spPr>
        <p:txBody>
          <a:bodyPr>
            <a:normAutofit lnSpcReduction="10000"/>
          </a:bodyPr>
          <a:lstStyle/>
          <a:p>
            <a:r>
              <a:rPr lang="en-GB"/>
              <a:t>In 1939, Germany invaded Poland which had a much larger population of 3 million Jews.</a:t>
            </a:r>
          </a:p>
          <a:p>
            <a:r>
              <a:rPr lang="en-GB"/>
              <a:t>In 1941, Germany invaded Russia which had a population of     5 million Jews.</a:t>
            </a:r>
          </a:p>
        </p:txBody>
      </p:sp>
      <p:pic>
        <p:nvPicPr>
          <p:cNvPr id="4103" name="Picture 7" descr="D:\HISTORY PICTURES\20thC\Second WW\Maps\Maps.bmp"/>
          <p:cNvPicPr>
            <a:picLocks noChangeAspect="1" noChangeArrowheads="1"/>
          </p:cNvPicPr>
          <p:nvPr/>
        </p:nvPicPr>
        <p:blipFill>
          <a:blip r:embed="rId3" cstate="print"/>
          <a:srcRect/>
          <a:stretch>
            <a:fillRect/>
          </a:stretch>
        </p:blipFill>
        <p:spPr bwMode="auto">
          <a:xfrm>
            <a:off x="609600" y="1447800"/>
            <a:ext cx="3805238"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ox(in)">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 calcmode="lin" valueType="num">
                                      <p:cBhvr additive="base">
                                        <p:cTn id="12" dur="500" fill="hold"/>
                                        <p:tgtEl>
                                          <p:spTgt spid="410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100">
                                            <p:txEl>
                                              <p:pRg st="1" end="1"/>
                                            </p:txEl>
                                          </p:spTgt>
                                        </p:tgtEl>
                                        <p:attrNameLst>
                                          <p:attrName>style.visibility</p:attrName>
                                        </p:attrNameLst>
                                      </p:cBhvr>
                                      <p:to>
                                        <p:strVal val="visible"/>
                                      </p:to>
                                    </p:set>
                                    <p:anim calcmode="lin" valueType="num">
                                      <p:cBhvr additive="base">
                                        <p:cTn id="18" dur="500" fill="hold"/>
                                        <p:tgtEl>
                                          <p:spTgt spid="4100">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GB"/>
              <a:t>The ‘Final Solution’</a:t>
            </a:r>
          </a:p>
        </p:txBody>
      </p:sp>
      <p:sp>
        <p:nvSpPr>
          <p:cNvPr id="9220" name="Rectangle 4"/>
          <p:cNvSpPr>
            <a:spLocks noGrp="1" noChangeArrowheads="1"/>
          </p:cNvSpPr>
          <p:nvPr>
            <p:ph type="body" sz="half" idx="2"/>
          </p:nvPr>
        </p:nvSpPr>
        <p:spPr>
          <a:xfrm>
            <a:off x="3657600" y="1752600"/>
            <a:ext cx="4876800" cy="4114800"/>
          </a:xfrm>
        </p:spPr>
        <p:txBody>
          <a:bodyPr>
            <a:normAutofit fontScale="92500" lnSpcReduction="10000"/>
          </a:bodyPr>
          <a:lstStyle/>
          <a:p>
            <a:r>
              <a:rPr lang="en-GB" sz="2800"/>
              <a:t>In January 1942, Himmler decided to change tactics once again and called a special conference at Wannsee.</a:t>
            </a:r>
          </a:p>
          <a:p>
            <a:r>
              <a:rPr lang="en-GB" sz="2800"/>
              <a:t>At this conference it was decided that the existing methods were too inefficient and that a new ‘Final Solution’ was necessary.</a:t>
            </a:r>
          </a:p>
        </p:txBody>
      </p:sp>
      <p:pic>
        <p:nvPicPr>
          <p:cNvPr id="9222" name="Picture 6" descr="D:\HISTORY PICTURES\20thC\Anti-Semitism\Himmler.bmp"/>
          <p:cNvPicPr>
            <a:picLocks noGrp="1" noChangeAspect="1" noChangeArrowheads="1"/>
          </p:cNvPicPr>
          <p:nvPr>
            <p:ph type="clipArt" sz="half" idx="1"/>
          </p:nvPr>
        </p:nvPicPr>
        <p:blipFill>
          <a:blip r:embed="rId3" cstate="print"/>
          <a:srcRect/>
          <a:stretch>
            <a:fillRect/>
          </a:stretch>
        </p:blipFill>
        <p:spPr>
          <a:xfrm>
            <a:off x="782638" y="1752600"/>
            <a:ext cx="2774950" cy="4191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ox(out)">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calcmode="lin" valueType="num">
                                      <p:cBhvr additive="base">
                                        <p:cTn id="12"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 calcmode="lin" valueType="num">
                                      <p:cBhvr additive="base">
                                        <p:cTn id="18"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5400" b="1" u="sng">
                <a:solidFill>
                  <a:srgbClr val="FF0000"/>
                </a:solidFill>
              </a:rPr>
              <a:t>Reinhard Heydrich</a:t>
            </a:r>
          </a:p>
        </p:txBody>
      </p:sp>
      <p:sp>
        <p:nvSpPr>
          <p:cNvPr id="22531" name="Rectangle 3"/>
          <p:cNvSpPr>
            <a:spLocks noGrp="1" noChangeArrowheads="1"/>
          </p:cNvSpPr>
          <p:nvPr>
            <p:ph type="body" sz="half" idx="1"/>
          </p:nvPr>
        </p:nvSpPr>
        <p:spPr/>
        <p:txBody>
          <a:bodyPr>
            <a:normAutofit fontScale="92500" lnSpcReduction="10000"/>
          </a:bodyPr>
          <a:lstStyle/>
          <a:p>
            <a:r>
              <a:rPr lang="en-US" sz="2800" dirty="0"/>
              <a:t>Nicknamed “The Blond Beast” and “Hangman </a:t>
            </a:r>
            <a:r>
              <a:rPr lang="en-US" sz="2800" dirty="0" err="1"/>
              <a:t>Heydrich</a:t>
            </a:r>
            <a:r>
              <a:rPr lang="en-US" sz="2800" dirty="0"/>
              <a:t>”</a:t>
            </a:r>
          </a:p>
          <a:p>
            <a:r>
              <a:rPr lang="en-US" sz="2800" dirty="0"/>
              <a:t>second in command of Gestapo and SS</a:t>
            </a:r>
          </a:p>
          <a:p>
            <a:r>
              <a:rPr lang="en-US" sz="2800" dirty="0"/>
              <a:t>principle planner of the Final Solution</a:t>
            </a:r>
          </a:p>
          <a:p>
            <a:r>
              <a:rPr lang="en-US" sz="2800" dirty="0"/>
              <a:t>Brigadier General in SS at the age of 30</a:t>
            </a:r>
          </a:p>
        </p:txBody>
      </p:sp>
      <p:pic>
        <p:nvPicPr>
          <p:cNvPr id="22534" name="Picture 6" descr="heydrich2"/>
          <p:cNvPicPr>
            <a:picLocks noGrp="1" noChangeAspect="1" noChangeArrowheads="1"/>
          </p:cNvPicPr>
          <p:nvPr>
            <p:ph type="clipArt" sz="half" idx="2"/>
          </p:nvPr>
        </p:nvPicPr>
        <p:blipFill>
          <a:blip r:embed="rId2" cstate="print"/>
          <a:srcRect/>
          <a:stretch>
            <a:fillRect/>
          </a:stretch>
        </p:blipFill>
        <p:spPr>
          <a:xfrm>
            <a:off x="4648200" y="1752600"/>
            <a:ext cx="3938588"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52400"/>
            <a:ext cx="7772400" cy="838200"/>
          </a:xfrm>
        </p:spPr>
        <p:txBody>
          <a:bodyPr/>
          <a:lstStyle/>
          <a:p>
            <a:r>
              <a:rPr lang="en-GB"/>
              <a:t>Wannsee Conference</a:t>
            </a:r>
          </a:p>
        </p:txBody>
      </p:sp>
      <p:sp>
        <p:nvSpPr>
          <p:cNvPr id="6149" name="Oval 5"/>
          <p:cNvSpPr>
            <a:spLocks noChangeArrowheads="1"/>
          </p:cNvSpPr>
          <p:nvPr/>
        </p:nvSpPr>
        <p:spPr bwMode="auto">
          <a:xfrm>
            <a:off x="2667000" y="2590800"/>
            <a:ext cx="3505200" cy="19812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6150" name="Text Box 6"/>
          <p:cNvSpPr txBox="1">
            <a:spLocks noChangeArrowheads="1"/>
          </p:cNvSpPr>
          <p:nvPr/>
        </p:nvSpPr>
        <p:spPr bwMode="auto">
          <a:xfrm>
            <a:off x="3200400" y="3048000"/>
            <a:ext cx="2590800" cy="1187450"/>
          </a:xfrm>
          <a:prstGeom prst="rect">
            <a:avLst/>
          </a:prstGeom>
          <a:noFill/>
          <a:ln w="9525">
            <a:noFill/>
            <a:miter lim="800000"/>
            <a:headEnd/>
            <a:tailEnd/>
          </a:ln>
          <a:effectLst/>
        </p:spPr>
        <p:txBody>
          <a:bodyPr>
            <a:spAutoFit/>
          </a:bodyPr>
          <a:lstStyle/>
          <a:p>
            <a:pPr>
              <a:spcBef>
                <a:spcPct val="50000"/>
              </a:spcBef>
            </a:pPr>
            <a:r>
              <a:rPr lang="en-GB"/>
              <a:t>How was the Final Solution going to be organised?</a:t>
            </a:r>
          </a:p>
        </p:txBody>
      </p:sp>
      <p:sp>
        <p:nvSpPr>
          <p:cNvPr id="6151" name="Text Box 7"/>
          <p:cNvSpPr txBox="1">
            <a:spLocks noChangeArrowheads="1"/>
          </p:cNvSpPr>
          <p:nvPr/>
        </p:nvSpPr>
        <p:spPr bwMode="auto">
          <a:xfrm>
            <a:off x="6172200" y="1295400"/>
            <a:ext cx="2667000" cy="1311275"/>
          </a:xfrm>
          <a:prstGeom prst="rect">
            <a:avLst/>
          </a:prstGeom>
          <a:noFill/>
          <a:ln w="9525">
            <a:noFill/>
            <a:miter lim="800000"/>
            <a:headEnd/>
            <a:tailEnd/>
          </a:ln>
          <a:effectLst/>
        </p:spPr>
        <p:txBody>
          <a:bodyPr>
            <a:spAutoFit/>
          </a:bodyPr>
          <a:lstStyle/>
          <a:p>
            <a:pPr>
              <a:spcBef>
                <a:spcPct val="50000"/>
              </a:spcBef>
            </a:pPr>
            <a:r>
              <a:rPr lang="en-GB" sz="2000" dirty="0"/>
              <a:t>Shooting was too inefficient as the bullets were needed for the war effort</a:t>
            </a:r>
          </a:p>
        </p:txBody>
      </p:sp>
      <p:sp>
        <p:nvSpPr>
          <p:cNvPr id="6152" name="Text Box 8"/>
          <p:cNvSpPr txBox="1">
            <a:spLocks noChangeArrowheads="1"/>
          </p:cNvSpPr>
          <p:nvPr/>
        </p:nvSpPr>
        <p:spPr bwMode="auto">
          <a:xfrm>
            <a:off x="6477000" y="3048000"/>
            <a:ext cx="2362200" cy="1311275"/>
          </a:xfrm>
          <a:prstGeom prst="rect">
            <a:avLst/>
          </a:prstGeom>
          <a:noFill/>
          <a:ln w="9525">
            <a:noFill/>
            <a:miter lim="800000"/>
            <a:headEnd/>
            <a:tailEnd/>
          </a:ln>
          <a:effectLst/>
        </p:spPr>
        <p:txBody>
          <a:bodyPr>
            <a:spAutoFit/>
          </a:bodyPr>
          <a:lstStyle/>
          <a:p>
            <a:pPr>
              <a:spcBef>
                <a:spcPct val="50000"/>
              </a:spcBef>
            </a:pPr>
            <a:r>
              <a:rPr lang="en-GB" sz="2000"/>
              <a:t>Jews were to be rounded up and put into transit camps called Ghettoes</a:t>
            </a:r>
          </a:p>
        </p:txBody>
      </p:sp>
      <p:sp>
        <p:nvSpPr>
          <p:cNvPr id="6153" name="Text Box 9"/>
          <p:cNvSpPr txBox="1">
            <a:spLocks noChangeArrowheads="1"/>
          </p:cNvSpPr>
          <p:nvPr/>
        </p:nvSpPr>
        <p:spPr bwMode="auto">
          <a:xfrm>
            <a:off x="6324600" y="4876800"/>
            <a:ext cx="2514600" cy="1311275"/>
          </a:xfrm>
          <a:prstGeom prst="rect">
            <a:avLst/>
          </a:prstGeom>
          <a:noFill/>
          <a:ln w="9525">
            <a:noFill/>
            <a:miter lim="800000"/>
            <a:headEnd/>
            <a:tailEnd/>
          </a:ln>
          <a:effectLst/>
        </p:spPr>
        <p:txBody>
          <a:bodyPr>
            <a:spAutoFit/>
          </a:bodyPr>
          <a:lstStyle/>
          <a:p>
            <a:pPr>
              <a:spcBef>
                <a:spcPct val="50000"/>
              </a:spcBef>
            </a:pPr>
            <a:r>
              <a:rPr lang="en-GB" sz="2000"/>
              <a:t>The Jews living in these Ghettos were to be used as a cheap source of labour.</a:t>
            </a:r>
          </a:p>
        </p:txBody>
      </p:sp>
      <p:sp>
        <p:nvSpPr>
          <p:cNvPr id="6154" name="Text Box 10"/>
          <p:cNvSpPr txBox="1">
            <a:spLocks noChangeArrowheads="1"/>
          </p:cNvSpPr>
          <p:nvPr/>
        </p:nvSpPr>
        <p:spPr bwMode="auto">
          <a:xfrm>
            <a:off x="2590800" y="5029200"/>
            <a:ext cx="3657600" cy="1616075"/>
          </a:xfrm>
          <a:prstGeom prst="rect">
            <a:avLst/>
          </a:prstGeom>
          <a:noFill/>
          <a:ln w="9525">
            <a:noFill/>
            <a:miter lim="800000"/>
            <a:headEnd/>
            <a:tailEnd/>
          </a:ln>
          <a:effectLst/>
        </p:spPr>
        <p:txBody>
          <a:bodyPr>
            <a:spAutoFit/>
          </a:bodyPr>
          <a:lstStyle/>
          <a:p>
            <a:pPr>
              <a:spcBef>
                <a:spcPct val="50000"/>
              </a:spcBef>
            </a:pPr>
            <a:r>
              <a:rPr lang="en-GB" sz="2000"/>
              <a:t>Conditions in the Ghettos were designed to be so bad that many die whilst the rest would be willing to leave these areas in the hope of better conditions</a:t>
            </a:r>
          </a:p>
        </p:txBody>
      </p:sp>
      <p:sp>
        <p:nvSpPr>
          <p:cNvPr id="6155" name="Text Box 11"/>
          <p:cNvSpPr txBox="1">
            <a:spLocks noChangeArrowheads="1"/>
          </p:cNvSpPr>
          <p:nvPr/>
        </p:nvSpPr>
        <p:spPr bwMode="auto">
          <a:xfrm>
            <a:off x="152400" y="2971800"/>
            <a:ext cx="2438400" cy="1311275"/>
          </a:xfrm>
          <a:prstGeom prst="rect">
            <a:avLst/>
          </a:prstGeom>
          <a:noFill/>
          <a:ln w="9525">
            <a:noFill/>
            <a:miter lim="800000"/>
            <a:headEnd/>
            <a:tailEnd/>
          </a:ln>
          <a:effectLst/>
        </p:spPr>
        <p:txBody>
          <a:bodyPr>
            <a:spAutoFit/>
          </a:bodyPr>
          <a:lstStyle/>
          <a:p>
            <a:pPr>
              <a:spcBef>
                <a:spcPct val="50000"/>
              </a:spcBef>
            </a:pPr>
            <a:r>
              <a:rPr lang="en-GB" sz="2000"/>
              <a:t>On arrival the Jews would go through a process called ‘selection.’</a:t>
            </a:r>
          </a:p>
        </p:txBody>
      </p:sp>
      <p:sp>
        <p:nvSpPr>
          <p:cNvPr id="6156" name="Line 12"/>
          <p:cNvSpPr>
            <a:spLocks noChangeShapeType="1"/>
          </p:cNvSpPr>
          <p:nvPr/>
        </p:nvSpPr>
        <p:spPr bwMode="auto">
          <a:xfrm flipV="1">
            <a:off x="5562600" y="2362200"/>
            <a:ext cx="1066800" cy="457200"/>
          </a:xfrm>
          <a:prstGeom prst="line">
            <a:avLst/>
          </a:prstGeom>
          <a:noFill/>
          <a:ln w="9525">
            <a:solidFill>
              <a:schemeClr val="tx1"/>
            </a:solidFill>
            <a:round/>
            <a:headEnd/>
            <a:tailEnd type="triangle" w="med" len="med"/>
          </a:ln>
          <a:effectLst/>
        </p:spPr>
        <p:txBody>
          <a:bodyPr/>
          <a:lstStyle/>
          <a:p>
            <a:endParaRPr lang="en-GB"/>
          </a:p>
        </p:txBody>
      </p:sp>
      <p:sp>
        <p:nvSpPr>
          <p:cNvPr id="6157" name="Line 13"/>
          <p:cNvSpPr>
            <a:spLocks noChangeShapeType="1"/>
          </p:cNvSpPr>
          <p:nvPr/>
        </p:nvSpPr>
        <p:spPr bwMode="auto">
          <a:xfrm>
            <a:off x="6172200" y="3581400"/>
            <a:ext cx="381000" cy="0"/>
          </a:xfrm>
          <a:prstGeom prst="line">
            <a:avLst/>
          </a:prstGeom>
          <a:noFill/>
          <a:ln w="9525">
            <a:solidFill>
              <a:schemeClr val="tx1"/>
            </a:solidFill>
            <a:round/>
            <a:headEnd/>
            <a:tailEnd type="triangle" w="med" len="med"/>
          </a:ln>
          <a:effectLst/>
        </p:spPr>
        <p:txBody>
          <a:bodyPr/>
          <a:lstStyle/>
          <a:p>
            <a:endParaRPr lang="en-GB"/>
          </a:p>
        </p:txBody>
      </p:sp>
      <p:sp>
        <p:nvSpPr>
          <p:cNvPr id="6158" name="Line 14"/>
          <p:cNvSpPr>
            <a:spLocks noChangeShapeType="1"/>
          </p:cNvSpPr>
          <p:nvPr/>
        </p:nvSpPr>
        <p:spPr bwMode="auto">
          <a:xfrm>
            <a:off x="5943600" y="4114800"/>
            <a:ext cx="685800" cy="762000"/>
          </a:xfrm>
          <a:prstGeom prst="line">
            <a:avLst/>
          </a:prstGeom>
          <a:noFill/>
          <a:ln w="9525">
            <a:solidFill>
              <a:schemeClr val="tx1"/>
            </a:solidFill>
            <a:round/>
            <a:headEnd/>
            <a:tailEnd type="triangle" w="med" len="med"/>
          </a:ln>
          <a:effectLst/>
        </p:spPr>
        <p:txBody>
          <a:bodyPr/>
          <a:lstStyle/>
          <a:p>
            <a:endParaRPr lang="en-GB"/>
          </a:p>
        </p:txBody>
      </p:sp>
      <p:sp>
        <p:nvSpPr>
          <p:cNvPr id="6159" name="Line 15"/>
          <p:cNvSpPr>
            <a:spLocks noChangeShapeType="1"/>
          </p:cNvSpPr>
          <p:nvPr/>
        </p:nvSpPr>
        <p:spPr bwMode="auto">
          <a:xfrm>
            <a:off x="4343400" y="4572000"/>
            <a:ext cx="0" cy="381000"/>
          </a:xfrm>
          <a:prstGeom prst="line">
            <a:avLst/>
          </a:prstGeom>
          <a:noFill/>
          <a:ln w="9525">
            <a:solidFill>
              <a:schemeClr val="tx1"/>
            </a:solidFill>
            <a:round/>
            <a:headEnd/>
            <a:tailEnd type="triangle" w="med" len="med"/>
          </a:ln>
          <a:effectLst/>
        </p:spPr>
        <p:txBody>
          <a:bodyPr/>
          <a:lstStyle/>
          <a:p>
            <a:endParaRPr lang="en-GB"/>
          </a:p>
        </p:txBody>
      </p:sp>
      <p:sp>
        <p:nvSpPr>
          <p:cNvPr id="6160" name="Text Box 16"/>
          <p:cNvSpPr txBox="1">
            <a:spLocks noChangeArrowheads="1"/>
          </p:cNvSpPr>
          <p:nvPr/>
        </p:nvSpPr>
        <p:spPr bwMode="auto">
          <a:xfrm>
            <a:off x="152400" y="4724400"/>
            <a:ext cx="1828800" cy="1920875"/>
          </a:xfrm>
          <a:prstGeom prst="rect">
            <a:avLst/>
          </a:prstGeom>
          <a:noFill/>
          <a:ln w="9525">
            <a:noFill/>
            <a:miter lim="800000"/>
            <a:headEnd/>
            <a:tailEnd/>
          </a:ln>
          <a:effectLst/>
        </p:spPr>
        <p:txBody>
          <a:bodyPr>
            <a:spAutoFit/>
          </a:bodyPr>
          <a:lstStyle/>
          <a:p>
            <a:pPr>
              <a:spcBef>
                <a:spcPct val="50000"/>
              </a:spcBef>
            </a:pPr>
            <a:r>
              <a:rPr lang="en-GB" sz="2000"/>
              <a:t>The remaining Jews were to be shipped to ‘resettlement areas’ in the East.</a:t>
            </a:r>
          </a:p>
        </p:txBody>
      </p:sp>
      <p:sp>
        <p:nvSpPr>
          <p:cNvPr id="6161" name="Text Box 17"/>
          <p:cNvSpPr txBox="1">
            <a:spLocks noChangeArrowheads="1"/>
          </p:cNvSpPr>
          <p:nvPr/>
        </p:nvSpPr>
        <p:spPr bwMode="auto">
          <a:xfrm>
            <a:off x="152400" y="1295400"/>
            <a:ext cx="2438400" cy="1311275"/>
          </a:xfrm>
          <a:prstGeom prst="rect">
            <a:avLst/>
          </a:prstGeom>
          <a:noFill/>
          <a:ln w="9525">
            <a:noFill/>
            <a:miter lim="800000"/>
            <a:headEnd/>
            <a:tailEnd/>
          </a:ln>
          <a:effectLst/>
        </p:spPr>
        <p:txBody>
          <a:bodyPr>
            <a:spAutoFit/>
          </a:bodyPr>
          <a:lstStyle/>
          <a:p>
            <a:pPr>
              <a:spcBef>
                <a:spcPct val="50000"/>
              </a:spcBef>
            </a:pPr>
            <a:r>
              <a:rPr lang="en-GB" sz="2000"/>
              <a:t>Women, children, the old &amp; the sick were to be sent for ‘special treatment.’</a:t>
            </a:r>
          </a:p>
        </p:txBody>
      </p:sp>
      <p:sp>
        <p:nvSpPr>
          <p:cNvPr id="6162" name="Text Box 18"/>
          <p:cNvSpPr txBox="1">
            <a:spLocks noChangeArrowheads="1"/>
          </p:cNvSpPr>
          <p:nvPr/>
        </p:nvSpPr>
        <p:spPr bwMode="auto">
          <a:xfrm>
            <a:off x="2571736" y="1295400"/>
            <a:ext cx="3600464" cy="1006475"/>
          </a:xfrm>
          <a:prstGeom prst="rect">
            <a:avLst/>
          </a:prstGeom>
          <a:noFill/>
          <a:ln w="9525">
            <a:noFill/>
            <a:miter lim="800000"/>
            <a:headEnd/>
            <a:tailEnd/>
          </a:ln>
          <a:effectLst/>
        </p:spPr>
        <p:txBody>
          <a:bodyPr wrap="square">
            <a:spAutoFit/>
          </a:bodyPr>
          <a:lstStyle/>
          <a:p>
            <a:pPr>
              <a:spcBef>
                <a:spcPct val="50000"/>
              </a:spcBef>
            </a:pPr>
            <a:r>
              <a:rPr lang="en-GB" sz="2000" dirty="0"/>
              <a:t>The young and fit would go through a process called ‘destruction through work.’</a:t>
            </a:r>
          </a:p>
        </p:txBody>
      </p:sp>
      <p:sp>
        <p:nvSpPr>
          <p:cNvPr id="6163" name="Line 19"/>
          <p:cNvSpPr>
            <a:spLocks noChangeShapeType="1"/>
          </p:cNvSpPr>
          <p:nvPr/>
        </p:nvSpPr>
        <p:spPr bwMode="auto">
          <a:xfrm flipH="1">
            <a:off x="1905000" y="4191000"/>
            <a:ext cx="1143000" cy="838200"/>
          </a:xfrm>
          <a:prstGeom prst="line">
            <a:avLst/>
          </a:prstGeom>
          <a:noFill/>
          <a:ln w="9525">
            <a:solidFill>
              <a:schemeClr val="tx1"/>
            </a:solidFill>
            <a:round/>
            <a:headEnd/>
            <a:tailEnd type="triangle" w="med" len="med"/>
          </a:ln>
          <a:effectLst/>
        </p:spPr>
        <p:txBody>
          <a:bodyPr/>
          <a:lstStyle/>
          <a:p>
            <a:endParaRPr lang="en-GB"/>
          </a:p>
        </p:txBody>
      </p:sp>
      <p:sp>
        <p:nvSpPr>
          <p:cNvPr id="6164" name="Line 20"/>
          <p:cNvSpPr>
            <a:spLocks noChangeShapeType="1"/>
          </p:cNvSpPr>
          <p:nvPr/>
        </p:nvSpPr>
        <p:spPr bwMode="auto">
          <a:xfrm flipH="1">
            <a:off x="2438400" y="3581400"/>
            <a:ext cx="228600" cy="0"/>
          </a:xfrm>
          <a:prstGeom prst="line">
            <a:avLst/>
          </a:prstGeom>
          <a:noFill/>
          <a:ln w="9525">
            <a:solidFill>
              <a:schemeClr val="tx1"/>
            </a:solidFill>
            <a:round/>
            <a:headEnd/>
            <a:tailEnd type="triangle" w="med" len="med"/>
          </a:ln>
          <a:effectLst/>
        </p:spPr>
        <p:txBody>
          <a:bodyPr/>
          <a:lstStyle/>
          <a:p>
            <a:endParaRPr lang="en-GB"/>
          </a:p>
        </p:txBody>
      </p:sp>
      <p:sp>
        <p:nvSpPr>
          <p:cNvPr id="6165" name="Line 21"/>
          <p:cNvSpPr>
            <a:spLocks noChangeShapeType="1"/>
          </p:cNvSpPr>
          <p:nvPr/>
        </p:nvSpPr>
        <p:spPr bwMode="auto">
          <a:xfrm flipH="1" flipV="1">
            <a:off x="2133600" y="2362200"/>
            <a:ext cx="914400" cy="533400"/>
          </a:xfrm>
          <a:prstGeom prst="line">
            <a:avLst/>
          </a:prstGeom>
          <a:noFill/>
          <a:ln w="9525">
            <a:solidFill>
              <a:schemeClr val="tx1"/>
            </a:solidFill>
            <a:round/>
            <a:headEnd/>
            <a:tailEnd type="triangle" w="med" len="med"/>
          </a:ln>
          <a:effectLst/>
        </p:spPr>
        <p:txBody>
          <a:bodyPr/>
          <a:lstStyle/>
          <a:p>
            <a:endParaRPr lang="en-GB"/>
          </a:p>
        </p:txBody>
      </p:sp>
      <p:sp>
        <p:nvSpPr>
          <p:cNvPr id="6166" name="Line 22"/>
          <p:cNvSpPr>
            <a:spLocks noChangeShapeType="1"/>
          </p:cNvSpPr>
          <p:nvPr/>
        </p:nvSpPr>
        <p:spPr bwMode="auto">
          <a:xfrm flipV="1">
            <a:off x="4419600" y="2286000"/>
            <a:ext cx="0" cy="3048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0-#ppt_w/2"/>
                                          </p:val>
                                        </p:tav>
                                        <p:tav tm="100000">
                                          <p:val>
                                            <p:strVal val="#ppt_x"/>
                                          </p:val>
                                        </p:tav>
                                      </p:tavLst>
                                    </p:anim>
                                    <p:anim calcmode="lin" valueType="num">
                                      <p:cBhvr additive="base">
                                        <p:cTn id="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additive="base">
                                        <p:cTn id="13" dur="500" fill="hold"/>
                                        <p:tgtEl>
                                          <p:spTgt spid="6151"/>
                                        </p:tgtEl>
                                        <p:attrNameLst>
                                          <p:attrName>ppt_x</p:attrName>
                                        </p:attrNameLst>
                                      </p:cBhvr>
                                      <p:tavLst>
                                        <p:tav tm="0">
                                          <p:val>
                                            <p:strVal val="1+#ppt_w/2"/>
                                          </p:val>
                                        </p:tav>
                                        <p:tav tm="100000">
                                          <p:val>
                                            <p:strVal val="#ppt_x"/>
                                          </p:val>
                                        </p:tav>
                                      </p:tavLst>
                                    </p:anim>
                                    <p:anim calcmode="lin" valueType="num">
                                      <p:cBhvr additive="base">
                                        <p:cTn id="14"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7"/>
                                        </p:tgtEl>
                                        <p:attrNameLst>
                                          <p:attrName>style.visibility</p:attrName>
                                        </p:attrNameLst>
                                      </p:cBhvr>
                                      <p:to>
                                        <p:strVal val="visible"/>
                                      </p:to>
                                    </p:set>
                                    <p:anim calcmode="lin" valueType="num">
                                      <p:cBhvr additive="base">
                                        <p:cTn id="19" dur="500" fill="hold"/>
                                        <p:tgtEl>
                                          <p:spTgt spid="6157"/>
                                        </p:tgtEl>
                                        <p:attrNameLst>
                                          <p:attrName>ppt_x</p:attrName>
                                        </p:attrNameLst>
                                      </p:cBhvr>
                                      <p:tavLst>
                                        <p:tav tm="0">
                                          <p:val>
                                            <p:strVal val="0-#ppt_w/2"/>
                                          </p:val>
                                        </p:tav>
                                        <p:tav tm="100000">
                                          <p:val>
                                            <p:strVal val="#ppt_x"/>
                                          </p:val>
                                        </p:tav>
                                      </p:tavLst>
                                    </p:anim>
                                    <p:anim calcmode="lin" valueType="num">
                                      <p:cBhvr additive="base">
                                        <p:cTn id="20"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0-#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158"/>
                                        </p:tgtEl>
                                        <p:attrNameLst>
                                          <p:attrName>style.visibility</p:attrName>
                                        </p:attrNameLst>
                                      </p:cBhvr>
                                      <p:to>
                                        <p:strVal val="visible"/>
                                      </p:to>
                                    </p:set>
                                    <p:anim calcmode="lin" valueType="num">
                                      <p:cBhvr additive="base">
                                        <p:cTn id="31" dur="500" fill="hold"/>
                                        <p:tgtEl>
                                          <p:spTgt spid="6158"/>
                                        </p:tgtEl>
                                        <p:attrNameLst>
                                          <p:attrName>ppt_x</p:attrName>
                                        </p:attrNameLst>
                                      </p:cBhvr>
                                      <p:tavLst>
                                        <p:tav tm="0">
                                          <p:val>
                                            <p:strVal val="0-#ppt_w/2"/>
                                          </p:val>
                                        </p:tav>
                                        <p:tav tm="100000">
                                          <p:val>
                                            <p:strVal val="#ppt_x"/>
                                          </p:val>
                                        </p:tav>
                                      </p:tavLst>
                                    </p:anim>
                                    <p:anim calcmode="lin" valueType="num">
                                      <p:cBhvr additive="base">
                                        <p:cTn id="32" dur="500" fill="hold"/>
                                        <p:tgtEl>
                                          <p:spTgt spid="615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 calcmode="lin" valueType="num">
                                      <p:cBhvr additive="base">
                                        <p:cTn id="37" dur="500" fill="hold"/>
                                        <p:tgtEl>
                                          <p:spTgt spid="6153"/>
                                        </p:tgtEl>
                                        <p:attrNameLst>
                                          <p:attrName>ppt_x</p:attrName>
                                        </p:attrNameLst>
                                      </p:cBhvr>
                                      <p:tavLst>
                                        <p:tav tm="0">
                                          <p:val>
                                            <p:strVal val="0-#ppt_w/2"/>
                                          </p:val>
                                        </p:tav>
                                        <p:tav tm="100000">
                                          <p:val>
                                            <p:strVal val="#ppt_x"/>
                                          </p:val>
                                        </p:tav>
                                      </p:tavLst>
                                    </p:anim>
                                    <p:anim calcmode="lin" valueType="num">
                                      <p:cBhvr additive="base">
                                        <p:cTn id="38"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159"/>
                                        </p:tgtEl>
                                        <p:attrNameLst>
                                          <p:attrName>style.visibility</p:attrName>
                                        </p:attrNameLst>
                                      </p:cBhvr>
                                      <p:to>
                                        <p:strVal val="visible"/>
                                      </p:to>
                                    </p:set>
                                    <p:anim calcmode="lin" valueType="num">
                                      <p:cBhvr additive="base">
                                        <p:cTn id="43" dur="500" fill="hold"/>
                                        <p:tgtEl>
                                          <p:spTgt spid="6159"/>
                                        </p:tgtEl>
                                        <p:attrNameLst>
                                          <p:attrName>ppt_x</p:attrName>
                                        </p:attrNameLst>
                                      </p:cBhvr>
                                      <p:tavLst>
                                        <p:tav tm="0">
                                          <p:val>
                                            <p:strVal val="#ppt_x"/>
                                          </p:val>
                                        </p:tav>
                                        <p:tav tm="100000">
                                          <p:val>
                                            <p:strVal val="#ppt_x"/>
                                          </p:val>
                                        </p:tav>
                                      </p:tavLst>
                                    </p:anim>
                                    <p:anim calcmode="lin" valueType="num">
                                      <p:cBhvr additive="base">
                                        <p:cTn id="44" dur="500" fill="hold"/>
                                        <p:tgtEl>
                                          <p:spTgt spid="615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54"/>
                                        </p:tgtEl>
                                        <p:attrNameLst>
                                          <p:attrName>style.visibility</p:attrName>
                                        </p:attrNameLst>
                                      </p:cBhvr>
                                      <p:to>
                                        <p:strVal val="visible"/>
                                      </p:to>
                                    </p:set>
                                    <p:anim calcmode="lin" valueType="num">
                                      <p:cBhvr additive="base">
                                        <p:cTn id="49" dur="500" fill="hold"/>
                                        <p:tgtEl>
                                          <p:spTgt spid="6154"/>
                                        </p:tgtEl>
                                        <p:attrNameLst>
                                          <p:attrName>ppt_x</p:attrName>
                                        </p:attrNameLst>
                                      </p:cBhvr>
                                      <p:tavLst>
                                        <p:tav tm="0">
                                          <p:val>
                                            <p:strVal val="#ppt_x"/>
                                          </p:val>
                                        </p:tav>
                                        <p:tav tm="100000">
                                          <p:val>
                                            <p:strVal val="#ppt_x"/>
                                          </p:val>
                                        </p:tav>
                                      </p:tavLst>
                                    </p:anim>
                                    <p:anim calcmode="lin" valueType="num">
                                      <p:cBhvr additive="base">
                                        <p:cTn id="5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1+#ppt_w/2"/>
                                          </p:val>
                                        </p:tav>
                                        <p:tav tm="100000">
                                          <p:val>
                                            <p:strVal val="#ppt_x"/>
                                          </p:val>
                                        </p:tav>
                                      </p:tavLst>
                                    </p:anim>
                                    <p:anim calcmode="lin" valueType="num">
                                      <p:cBhvr additive="base">
                                        <p:cTn id="56" dur="500" fill="hold"/>
                                        <p:tgtEl>
                                          <p:spTgt spid="6163"/>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60"/>
                                        </p:tgtEl>
                                        <p:attrNameLst>
                                          <p:attrName>style.visibility</p:attrName>
                                        </p:attrNameLst>
                                      </p:cBhvr>
                                      <p:to>
                                        <p:strVal val="visible"/>
                                      </p:to>
                                    </p:set>
                                    <p:anim calcmode="lin" valueType="num">
                                      <p:cBhvr additive="base">
                                        <p:cTn id="61" dur="500" fill="hold"/>
                                        <p:tgtEl>
                                          <p:spTgt spid="6160"/>
                                        </p:tgtEl>
                                        <p:attrNameLst>
                                          <p:attrName>ppt_x</p:attrName>
                                        </p:attrNameLst>
                                      </p:cBhvr>
                                      <p:tavLst>
                                        <p:tav tm="0">
                                          <p:val>
                                            <p:strVal val="0-#ppt_w/2"/>
                                          </p:val>
                                        </p:tav>
                                        <p:tav tm="100000">
                                          <p:val>
                                            <p:strVal val="#ppt_x"/>
                                          </p:val>
                                        </p:tav>
                                      </p:tavLst>
                                    </p:anim>
                                    <p:anim calcmode="lin" valueType="num">
                                      <p:cBhvr additive="base">
                                        <p:cTn id="62"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64"/>
                                        </p:tgtEl>
                                        <p:attrNameLst>
                                          <p:attrName>style.visibility</p:attrName>
                                        </p:attrNameLst>
                                      </p:cBhvr>
                                      <p:to>
                                        <p:strVal val="visible"/>
                                      </p:to>
                                    </p:set>
                                    <p:anim calcmode="lin" valueType="num">
                                      <p:cBhvr additive="base">
                                        <p:cTn id="67" dur="500" fill="hold"/>
                                        <p:tgtEl>
                                          <p:spTgt spid="6164"/>
                                        </p:tgtEl>
                                        <p:attrNameLst>
                                          <p:attrName>ppt_x</p:attrName>
                                        </p:attrNameLst>
                                      </p:cBhvr>
                                      <p:tavLst>
                                        <p:tav tm="0">
                                          <p:val>
                                            <p:strVal val="1+#ppt_w/2"/>
                                          </p:val>
                                        </p:tav>
                                        <p:tav tm="100000">
                                          <p:val>
                                            <p:strVal val="#ppt_x"/>
                                          </p:val>
                                        </p:tav>
                                      </p:tavLst>
                                    </p:anim>
                                    <p:anim calcmode="lin" valueType="num">
                                      <p:cBhvr additive="base">
                                        <p:cTn id="68" dur="500" fill="hold"/>
                                        <p:tgtEl>
                                          <p:spTgt spid="616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55"/>
                                        </p:tgtEl>
                                        <p:attrNameLst>
                                          <p:attrName>style.visibility</p:attrName>
                                        </p:attrNameLst>
                                      </p:cBhvr>
                                      <p:to>
                                        <p:strVal val="visible"/>
                                      </p:to>
                                    </p:set>
                                    <p:anim calcmode="lin" valueType="num">
                                      <p:cBhvr additive="base">
                                        <p:cTn id="73" dur="500" fill="hold"/>
                                        <p:tgtEl>
                                          <p:spTgt spid="6155"/>
                                        </p:tgtEl>
                                        <p:attrNameLst>
                                          <p:attrName>ppt_x</p:attrName>
                                        </p:attrNameLst>
                                      </p:cBhvr>
                                      <p:tavLst>
                                        <p:tav tm="0">
                                          <p:val>
                                            <p:strVal val="0-#ppt_w/2"/>
                                          </p:val>
                                        </p:tav>
                                        <p:tav tm="100000">
                                          <p:val>
                                            <p:strVal val="#ppt_x"/>
                                          </p:val>
                                        </p:tav>
                                      </p:tavLst>
                                    </p:anim>
                                    <p:anim calcmode="lin" valueType="num">
                                      <p:cBhvr additive="base">
                                        <p:cTn id="74"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6165"/>
                                        </p:tgtEl>
                                        <p:attrNameLst>
                                          <p:attrName>style.visibility</p:attrName>
                                        </p:attrNameLst>
                                      </p:cBhvr>
                                      <p:to>
                                        <p:strVal val="visible"/>
                                      </p:to>
                                    </p:set>
                                    <p:anim calcmode="lin" valueType="num">
                                      <p:cBhvr additive="base">
                                        <p:cTn id="79" dur="500" fill="hold"/>
                                        <p:tgtEl>
                                          <p:spTgt spid="6165"/>
                                        </p:tgtEl>
                                        <p:attrNameLst>
                                          <p:attrName>ppt_x</p:attrName>
                                        </p:attrNameLst>
                                      </p:cBhvr>
                                      <p:tavLst>
                                        <p:tav tm="0">
                                          <p:val>
                                            <p:strVal val="1+#ppt_w/2"/>
                                          </p:val>
                                        </p:tav>
                                        <p:tav tm="100000">
                                          <p:val>
                                            <p:strVal val="#ppt_x"/>
                                          </p:val>
                                        </p:tav>
                                      </p:tavLst>
                                    </p:anim>
                                    <p:anim calcmode="lin" valueType="num">
                                      <p:cBhvr additive="base">
                                        <p:cTn id="80" dur="500" fill="hold"/>
                                        <p:tgtEl>
                                          <p:spTgt spid="616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61"/>
                                        </p:tgtEl>
                                        <p:attrNameLst>
                                          <p:attrName>style.visibility</p:attrName>
                                        </p:attrNameLst>
                                      </p:cBhvr>
                                      <p:to>
                                        <p:strVal val="visible"/>
                                      </p:to>
                                    </p:set>
                                    <p:anim calcmode="lin" valueType="num">
                                      <p:cBhvr additive="base">
                                        <p:cTn id="85" dur="500" fill="hold"/>
                                        <p:tgtEl>
                                          <p:spTgt spid="6161"/>
                                        </p:tgtEl>
                                        <p:attrNameLst>
                                          <p:attrName>ppt_x</p:attrName>
                                        </p:attrNameLst>
                                      </p:cBhvr>
                                      <p:tavLst>
                                        <p:tav tm="0">
                                          <p:val>
                                            <p:strVal val="0-#ppt_w/2"/>
                                          </p:val>
                                        </p:tav>
                                        <p:tav tm="100000">
                                          <p:val>
                                            <p:strVal val="#ppt_x"/>
                                          </p:val>
                                        </p:tav>
                                      </p:tavLst>
                                    </p:anim>
                                    <p:anim calcmode="lin" valueType="num">
                                      <p:cBhvr additive="base">
                                        <p:cTn id="86"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166"/>
                                        </p:tgtEl>
                                        <p:attrNameLst>
                                          <p:attrName>style.visibility</p:attrName>
                                        </p:attrNameLst>
                                      </p:cBhvr>
                                      <p:to>
                                        <p:strVal val="visible"/>
                                      </p:to>
                                    </p:set>
                                    <p:anim calcmode="lin" valueType="num">
                                      <p:cBhvr additive="base">
                                        <p:cTn id="91" dur="500" fill="hold"/>
                                        <p:tgtEl>
                                          <p:spTgt spid="6166"/>
                                        </p:tgtEl>
                                        <p:attrNameLst>
                                          <p:attrName>ppt_x</p:attrName>
                                        </p:attrNameLst>
                                      </p:cBhvr>
                                      <p:tavLst>
                                        <p:tav tm="0">
                                          <p:val>
                                            <p:strVal val="#ppt_x"/>
                                          </p:val>
                                        </p:tav>
                                        <p:tav tm="100000">
                                          <p:val>
                                            <p:strVal val="#ppt_x"/>
                                          </p:val>
                                        </p:tav>
                                      </p:tavLst>
                                    </p:anim>
                                    <p:anim calcmode="lin" valueType="num">
                                      <p:cBhvr additive="base">
                                        <p:cTn id="92"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6162"/>
                                        </p:tgtEl>
                                        <p:attrNameLst>
                                          <p:attrName>style.visibility</p:attrName>
                                        </p:attrNameLst>
                                      </p:cBhvr>
                                      <p:to>
                                        <p:strVal val="visible"/>
                                      </p:to>
                                    </p:set>
                                    <p:anim calcmode="lin" valueType="num">
                                      <p:cBhvr additive="base">
                                        <p:cTn id="97" dur="500" fill="hold"/>
                                        <p:tgtEl>
                                          <p:spTgt spid="6162"/>
                                        </p:tgtEl>
                                        <p:attrNameLst>
                                          <p:attrName>ppt_x</p:attrName>
                                        </p:attrNameLst>
                                      </p:cBhvr>
                                      <p:tavLst>
                                        <p:tav tm="0">
                                          <p:val>
                                            <p:strVal val="#ppt_x"/>
                                          </p:val>
                                        </p:tav>
                                        <p:tav tm="100000">
                                          <p:val>
                                            <p:strVal val="#ppt_x"/>
                                          </p:val>
                                        </p:tav>
                                      </p:tavLst>
                                    </p:anim>
                                    <p:anim calcmode="lin" valueType="num">
                                      <p:cBhvr additive="base">
                                        <p:cTn id="98" dur="500" fill="hold"/>
                                        <p:tgtEl>
                                          <p:spTgt spid="61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autoUpdateAnimBg="0"/>
      <p:bldP spid="6153" grpId="0" autoUpdateAnimBg="0"/>
      <p:bldP spid="6154" grpId="0" autoUpdateAnimBg="0"/>
      <p:bldP spid="6155" grpId="0" autoUpdateAnimBg="0"/>
      <p:bldP spid="6156" grpId="0" animBg="1"/>
      <p:bldP spid="6157" grpId="0" animBg="1"/>
      <p:bldP spid="6158" grpId="0" animBg="1"/>
      <p:bldP spid="6159" grpId="0" animBg="1"/>
      <p:bldP spid="6160" grpId="0" autoUpdateAnimBg="0"/>
      <p:bldP spid="6161" grpId="0" autoUpdateAnimBg="0"/>
      <p:bldP spid="6162" grpId="0" autoUpdateAnimBg="0"/>
      <p:bldP spid="6163" grpId="0" animBg="1"/>
      <p:bldP spid="6164" grpId="0" animBg="1"/>
      <p:bldP spid="6165" grpId="0" animBg="1"/>
      <p:bldP spid="616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GB"/>
              <a:t>How did the Nazi decide who was Jewish?</a:t>
            </a:r>
          </a:p>
        </p:txBody>
      </p:sp>
      <p:sp>
        <p:nvSpPr>
          <p:cNvPr id="5124" name="Rectangle 4"/>
          <p:cNvSpPr>
            <a:spLocks noGrp="1" noChangeArrowheads="1"/>
          </p:cNvSpPr>
          <p:nvPr>
            <p:ph type="body" sz="half" idx="2"/>
          </p:nvPr>
        </p:nvSpPr>
        <p:spPr>
          <a:xfrm>
            <a:off x="4038600" y="1905000"/>
            <a:ext cx="4876800" cy="4495800"/>
          </a:xfrm>
        </p:spPr>
        <p:txBody>
          <a:bodyPr>
            <a:normAutofit lnSpcReduction="10000"/>
          </a:bodyPr>
          <a:lstStyle/>
          <a:p>
            <a:pPr>
              <a:lnSpc>
                <a:spcPct val="90000"/>
              </a:lnSpc>
            </a:pPr>
            <a:r>
              <a:rPr lang="en-GB" sz="2400"/>
              <a:t>At the Wannsee conference it was decided that if one of person’s parents was Jewish, then they were Jewish.</a:t>
            </a:r>
          </a:p>
          <a:p>
            <a:pPr>
              <a:lnSpc>
                <a:spcPct val="90000"/>
              </a:lnSpc>
            </a:pPr>
            <a:r>
              <a:rPr lang="en-GB" sz="2400"/>
              <a:t>However, if only one of their grandparents had been Jewish then they could be classified as being German.</a:t>
            </a:r>
          </a:p>
          <a:p>
            <a:pPr>
              <a:lnSpc>
                <a:spcPct val="90000"/>
              </a:lnSpc>
            </a:pPr>
            <a:r>
              <a:rPr lang="en-GB" sz="2400"/>
              <a:t>In 1940, all Jews had to have their passports stamped with the letter ‘J’ and had to wear the  yellow Star of David on their jacket or coat.</a:t>
            </a:r>
          </a:p>
        </p:txBody>
      </p:sp>
      <p:pic>
        <p:nvPicPr>
          <p:cNvPr id="5126" name="Picture 6" descr="D:\HISTORY PICTURES\20thC\Anti-Semitism\JEWISHTE.JPG"/>
          <p:cNvPicPr>
            <a:picLocks noGrp="1" noChangeAspect="1" noChangeArrowheads="1"/>
          </p:cNvPicPr>
          <p:nvPr>
            <p:ph type="clipArt" sz="half" idx="1"/>
          </p:nvPr>
        </p:nvPicPr>
        <p:blipFill>
          <a:blip r:embed="rId3" cstate="print"/>
          <a:srcRect/>
          <a:stretch>
            <a:fillRect/>
          </a:stretch>
        </p:blipFill>
        <p:spPr>
          <a:xfrm>
            <a:off x="609600" y="1905000"/>
            <a:ext cx="3133725" cy="4419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out)">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 calcmode="lin" valueType="num">
                                      <p:cBhvr additive="base">
                                        <p:cTn id="12" dur="500" fill="hold"/>
                                        <p:tgtEl>
                                          <p:spTgt spid="512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 calcmode="lin" valueType="num">
                                      <p:cBhvr additive="base">
                                        <p:cTn id="18"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124">
                                            <p:txEl>
                                              <p:pRg st="2" end="2"/>
                                            </p:txEl>
                                          </p:spTgt>
                                        </p:tgtEl>
                                        <p:attrNameLst>
                                          <p:attrName>style.visibility</p:attrName>
                                        </p:attrNameLst>
                                      </p:cBhvr>
                                      <p:to>
                                        <p:strVal val="visible"/>
                                      </p:to>
                                    </p:set>
                                    <p:anim calcmode="lin" valueType="num">
                                      <p:cBhvr additive="base">
                                        <p:cTn id="24"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5400" b="1" u="sng">
                <a:solidFill>
                  <a:srgbClr val="FF0000"/>
                </a:solidFill>
              </a:rPr>
              <a:t>FINAL SOLUTION</a:t>
            </a:r>
          </a:p>
        </p:txBody>
      </p:sp>
      <p:sp>
        <p:nvSpPr>
          <p:cNvPr id="25603" name="Rectangle 3"/>
          <p:cNvSpPr>
            <a:spLocks noGrp="1" noChangeArrowheads="1"/>
          </p:cNvSpPr>
          <p:nvPr>
            <p:ph type="body" idx="1"/>
          </p:nvPr>
        </p:nvSpPr>
        <p:spPr/>
        <p:txBody>
          <a:bodyPr/>
          <a:lstStyle/>
          <a:p>
            <a:r>
              <a:rPr lang="en-US"/>
              <a:t>“Now judgement has begun and it will reach its conclusion only when the knowledge of the Jews has been erased from the earth!”  Nazi Newspaper</a:t>
            </a:r>
          </a:p>
          <a:p>
            <a:r>
              <a:rPr lang="en-US"/>
              <a:t>there were 3 phases of the Nazi plan to wipe out the Jewish population of Europe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1+#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p:cTn id="13" dur="500" fill="hold"/>
                                        <p:tgtEl>
                                          <p:spTgt spid="25603">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2560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p:cTn id="19" dur="500" fill="hold"/>
                                        <p:tgtEl>
                                          <p:spTgt spid="25603">
                                            <p:txEl>
                                              <p:pRg st="1" end="1"/>
                                            </p:txEl>
                                          </p:spTgt>
                                        </p:tgtEl>
                                        <p:attrNameLst>
                                          <p:attrName>ppt_w</p:attrName>
                                        </p:attrNameLst>
                                      </p:cBhvr>
                                      <p:tavLst>
                                        <p:tav tm="0">
                                          <p:val>
                                            <p:strVal val="4*#ppt_w"/>
                                          </p:val>
                                        </p:tav>
                                        <p:tav tm="100000">
                                          <p:val>
                                            <p:strVal val="#ppt_w"/>
                                          </p:val>
                                        </p:tav>
                                      </p:tavLst>
                                    </p:anim>
                                    <p:anim calcmode="lin" valueType="num">
                                      <p:cBhvr>
                                        <p:cTn id="20" dur="500" fill="hold"/>
                                        <p:tgtEl>
                                          <p:spTgt spid="25603">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800" b="1" u="sng">
                <a:solidFill>
                  <a:srgbClr val="FF0000"/>
                </a:solidFill>
              </a:rPr>
              <a:t>Phase 1 = Shooting</a:t>
            </a:r>
          </a:p>
        </p:txBody>
      </p:sp>
      <p:sp>
        <p:nvSpPr>
          <p:cNvPr id="26627" name="Rectangle 3"/>
          <p:cNvSpPr>
            <a:spLocks noGrp="1" noChangeArrowheads="1"/>
          </p:cNvSpPr>
          <p:nvPr>
            <p:ph type="body" sz="half" idx="1"/>
          </p:nvPr>
        </p:nvSpPr>
        <p:spPr/>
        <p:txBody>
          <a:bodyPr>
            <a:normAutofit fontScale="92500"/>
          </a:bodyPr>
          <a:lstStyle/>
          <a:p>
            <a:r>
              <a:rPr lang="en-US" sz="2800" dirty="0"/>
              <a:t>Jews were rounded up and told they were to be relocated</a:t>
            </a:r>
          </a:p>
          <a:p>
            <a:r>
              <a:rPr lang="en-US" sz="2800" dirty="0"/>
              <a:t>They were taken to the woods and were shot one by one</a:t>
            </a:r>
          </a:p>
          <a:p>
            <a:r>
              <a:rPr lang="en-US" sz="2800" dirty="0"/>
              <a:t>their bodies were buried in mass graves</a:t>
            </a:r>
          </a:p>
        </p:txBody>
      </p:sp>
      <p:pic>
        <p:nvPicPr>
          <p:cNvPr id="26630" name="Picture 6" descr=" ex"/>
          <p:cNvPicPr>
            <a:picLocks noGrp="1" noChangeAspect="1" noChangeArrowheads="1"/>
          </p:cNvPicPr>
          <p:nvPr>
            <p:ph type="clipArt" sz="half" idx="2"/>
          </p:nvPr>
        </p:nvPicPr>
        <p:blipFill>
          <a:blip r:embed="rId4" cstate="print"/>
          <a:srcRect/>
          <a:stretch>
            <a:fillRect/>
          </a:stretch>
        </p:blipFill>
        <p:spPr>
          <a:xfrm>
            <a:off x="4648200" y="1676400"/>
            <a:ext cx="3981450"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26626"/>
                                        </p:tgtEl>
                                        <p:attrNameLst>
                                          <p:attrName>style.visibility</p:attrName>
                                        </p:attrNameLst>
                                      </p:cBhvr>
                                      <p:to>
                                        <p:strVal val="visible"/>
                                      </p:to>
                                    </p:set>
                                    <p:animEffect transition="in" filter="wipe(left)">
                                      <p:cBhvr>
                                        <p:cTn id="7" dur="75"/>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GunShot.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additive="base">
                                        <p:cTn id="18"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66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unShot.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additive="base">
                                        <p:cTn id="24" dur="5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66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143000"/>
          </a:xfrm>
        </p:spPr>
        <p:txBody>
          <a:bodyPr>
            <a:normAutofit/>
          </a:bodyPr>
          <a:lstStyle/>
          <a:p>
            <a:r>
              <a:rPr lang="en-GB" sz="4000" dirty="0" err="1" smtClean="0"/>
              <a:t>Einsatzgruppen</a:t>
            </a:r>
            <a:endParaRPr lang="en-GB" sz="4000" dirty="0"/>
          </a:p>
        </p:txBody>
      </p:sp>
      <p:sp>
        <p:nvSpPr>
          <p:cNvPr id="7171" name="Rectangle 3"/>
          <p:cNvSpPr>
            <a:spLocks noGrp="1" noChangeArrowheads="1"/>
          </p:cNvSpPr>
          <p:nvPr>
            <p:ph type="body" idx="1"/>
          </p:nvPr>
        </p:nvSpPr>
        <p:spPr>
          <a:xfrm>
            <a:off x="685800" y="1752600"/>
            <a:ext cx="7772400" cy="4114800"/>
          </a:xfrm>
        </p:spPr>
        <p:txBody>
          <a:bodyPr>
            <a:normAutofit fontScale="92500" lnSpcReduction="10000"/>
          </a:bodyPr>
          <a:lstStyle/>
          <a:p>
            <a:pPr>
              <a:lnSpc>
                <a:spcPct val="90000"/>
              </a:lnSpc>
            </a:pPr>
            <a:r>
              <a:rPr lang="en-GB" sz="2800"/>
              <a:t>Himmler sent four specially trained SS units called “Einsatzgruppen battalions” into German occupied territory and shot at least 1 million Jews.</a:t>
            </a:r>
          </a:p>
          <a:p>
            <a:pPr>
              <a:lnSpc>
                <a:spcPct val="90000"/>
              </a:lnSpc>
            </a:pPr>
            <a:endParaRPr lang="en-GB" sz="2800"/>
          </a:p>
          <a:p>
            <a:pPr>
              <a:lnSpc>
                <a:spcPct val="90000"/>
              </a:lnSpc>
            </a:pPr>
            <a:r>
              <a:rPr lang="en-GB" sz="2800"/>
              <a:t>Victims were taken to deserted areas where they were made to dig their own graves and shot.</a:t>
            </a:r>
          </a:p>
          <a:p>
            <a:pPr>
              <a:lnSpc>
                <a:spcPct val="90000"/>
              </a:lnSpc>
            </a:pPr>
            <a:endParaRPr lang="en-GB" sz="2800"/>
          </a:p>
          <a:p>
            <a:pPr>
              <a:lnSpc>
                <a:spcPct val="90000"/>
              </a:lnSpc>
            </a:pPr>
            <a:r>
              <a:rPr lang="en-GB" sz="2800"/>
              <a:t>When the SS ran out of bullets they sometimes killed their victims using flame throwers.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7772400" cy="1143000"/>
          </a:xfrm>
        </p:spPr>
        <p:txBody>
          <a:bodyPr>
            <a:normAutofit fontScale="90000"/>
          </a:bodyPr>
          <a:lstStyle/>
          <a:p>
            <a:r>
              <a:rPr lang="en-GB" sz="4000"/>
              <a:t>Change of Tactics: Einsatzgruppen</a:t>
            </a:r>
          </a:p>
        </p:txBody>
      </p:sp>
      <p:pic>
        <p:nvPicPr>
          <p:cNvPr id="8197" name="Picture 5" descr="D:\HISTORY PICTURES\20thC\Anti-Semitism\EINGROU2.JPG"/>
          <p:cNvPicPr>
            <a:picLocks noChangeAspect="1" noChangeArrowheads="1"/>
          </p:cNvPicPr>
          <p:nvPr/>
        </p:nvPicPr>
        <p:blipFill>
          <a:blip r:embed="rId3" cstate="print"/>
          <a:srcRect/>
          <a:stretch>
            <a:fillRect/>
          </a:stretch>
        </p:blipFill>
        <p:spPr bwMode="auto">
          <a:xfrm>
            <a:off x="1371600" y="1524000"/>
            <a:ext cx="6172200" cy="4938713"/>
          </a:xfrm>
          <a:prstGeom prst="rect">
            <a:avLst/>
          </a:prstGeom>
          <a:noFill/>
        </p:spPr>
      </p:pic>
      <p:pic>
        <p:nvPicPr>
          <p:cNvPr id="8199" name="AK 43.mp3">
            <a:hlinkClick r:id="" action="ppaction://media"/>
          </p:cNvPr>
          <p:cNvPicPr>
            <a:picLocks noRot="1" noChangeAspect="1" noChangeArrowheads="1"/>
          </p:cNvPicPr>
          <p:nvPr>
            <a:audioFile r:link="rId1"/>
          </p:nvPr>
        </p:nvPicPr>
        <p:blipFill>
          <a:blip r:embed="rId4" cstate="print"/>
          <a:srcRect/>
          <a:stretch>
            <a:fillRect/>
          </a:stretch>
        </p:blipFill>
        <p:spPr bwMode="auto">
          <a:xfrm>
            <a:off x="7772400" y="5791200"/>
            <a:ext cx="244475" cy="24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0" y="228600"/>
            <a:ext cx="9144000" cy="1371600"/>
          </a:xfrm>
        </p:spPr>
        <p:txBody>
          <a:bodyPr/>
          <a:lstStyle/>
          <a:p>
            <a:r>
              <a:rPr lang="en-US" sz="4000">
                <a:solidFill>
                  <a:srgbClr val="FFFF00"/>
                </a:solidFill>
                <a:latin typeface="Georgia" pitchFamily="18" charset="0"/>
              </a:rPr>
              <a:t>“You have no right to live among us as Jews.”</a:t>
            </a:r>
          </a:p>
        </p:txBody>
      </p:sp>
      <p:pic>
        <p:nvPicPr>
          <p:cNvPr id="75780" name="Picture 4" descr="04-0503"/>
          <p:cNvPicPr>
            <a:picLocks noGrp="1" noChangeAspect="1" noChangeArrowheads="1"/>
          </p:cNvPicPr>
          <p:nvPr>
            <p:ph type="subTitle" idx="1"/>
          </p:nvPr>
        </p:nvPicPr>
        <p:blipFill>
          <a:blip r:embed="rId3" cstate="print"/>
          <a:srcRect/>
          <a:stretch>
            <a:fillRect/>
          </a:stretch>
        </p:blipFill>
        <p:spPr>
          <a:xfrm>
            <a:off x="3124200" y="1905000"/>
            <a:ext cx="4640263" cy="4953000"/>
          </a:xfrm>
          <a:noFill/>
          <a:ln w="19050">
            <a:solidFill>
              <a:schemeClr val="tx1"/>
            </a:solid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Object 3"/>
          <p:cNvGraphicFramePr>
            <a:graphicFrameLocks noChangeAspect="1"/>
          </p:cNvGraphicFramePr>
          <p:nvPr/>
        </p:nvGraphicFramePr>
        <p:xfrm>
          <a:off x="304800" y="173038"/>
          <a:ext cx="8534400" cy="6684962"/>
        </p:xfrm>
        <a:graphic>
          <a:graphicData uri="http://schemas.openxmlformats.org/presentationml/2006/ole">
            <p:oleObj spid="_x0000_s1026" name="PhotoHouse" r:id="rId4" imgW="3753374" imgH="2896004" progId="">
              <p:embed/>
            </p:oleObj>
          </a:graphicData>
        </a:graphic>
      </p:graphicFrame>
      <p:sp>
        <p:nvSpPr>
          <p:cNvPr id="12294" name="Text Box 6"/>
          <p:cNvSpPr txBox="1">
            <a:spLocks noChangeArrowheads="1"/>
          </p:cNvSpPr>
          <p:nvPr/>
        </p:nvSpPr>
        <p:spPr bwMode="auto">
          <a:xfrm>
            <a:off x="304800" y="0"/>
            <a:ext cx="8534400" cy="895350"/>
          </a:xfrm>
          <a:prstGeom prst="rect">
            <a:avLst/>
          </a:prstGeom>
          <a:solidFill>
            <a:schemeClr val="tx1"/>
          </a:solidFill>
          <a:ln w="9525">
            <a:solidFill>
              <a:schemeClr val="tx1"/>
            </a:solidFill>
            <a:miter lim="800000"/>
            <a:headEnd/>
            <a:tailEnd/>
          </a:ln>
          <a:effectLst/>
        </p:spPr>
        <p:txBody>
          <a:bodyPr>
            <a:spAutoFit/>
          </a:bodyPr>
          <a:lstStyle/>
          <a:p>
            <a:pPr>
              <a:spcBef>
                <a:spcPts val="500"/>
              </a:spcBef>
              <a:spcAft>
                <a:spcPts val="500"/>
              </a:spcAft>
            </a:pPr>
            <a:r>
              <a:rPr lang="en-US">
                <a:solidFill>
                  <a:srgbClr val="CC3300"/>
                </a:solidFill>
              </a:rPr>
              <a:t>Jewish women, some holding infants, are forced to wait in a line before their execution by Germans and Ukrainian collaborators.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047750"/>
            <a:ext cx="9144000" cy="5810250"/>
          </a:xfrm>
          <a:prstGeom prst="rect">
            <a:avLst/>
          </a:prstGeom>
          <a:noFill/>
          <a:ln w="9525">
            <a:noFill/>
            <a:miter lim="800000"/>
            <a:headEnd/>
            <a:tailEnd/>
          </a:ln>
          <a:effectLst/>
        </p:spPr>
      </p:pic>
      <p:sp>
        <p:nvSpPr>
          <p:cNvPr id="13315" name="Text Box 3"/>
          <p:cNvSpPr txBox="1">
            <a:spLocks noChangeArrowheads="1"/>
          </p:cNvSpPr>
          <p:nvPr/>
        </p:nvSpPr>
        <p:spPr bwMode="auto">
          <a:xfrm>
            <a:off x="0" y="0"/>
            <a:ext cx="9144000" cy="1433513"/>
          </a:xfrm>
          <a:prstGeom prst="rect">
            <a:avLst/>
          </a:prstGeom>
          <a:noFill/>
          <a:ln w="9525">
            <a:noFill/>
            <a:miter lim="800000"/>
            <a:headEnd/>
            <a:tailEnd/>
          </a:ln>
          <a:effectLst/>
        </p:spPr>
        <p:txBody>
          <a:bodyPr>
            <a:spAutoFit/>
          </a:bodyPr>
          <a:lstStyle/>
          <a:p>
            <a:pPr>
              <a:spcBef>
                <a:spcPts val="500"/>
              </a:spcBef>
              <a:spcAft>
                <a:spcPts val="500"/>
              </a:spcAft>
            </a:pPr>
            <a:r>
              <a:rPr lang="en-US">
                <a:solidFill>
                  <a:srgbClr val="CC3300"/>
                </a:solidFill>
              </a:rPr>
              <a:t>A German policeman shoots individual Jewish women who remain alive in the ravine after the mass execution. </a:t>
            </a:r>
          </a:p>
          <a:p>
            <a:pPr>
              <a:spcBef>
                <a:spcPct val="50000"/>
              </a:spcBef>
            </a:pPr>
            <a:endParaRPr lang="en-US">
              <a:solidFill>
                <a:srgbClr val="CC33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28600" y="0"/>
            <a:ext cx="4262438" cy="6858000"/>
          </a:xfrm>
          <a:prstGeom prst="rect">
            <a:avLst/>
          </a:prstGeom>
          <a:noFill/>
          <a:ln w="9525">
            <a:noFill/>
            <a:miter lim="800000"/>
            <a:headEnd/>
            <a:tailEnd/>
          </a:ln>
          <a:effectLst/>
        </p:spPr>
      </p:pic>
      <p:sp>
        <p:nvSpPr>
          <p:cNvPr id="9219" name="Rectangle 3"/>
          <p:cNvSpPr>
            <a:spLocks noChangeArrowheads="1"/>
          </p:cNvSpPr>
          <p:nvPr/>
        </p:nvSpPr>
        <p:spPr bwMode="auto">
          <a:xfrm>
            <a:off x="5105400" y="1828800"/>
            <a:ext cx="3752880" cy="4170372"/>
          </a:xfrm>
          <a:prstGeom prst="rect">
            <a:avLst/>
          </a:prstGeom>
          <a:noFill/>
          <a:ln w="9525">
            <a:noFill/>
            <a:miter lim="800000"/>
            <a:headEnd/>
            <a:tailEnd/>
          </a:ln>
          <a:effectLst/>
        </p:spPr>
        <p:txBody>
          <a:bodyPr wrap="square">
            <a:spAutoFit/>
          </a:bodyPr>
          <a:lstStyle/>
          <a:p>
            <a:pPr>
              <a:spcBef>
                <a:spcPts val="500"/>
              </a:spcBef>
              <a:spcAft>
                <a:spcPts val="500"/>
              </a:spcAft>
            </a:pPr>
            <a:r>
              <a:rPr lang="en-US" sz="2400" dirty="0">
                <a:solidFill>
                  <a:schemeClr val="bg1"/>
                </a:solidFill>
              </a:rPr>
              <a:t>Portrait of two-year-old Mania </a:t>
            </a:r>
            <a:r>
              <a:rPr lang="en-US" sz="2400" dirty="0" err="1">
                <a:solidFill>
                  <a:schemeClr val="bg1"/>
                </a:solidFill>
              </a:rPr>
              <a:t>Halef</a:t>
            </a:r>
            <a:r>
              <a:rPr lang="en-US" sz="2400" dirty="0">
                <a:solidFill>
                  <a:schemeClr val="bg1"/>
                </a:solidFill>
              </a:rPr>
              <a:t>, a Jewish child who was among the 33,771 persons shot by the SS during the mass executions at </a:t>
            </a:r>
            <a:r>
              <a:rPr lang="en-US" sz="2400" dirty="0" err="1">
                <a:solidFill>
                  <a:schemeClr val="bg1"/>
                </a:solidFill>
              </a:rPr>
              <a:t>Babi</a:t>
            </a:r>
            <a:r>
              <a:rPr lang="en-US" sz="2400" dirty="0">
                <a:solidFill>
                  <a:schemeClr val="bg1"/>
                </a:solidFill>
              </a:rPr>
              <a:t> </a:t>
            </a:r>
            <a:r>
              <a:rPr lang="en-US" sz="2400" dirty="0" err="1">
                <a:solidFill>
                  <a:schemeClr val="bg1"/>
                </a:solidFill>
              </a:rPr>
              <a:t>Yar</a:t>
            </a:r>
            <a:r>
              <a:rPr lang="en-US" sz="2400" dirty="0">
                <a:solidFill>
                  <a:schemeClr val="bg1"/>
                </a:solidFill>
              </a:rPr>
              <a:t>, </a:t>
            </a:r>
            <a:r>
              <a:rPr lang="en-US" sz="2400" dirty="0" smtClean="0">
                <a:solidFill>
                  <a:schemeClr val="bg1"/>
                </a:solidFill>
              </a:rPr>
              <a:t>Ukraine, September</a:t>
            </a:r>
            <a:r>
              <a:rPr lang="en-US" sz="2400" dirty="0">
                <a:solidFill>
                  <a:schemeClr val="bg1"/>
                </a:solidFill>
              </a:rPr>
              <a:t>, 1941</a:t>
            </a:r>
            <a:r>
              <a:rPr lang="en-US" dirty="0" smtClean="0">
                <a:solidFill>
                  <a:schemeClr val="bg1"/>
                </a:solidFill>
              </a:rPr>
              <a:t>.</a:t>
            </a:r>
          </a:p>
          <a:p>
            <a:pPr>
              <a:spcBef>
                <a:spcPts val="500"/>
              </a:spcBef>
              <a:spcAft>
                <a:spcPts val="500"/>
              </a:spcAft>
            </a:pPr>
            <a:endParaRPr lang="en-US" dirty="0" smtClean="0">
              <a:solidFill>
                <a:schemeClr val="bg1"/>
              </a:solidFill>
            </a:endParaRPr>
          </a:p>
          <a:p>
            <a:pPr>
              <a:spcBef>
                <a:spcPts val="500"/>
              </a:spcBef>
              <a:spcAft>
                <a:spcPts val="500"/>
              </a:spcAft>
            </a:pPr>
            <a:r>
              <a:rPr lang="en-US" u="sng" dirty="0" smtClean="0">
                <a:solidFill>
                  <a:schemeClr val="bg1"/>
                </a:solidFill>
                <a:hlinkClick r:id="rId4"/>
              </a:rPr>
              <a:t>For details see: </a:t>
            </a:r>
          </a:p>
          <a:p>
            <a:pPr>
              <a:spcBef>
                <a:spcPts val="500"/>
              </a:spcBef>
              <a:spcAft>
                <a:spcPts val="500"/>
              </a:spcAft>
            </a:pPr>
            <a:r>
              <a:rPr lang="en-US" dirty="0" smtClean="0">
                <a:solidFill>
                  <a:schemeClr val="bg1"/>
                </a:solidFill>
                <a:hlinkClick r:id="rId4"/>
              </a:rPr>
              <a:t>http://www.holocaustresearchproject.org/einsatz/babiyartest.html</a:t>
            </a:r>
            <a:r>
              <a:rPr lang="en-US" dirty="0" smtClean="0">
                <a:solidFill>
                  <a:schemeClr val="bg1"/>
                </a:solidFill>
              </a:rPr>
              <a:t> </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877888"/>
            <a:ext cx="9144000" cy="5980112"/>
          </a:xfrm>
          <a:prstGeom prst="rect">
            <a:avLst/>
          </a:prstGeom>
          <a:solidFill>
            <a:schemeClr val="tx1"/>
          </a:solidFill>
          <a:ln w="9525">
            <a:solidFill>
              <a:schemeClr val="tx1"/>
            </a:solidFill>
            <a:miter lim="800000"/>
            <a:headEnd/>
            <a:tailEnd/>
          </a:ln>
          <a:effectLst/>
        </p:spPr>
      </p:pic>
      <p:sp>
        <p:nvSpPr>
          <p:cNvPr id="10244" name="Text Box 4"/>
          <p:cNvSpPr txBox="1">
            <a:spLocks noChangeArrowheads="1"/>
          </p:cNvSpPr>
          <p:nvPr/>
        </p:nvSpPr>
        <p:spPr bwMode="auto">
          <a:xfrm>
            <a:off x="2209800" y="0"/>
            <a:ext cx="6934200" cy="1928813"/>
          </a:xfrm>
          <a:prstGeom prst="rect">
            <a:avLst/>
          </a:prstGeom>
          <a:solidFill>
            <a:schemeClr val="tx1"/>
          </a:solidFill>
          <a:ln w="9525">
            <a:solidFill>
              <a:schemeClr val="tx1"/>
            </a:solidFill>
            <a:miter lim="800000"/>
            <a:headEnd/>
            <a:tailEnd/>
          </a:ln>
          <a:effectLst/>
        </p:spPr>
        <p:txBody>
          <a:bodyPr>
            <a:spAutoFit/>
          </a:bodyPr>
          <a:lstStyle/>
          <a:p>
            <a:pPr>
              <a:spcBef>
                <a:spcPct val="50000"/>
              </a:spcBef>
            </a:pPr>
            <a:r>
              <a:rPr lang="en-US" sz="3000">
                <a:solidFill>
                  <a:srgbClr val="CC3300"/>
                </a:solidFill>
              </a:rPr>
              <a:t>Nazis sift through a huge pile of clothes left by victims of the massacre.</a:t>
            </a:r>
          </a:p>
          <a:p>
            <a:pPr>
              <a:spcBef>
                <a:spcPct val="50000"/>
              </a:spcBef>
            </a:pPr>
            <a:r>
              <a:rPr lang="en-US">
                <a:solidFill>
                  <a:srgbClr val="CC3300"/>
                </a:solidFill>
              </a:rPr>
              <a:t>Two year old Mani Halef’s clothes are somewhere amongst these.</a:t>
            </a:r>
          </a:p>
        </p:txBody>
      </p:sp>
      <p:pic>
        <p:nvPicPr>
          <p:cNvPr id="10245" name="Picture 5"/>
          <p:cNvPicPr>
            <a:picLocks noChangeAspect="1" noChangeArrowheads="1"/>
          </p:cNvPicPr>
          <p:nvPr/>
        </p:nvPicPr>
        <p:blipFill>
          <a:blip r:embed="rId4" cstate="print"/>
          <a:srcRect/>
          <a:stretch>
            <a:fillRect/>
          </a:stretch>
        </p:blipFill>
        <p:spPr bwMode="auto">
          <a:xfrm>
            <a:off x="0" y="0"/>
            <a:ext cx="2244725" cy="2514600"/>
          </a:xfrm>
          <a:prstGeom prst="rect">
            <a:avLst/>
          </a:prstGeom>
          <a:solidFill>
            <a:schemeClr val="tx1"/>
          </a:solid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800" b="1" u="sng">
                <a:solidFill>
                  <a:srgbClr val="FF0000"/>
                </a:solidFill>
              </a:rPr>
              <a:t>Phase 2 = Gas Vans</a:t>
            </a:r>
          </a:p>
        </p:txBody>
      </p:sp>
      <p:sp>
        <p:nvSpPr>
          <p:cNvPr id="27651" name="Rectangle 3"/>
          <p:cNvSpPr>
            <a:spLocks noGrp="1" noChangeArrowheads="1"/>
          </p:cNvSpPr>
          <p:nvPr>
            <p:ph type="body" sz="half" idx="1"/>
          </p:nvPr>
        </p:nvSpPr>
        <p:spPr>
          <a:xfrm>
            <a:off x="214282" y="1981200"/>
            <a:ext cx="3857652" cy="4114800"/>
          </a:xfrm>
        </p:spPr>
        <p:txBody>
          <a:bodyPr>
            <a:normAutofit/>
          </a:bodyPr>
          <a:lstStyle/>
          <a:p>
            <a:r>
              <a:rPr lang="en-US" sz="2800" dirty="0"/>
              <a:t>Again, Jews were rounded up and told they were to be relocated in vans</a:t>
            </a:r>
          </a:p>
          <a:p>
            <a:r>
              <a:rPr lang="en-US" sz="2800" dirty="0"/>
              <a:t> The vans were equipped so that the van’s exhaust was piped back into the van</a:t>
            </a:r>
          </a:p>
        </p:txBody>
      </p:sp>
      <p:pic>
        <p:nvPicPr>
          <p:cNvPr id="27654" name="Picture 6" descr="gas vans"/>
          <p:cNvPicPr>
            <a:picLocks noGrp="1" noChangeAspect="1" noChangeArrowheads="1"/>
          </p:cNvPicPr>
          <p:nvPr>
            <p:ph type="clipArt" sz="half" idx="2"/>
          </p:nvPr>
        </p:nvPicPr>
        <p:blipFill>
          <a:blip r:embed="rId4" cstate="print"/>
          <a:srcRect/>
          <a:stretch>
            <a:fillRect/>
          </a:stretch>
        </p:blipFill>
        <p:spPr>
          <a:xfrm>
            <a:off x="4267200" y="1828800"/>
            <a:ext cx="4876800" cy="3657600"/>
          </a:xfrm>
        </p:spPr>
      </p:pic>
      <p:sp>
        <p:nvSpPr>
          <p:cNvPr id="27655" name="Text Box 7"/>
          <p:cNvSpPr txBox="1">
            <a:spLocks noChangeArrowheads="1"/>
          </p:cNvSpPr>
          <p:nvPr/>
        </p:nvSpPr>
        <p:spPr bwMode="auto">
          <a:xfrm>
            <a:off x="4343400" y="5786454"/>
            <a:ext cx="4419600" cy="954107"/>
          </a:xfrm>
          <a:prstGeom prst="rect">
            <a:avLst/>
          </a:prstGeom>
          <a:noFill/>
          <a:ln w="9525">
            <a:noFill/>
            <a:miter lim="800000"/>
            <a:headEnd/>
            <a:tailEnd/>
          </a:ln>
          <a:effectLst/>
        </p:spPr>
        <p:txBody>
          <a:bodyPr wrap="square">
            <a:spAutoFit/>
          </a:bodyPr>
          <a:lstStyle/>
          <a:p>
            <a:pPr algn="l"/>
            <a:r>
              <a:rPr lang="en-US" sz="2800" dirty="0"/>
              <a:t>700,000 Jews killed in Vans</a:t>
            </a:r>
            <a:endParaRPr 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1+#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Effect transition="in" filter="wipe(right)">
                                      <p:cBhvr>
                                        <p:cTn id="13" dur="500"/>
                                        <p:tgtEl>
                                          <p:spTgt spid="2765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Effect transition="in" filter="wipe(right)">
                                      <p:cBhvr>
                                        <p:cTn id="18" dur="500"/>
                                        <p:tgtEl>
                                          <p:spTgt spid="27651">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rBrake.wav"/>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anim calcmode="lin" valueType="num">
                                      <p:cBhvr>
                                        <p:cTn id="23" dur="1000" fill="hold"/>
                                        <p:tgtEl>
                                          <p:spTgt spid="27655"/>
                                        </p:tgtEl>
                                        <p:attrNameLst>
                                          <p:attrName>ppt_w</p:attrName>
                                        </p:attrNameLst>
                                      </p:cBhvr>
                                      <p:tavLst>
                                        <p:tav tm="0">
                                          <p:val>
                                            <p:fltVal val="0"/>
                                          </p:val>
                                        </p:tav>
                                        <p:tav tm="100000">
                                          <p:val>
                                            <p:strVal val="#ppt_w"/>
                                          </p:val>
                                        </p:tav>
                                      </p:tavLst>
                                    </p:anim>
                                    <p:anim calcmode="lin" valueType="num">
                                      <p:cBhvr>
                                        <p:cTn id="24" dur="1000" fill="hold"/>
                                        <p:tgtEl>
                                          <p:spTgt spid="27655"/>
                                        </p:tgtEl>
                                        <p:attrNameLst>
                                          <p:attrName>ppt_h</p:attrName>
                                        </p:attrNameLst>
                                      </p:cBhvr>
                                      <p:tavLst>
                                        <p:tav tm="0">
                                          <p:val>
                                            <p:fltVal val="0"/>
                                          </p:val>
                                        </p:tav>
                                        <p:tav tm="100000">
                                          <p:val>
                                            <p:strVal val="#ppt_h"/>
                                          </p:val>
                                        </p:tav>
                                      </p:tavLst>
                                    </p:anim>
                                    <p:anim calcmode="lin" valueType="num">
                                      <p:cBhvr>
                                        <p:cTn id="25" dur="1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P spid="2765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u="sng">
                <a:solidFill>
                  <a:srgbClr val="FF0000"/>
                </a:solidFill>
              </a:rPr>
              <a:t>Problems with Phases 1,2</a:t>
            </a:r>
          </a:p>
        </p:txBody>
      </p:sp>
      <p:sp>
        <p:nvSpPr>
          <p:cNvPr id="28675" name="Rectangle 3"/>
          <p:cNvSpPr>
            <a:spLocks noGrp="1" noChangeArrowheads="1"/>
          </p:cNvSpPr>
          <p:nvPr>
            <p:ph type="body" idx="1"/>
          </p:nvPr>
        </p:nvSpPr>
        <p:spPr/>
        <p:txBody>
          <a:bodyPr>
            <a:normAutofit/>
          </a:bodyPr>
          <a:lstStyle/>
          <a:p>
            <a:r>
              <a:rPr lang="en-US" sz="3200" dirty="0"/>
              <a:t>The Nazis encountered several problems with the executions and gas vans</a:t>
            </a:r>
          </a:p>
          <a:p>
            <a:r>
              <a:rPr lang="en-US" sz="3200" dirty="0"/>
              <a:t>First, they were both taking to much time</a:t>
            </a:r>
          </a:p>
          <a:p>
            <a:r>
              <a:rPr lang="en-US" sz="3200" dirty="0"/>
              <a:t>Second, resources such as gas and munitions were becoming scarce</a:t>
            </a:r>
          </a:p>
          <a:p>
            <a:r>
              <a:rPr lang="en-US" sz="3200" dirty="0"/>
              <a:t>Third, soldiers involved were beginning to have psychological problems with what they were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800" b="1" u="sng">
                <a:solidFill>
                  <a:srgbClr val="FF0000"/>
                </a:solidFill>
              </a:rPr>
              <a:t>Phase 3 = The Camps</a:t>
            </a:r>
          </a:p>
        </p:txBody>
      </p:sp>
      <p:sp>
        <p:nvSpPr>
          <p:cNvPr id="29699" name="Rectangle 3"/>
          <p:cNvSpPr>
            <a:spLocks noGrp="1" noChangeArrowheads="1"/>
          </p:cNvSpPr>
          <p:nvPr>
            <p:ph type="body" idx="1"/>
          </p:nvPr>
        </p:nvSpPr>
        <p:spPr/>
        <p:txBody>
          <a:bodyPr>
            <a:normAutofit/>
          </a:bodyPr>
          <a:lstStyle/>
          <a:p>
            <a:r>
              <a:rPr lang="en-US" sz="3200" dirty="0"/>
              <a:t>Nazi leaders decided to drastically speed up the Final Solution</a:t>
            </a:r>
          </a:p>
          <a:p>
            <a:r>
              <a:rPr lang="en-US" sz="3200" dirty="0"/>
              <a:t>there were two different types of camps:</a:t>
            </a:r>
          </a:p>
          <a:p>
            <a:r>
              <a:rPr lang="en-US" sz="3200" dirty="0"/>
              <a:t>CONCENTRATION CAMPS</a:t>
            </a:r>
          </a:p>
          <a:p>
            <a:r>
              <a:rPr lang="en-US" sz="3200" dirty="0"/>
              <a:t>EXTERMINATION CAMPS</a:t>
            </a:r>
          </a:p>
          <a:p>
            <a:r>
              <a:rPr lang="en-US" sz="3200" dirty="0"/>
              <a:t>Jews from all over occupied Europe were to be brought here.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914400"/>
          </a:xfrm>
        </p:spPr>
        <p:txBody>
          <a:bodyPr>
            <a:normAutofit fontScale="90000"/>
          </a:bodyPr>
          <a:lstStyle/>
          <a:p>
            <a:r>
              <a:rPr lang="en-GB" sz="4000"/>
              <a:t>Where were the Death Camps built?</a:t>
            </a:r>
          </a:p>
        </p:txBody>
      </p:sp>
      <p:pic>
        <p:nvPicPr>
          <p:cNvPr id="13315" name="Picture 3" descr="D:\HISTORY PICTURES\20thC\Anti-Semitism\MAP.JPG"/>
          <p:cNvPicPr>
            <a:picLocks noChangeAspect="1" noChangeArrowheads="1"/>
          </p:cNvPicPr>
          <p:nvPr/>
        </p:nvPicPr>
        <p:blipFill>
          <a:blip r:embed="rId3" cstate="print"/>
          <a:srcRect/>
          <a:stretch>
            <a:fillRect/>
          </a:stretch>
        </p:blipFill>
        <p:spPr bwMode="auto">
          <a:xfrm>
            <a:off x="928662" y="1428736"/>
            <a:ext cx="7086600" cy="5102225"/>
          </a:xfrm>
          <a:prstGeom prst="rect">
            <a:avLst/>
          </a:prstGeom>
          <a:noFill/>
        </p:spPr>
      </p:pic>
      <p:grpSp>
        <p:nvGrpSpPr>
          <p:cNvPr id="2" name="Group 14"/>
          <p:cNvGrpSpPr>
            <a:grpSpLocks/>
          </p:cNvGrpSpPr>
          <p:nvPr/>
        </p:nvGrpSpPr>
        <p:grpSpPr bwMode="auto">
          <a:xfrm>
            <a:off x="1143000" y="2286000"/>
            <a:ext cx="6553200" cy="4332288"/>
            <a:chOff x="720" y="1440"/>
            <a:chExt cx="4128" cy="2729"/>
          </a:xfrm>
        </p:grpSpPr>
        <p:sp>
          <p:nvSpPr>
            <p:cNvPr id="13316" name="Text Box 4"/>
            <p:cNvSpPr txBox="1">
              <a:spLocks noChangeArrowheads="1"/>
            </p:cNvSpPr>
            <p:nvPr/>
          </p:nvSpPr>
          <p:spPr bwMode="auto">
            <a:xfrm>
              <a:off x="720" y="3936"/>
              <a:ext cx="4128" cy="233"/>
            </a:xfrm>
            <a:prstGeom prst="rect">
              <a:avLst/>
            </a:prstGeom>
            <a:noFill/>
            <a:ln w="9525">
              <a:noFill/>
              <a:miter lim="800000"/>
              <a:headEnd/>
              <a:tailEnd/>
            </a:ln>
            <a:effectLst/>
          </p:spPr>
          <p:txBody>
            <a:bodyPr>
              <a:spAutoFit/>
            </a:bodyPr>
            <a:lstStyle/>
            <a:p>
              <a:pPr algn="l">
                <a:spcBef>
                  <a:spcPct val="50000"/>
                </a:spcBef>
              </a:pPr>
              <a:endParaRPr lang="en-GB" dirty="0"/>
            </a:p>
          </p:txBody>
        </p:sp>
        <p:sp>
          <p:nvSpPr>
            <p:cNvPr id="13317" name="Line 5"/>
            <p:cNvSpPr>
              <a:spLocks noChangeShapeType="1"/>
            </p:cNvSpPr>
            <p:nvPr/>
          </p:nvSpPr>
          <p:spPr bwMode="auto">
            <a:xfrm flipH="1" flipV="1">
              <a:off x="3312" y="2352"/>
              <a:ext cx="336" cy="1632"/>
            </a:xfrm>
            <a:prstGeom prst="line">
              <a:avLst/>
            </a:prstGeom>
            <a:noFill/>
            <a:ln w="25400">
              <a:solidFill>
                <a:schemeClr val="hlink"/>
              </a:solidFill>
              <a:round/>
              <a:headEnd/>
              <a:tailEnd type="triangle" w="med" len="med"/>
            </a:ln>
            <a:effectLst/>
          </p:spPr>
          <p:txBody>
            <a:bodyPr/>
            <a:lstStyle/>
            <a:p>
              <a:endParaRPr lang="en-GB"/>
            </a:p>
          </p:txBody>
        </p:sp>
        <p:sp>
          <p:nvSpPr>
            <p:cNvPr id="13319" name="Oval 7"/>
            <p:cNvSpPr>
              <a:spLocks noChangeArrowheads="1"/>
            </p:cNvSpPr>
            <p:nvPr/>
          </p:nvSpPr>
          <p:spPr bwMode="auto">
            <a:xfrm>
              <a:off x="2688" y="1440"/>
              <a:ext cx="912" cy="960"/>
            </a:xfrm>
            <a:prstGeom prst="ellipse">
              <a:avLst/>
            </a:prstGeom>
            <a:noFill/>
            <a:ln w="25400">
              <a:solidFill>
                <a:schemeClr val="hlink"/>
              </a:solidFill>
              <a:round/>
              <a:headEnd/>
              <a:tailEnd/>
            </a:ln>
            <a:effectLst/>
          </p:spPr>
          <p:txBody>
            <a:bodyPr wrap="none" anchor="ctr"/>
            <a:lstStyle/>
            <a:p>
              <a:endParaRPr lang="en-GB"/>
            </a:p>
          </p:txBody>
        </p:sp>
      </p:grpSp>
      <p:sp>
        <p:nvSpPr>
          <p:cNvPr id="13320" name="Text Box 8"/>
          <p:cNvSpPr txBox="1">
            <a:spLocks noChangeArrowheads="1"/>
          </p:cNvSpPr>
          <p:nvPr/>
        </p:nvSpPr>
        <p:spPr bwMode="auto">
          <a:xfrm>
            <a:off x="6019800" y="1295400"/>
            <a:ext cx="1905000" cy="581025"/>
          </a:xfrm>
          <a:prstGeom prst="rect">
            <a:avLst/>
          </a:prstGeom>
          <a:noFill/>
          <a:ln w="9525">
            <a:noFill/>
            <a:miter lim="800000"/>
            <a:headEnd/>
            <a:tailEnd/>
          </a:ln>
          <a:effectLst/>
        </p:spPr>
        <p:txBody>
          <a:bodyPr>
            <a:spAutoFit/>
          </a:bodyPr>
          <a:lstStyle/>
          <a:p>
            <a:pPr>
              <a:spcBef>
                <a:spcPct val="50000"/>
              </a:spcBef>
            </a:pPr>
            <a:r>
              <a:rPr lang="en-GB" sz="1600">
                <a:solidFill>
                  <a:schemeClr val="bg2"/>
                </a:solidFill>
              </a:rPr>
              <a:t>The work of the Einsatzgruppen</a:t>
            </a:r>
          </a:p>
        </p:txBody>
      </p:sp>
      <p:sp>
        <p:nvSpPr>
          <p:cNvPr id="13322" name="Line 10"/>
          <p:cNvSpPr>
            <a:spLocks noChangeShapeType="1"/>
          </p:cNvSpPr>
          <p:nvPr/>
        </p:nvSpPr>
        <p:spPr bwMode="auto">
          <a:xfrm flipH="1">
            <a:off x="5943600" y="1905000"/>
            <a:ext cx="762000" cy="533400"/>
          </a:xfrm>
          <a:prstGeom prst="line">
            <a:avLst/>
          </a:prstGeom>
          <a:noFill/>
          <a:ln w="25400">
            <a:solidFill>
              <a:schemeClr val="hlink"/>
            </a:solidFill>
            <a:round/>
            <a:headEnd/>
            <a:tailEnd type="triangle" w="med" len="med"/>
          </a:ln>
          <a:effectLst/>
        </p:spPr>
        <p:txBody>
          <a:bodyPr wrap="none" anchor="ctr"/>
          <a:lstStyle/>
          <a:p>
            <a:endParaRPr lang="en-GB"/>
          </a:p>
        </p:txBody>
      </p:sp>
      <p:sp>
        <p:nvSpPr>
          <p:cNvPr id="13323" name="Line 11"/>
          <p:cNvSpPr>
            <a:spLocks noChangeShapeType="1"/>
          </p:cNvSpPr>
          <p:nvPr/>
        </p:nvSpPr>
        <p:spPr bwMode="auto">
          <a:xfrm flipH="1">
            <a:off x="6705600" y="1981200"/>
            <a:ext cx="76200" cy="1143000"/>
          </a:xfrm>
          <a:prstGeom prst="line">
            <a:avLst/>
          </a:prstGeom>
          <a:noFill/>
          <a:ln w="25400">
            <a:solidFill>
              <a:schemeClr val="hlink"/>
            </a:solidFill>
            <a:round/>
            <a:headEnd/>
            <a:tailEnd type="triangle" w="med" len="med"/>
          </a:ln>
          <a:effectLst/>
        </p:spPr>
        <p:txBody>
          <a:bodyPr wrap="none" anchor="ctr"/>
          <a:lstStyle/>
          <a:p>
            <a:endParaRPr lang="en-GB"/>
          </a:p>
        </p:txBody>
      </p:sp>
      <p:sp>
        <p:nvSpPr>
          <p:cNvPr id="13324" name="Line 12"/>
          <p:cNvSpPr>
            <a:spLocks noChangeShapeType="1"/>
          </p:cNvSpPr>
          <p:nvPr/>
        </p:nvSpPr>
        <p:spPr bwMode="auto">
          <a:xfrm>
            <a:off x="6781800" y="2438400"/>
            <a:ext cx="457200" cy="990600"/>
          </a:xfrm>
          <a:prstGeom prst="line">
            <a:avLst/>
          </a:prstGeom>
          <a:noFill/>
          <a:ln w="25400">
            <a:solidFill>
              <a:schemeClr val="hlink"/>
            </a:solidFill>
            <a:round/>
            <a:headEnd/>
            <a:tailEnd type="triangle" w="med" len="med"/>
          </a:ln>
          <a:effectLst/>
        </p:spPr>
        <p:txBody>
          <a:bodyPr wrap="none" anchor="ctr"/>
          <a:lstStyle/>
          <a:p>
            <a:endParaRPr lang="en-GB"/>
          </a:p>
        </p:txBody>
      </p:sp>
      <p:sp>
        <p:nvSpPr>
          <p:cNvPr id="13325" name="Line 13"/>
          <p:cNvSpPr>
            <a:spLocks noChangeShapeType="1"/>
          </p:cNvSpPr>
          <p:nvPr/>
        </p:nvSpPr>
        <p:spPr bwMode="auto">
          <a:xfrm flipH="1">
            <a:off x="5562600" y="1676400"/>
            <a:ext cx="685800" cy="76200"/>
          </a:xfrm>
          <a:prstGeom prst="line">
            <a:avLst/>
          </a:prstGeom>
          <a:noFill/>
          <a:ln w="25400">
            <a:solidFill>
              <a:schemeClr val="hlink"/>
            </a:solidFill>
            <a:round/>
            <a:headEnd/>
            <a:tailEnd type="triangle" w="med" len="me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285860"/>
          </a:xfrm>
        </p:spPr>
        <p:txBody>
          <a:bodyPr>
            <a:normAutofit fontScale="90000"/>
          </a:bodyPr>
          <a:lstStyle/>
          <a:p>
            <a:r>
              <a:rPr lang="en-GB" sz="3600" dirty="0"/>
              <a:t>What tactics did the Nazis use to get the Jews to leave the Ghettos</a:t>
            </a:r>
            <a:r>
              <a:rPr lang="en-GB" dirty="0"/>
              <a:t>?</a:t>
            </a:r>
          </a:p>
        </p:txBody>
      </p:sp>
      <p:sp>
        <p:nvSpPr>
          <p:cNvPr id="17411" name="Oval 3"/>
          <p:cNvSpPr>
            <a:spLocks noChangeArrowheads="1"/>
          </p:cNvSpPr>
          <p:nvPr/>
        </p:nvSpPr>
        <p:spPr bwMode="auto">
          <a:xfrm>
            <a:off x="2895600" y="2819400"/>
            <a:ext cx="2590800" cy="17526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12" name="Text Box 4"/>
          <p:cNvSpPr txBox="1">
            <a:spLocks noChangeArrowheads="1"/>
          </p:cNvSpPr>
          <p:nvPr/>
        </p:nvSpPr>
        <p:spPr bwMode="auto">
          <a:xfrm>
            <a:off x="3429000" y="3352800"/>
            <a:ext cx="1600200" cy="584775"/>
          </a:xfrm>
          <a:prstGeom prst="rect">
            <a:avLst/>
          </a:prstGeom>
          <a:noFill/>
          <a:ln w="9525">
            <a:noFill/>
            <a:miter lim="800000"/>
            <a:headEnd/>
            <a:tailEnd/>
          </a:ln>
          <a:effectLst/>
        </p:spPr>
        <p:txBody>
          <a:bodyPr>
            <a:spAutoFit/>
          </a:bodyPr>
          <a:lstStyle/>
          <a:p>
            <a:pPr>
              <a:spcBef>
                <a:spcPct val="50000"/>
              </a:spcBef>
            </a:pPr>
            <a:r>
              <a:rPr lang="en-GB" sz="3200" b="1" dirty="0"/>
              <a:t>Tactics</a:t>
            </a:r>
          </a:p>
        </p:txBody>
      </p:sp>
      <p:sp>
        <p:nvSpPr>
          <p:cNvPr id="17413" name="Text Box 5"/>
          <p:cNvSpPr txBox="1">
            <a:spLocks noChangeArrowheads="1"/>
          </p:cNvSpPr>
          <p:nvPr/>
        </p:nvSpPr>
        <p:spPr bwMode="auto">
          <a:xfrm>
            <a:off x="6715140" y="1500174"/>
            <a:ext cx="2428860" cy="523220"/>
          </a:xfrm>
          <a:prstGeom prst="rect">
            <a:avLst/>
          </a:prstGeom>
          <a:noFill/>
          <a:ln w="9525">
            <a:noFill/>
            <a:miter lim="800000"/>
            <a:headEnd/>
            <a:tailEnd/>
          </a:ln>
          <a:effectLst/>
        </p:spPr>
        <p:txBody>
          <a:bodyPr wrap="square">
            <a:spAutoFit/>
          </a:bodyPr>
          <a:lstStyle/>
          <a:p>
            <a:pPr>
              <a:spcBef>
                <a:spcPct val="50000"/>
              </a:spcBef>
            </a:pPr>
            <a:r>
              <a:rPr lang="en-GB" sz="2800" b="1" dirty="0"/>
              <a:t>Starvation</a:t>
            </a:r>
          </a:p>
        </p:txBody>
      </p:sp>
      <p:sp>
        <p:nvSpPr>
          <p:cNvPr id="17414" name="Line 6"/>
          <p:cNvSpPr>
            <a:spLocks noChangeShapeType="1"/>
          </p:cNvSpPr>
          <p:nvPr/>
        </p:nvSpPr>
        <p:spPr bwMode="auto">
          <a:xfrm flipV="1">
            <a:off x="5181600" y="2057400"/>
            <a:ext cx="1981200" cy="1066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15" name="Text Box 7"/>
          <p:cNvSpPr txBox="1">
            <a:spLocks noChangeArrowheads="1"/>
          </p:cNvSpPr>
          <p:nvPr/>
        </p:nvSpPr>
        <p:spPr bwMode="auto">
          <a:xfrm>
            <a:off x="6324600" y="2590800"/>
            <a:ext cx="2514600" cy="1311275"/>
          </a:xfrm>
          <a:prstGeom prst="rect">
            <a:avLst/>
          </a:prstGeom>
          <a:noFill/>
          <a:ln w="9525">
            <a:noFill/>
            <a:miter lim="800000"/>
            <a:headEnd/>
            <a:tailEnd/>
          </a:ln>
          <a:effectLst/>
        </p:spPr>
        <p:txBody>
          <a:bodyPr>
            <a:spAutoFit/>
          </a:bodyPr>
          <a:lstStyle/>
          <a:p>
            <a:pPr>
              <a:spcBef>
                <a:spcPct val="50000"/>
              </a:spcBef>
            </a:pPr>
            <a:r>
              <a:rPr lang="en-GB" sz="2000"/>
              <a:t>The Jews in the Warsaw Ghetto were only fed a 1000 calories a day </a:t>
            </a:r>
            <a:r>
              <a:rPr lang="en-GB" sz="1600"/>
              <a:t>.</a:t>
            </a:r>
          </a:p>
        </p:txBody>
      </p:sp>
      <p:sp>
        <p:nvSpPr>
          <p:cNvPr id="17416" name="Text Box 8"/>
          <p:cNvSpPr txBox="1">
            <a:spLocks noChangeArrowheads="1"/>
          </p:cNvSpPr>
          <p:nvPr/>
        </p:nvSpPr>
        <p:spPr bwMode="auto">
          <a:xfrm>
            <a:off x="5715008" y="4429132"/>
            <a:ext cx="3200392" cy="1015663"/>
          </a:xfrm>
          <a:prstGeom prst="rect">
            <a:avLst/>
          </a:prstGeom>
          <a:noFill/>
          <a:ln w="9525">
            <a:noFill/>
            <a:miter lim="800000"/>
            <a:headEnd/>
            <a:tailEnd/>
          </a:ln>
          <a:effectLst/>
        </p:spPr>
        <p:txBody>
          <a:bodyPr wrap="square">
            <a:spAutoFit/>
          </a:bodyPr>
          <a:lstStyle/>
          <a:p>
            <a:pPr>
              <a:spcBef>
                <a:spcPct val="50000"/>
              </a:spcBef>
            </a:pPr>
            <a:r>
              <a:rPr lang="en-GB" sz="2000" dirty="0"/>
              <a:t>A Human being needs 2400 calories a day to maintain their weight</a:t>
            </a:r>
          </a:p>
        </p:txBody>
      </p:sp>
      <p:sp>
        <p:nvSpPr>
          <p:cNvPr id="17417" name="Line 9"/>
          <p:cNvSpPr>
            <a:spLocks noChangeShapeType="1"/>
          </p:cNvSpPr>
          <p:nvPr/>
        </p:nvSpPr>
        <p:spPr bwMode="auto">
          <a:xfrm>
            <a:off x="7572396" y="3929066"/>
            <a:ext cx="23834" cy="471494"/>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18" name="Line 10"/>
          <p:cNvSpPr>
            <a:spLocks noChangeShapeType="1"/>
          </p:cNvSpPr>
          <p:nvPr/>
        </p:nvSpPr>
        <p:spPr bwMode="auto">
          <a:xfrm>
            <a:off x="7620000" y="2133600"/>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19" name="Text Box 11"/>
          <p:cNvSpPr txBox="1">
            <a:spLocks noChangeArrowheads="1"/>
          </p:cNvSpPr>
          <p:nvPr/>
        </p:nvSpPr>
        <p:spPr bwMode="auto">
          <a:xfrm>
            <a:off x="3429000" y="4800600"/>
            <a:ext cx="1676400" cy="519113"/>
          </a:xfrm>
          <a:prstGeom prst="rect">
            <a:avLst/>
          </a:prstGeom>
          <a:noFill/>
          <a:ln w="9525">
            <a:noFill/>
            <a:miter lim="800000"/>
            <a:headEnd/>
            <a:tailEnd/>
          </a:ln>
          <a:effectLst/>
        </p:spPr>
        <p:txBody>
          <a:bodyPr>
            <a:spAutoFit/>
          </a:bodyPr>
          <a:lstStyle/>
          <a:p>
            <a:pPr>
              <a:spcBef>
                <a:spcPct val="50000"/>
              </a:spcBef>
            </a:pPr>
            <a:r>
              <a:rPr lang="en-GB" sz="2800" b="1"/>
              <a:t>Terror</a:t>
            </a:r>
          </a:p>
        </p:txBody>
      </p:sp>
      <p:sp>
        <p:nvSpPr>
          <p:cNvPr id="17420" name="Text Box 12"/>
          <p:cNvSpPr txBox="1">
            <a:spLocks noChangeArrowheads="1"/>
          </p:cNvSpPr>
          <p:nvPr/>
        </p:nvSpPr>
        <p:spPr bwMode="auto">
          <a:xfrm>
            <a:off x="2743200" y="5643578"/>
            <a:ext cx="3200400" cy="1015663"/>
          </a:xfrm>
          <a:prstGeom prst="rect">
            <a:avLst/>
          </a:prstGeom>
          <a:noFill/>
          <a:ln w="9525">
            <a:noFill/>
            <a:miter lim="800000"/>
            <a:headEnd/>
            <a:tailEnd/>
          </a:ln>
          <a:effectLst/>
        </p:spPr>
        <p:txBody>
          <a:bodyPr wrap="square">
            <a:spAutoFit/>
          </a:bodyPr>
          <a:lstStyle/>
          <a:p>
            <a:pPr>
              <a:spcBef>
                <a:spcPct val="50000"/>
              </a:spcBef>
            </a:pPr>
            <a:r>
              <a:rPr lang="en-GB" sz="2000" dirty="0"/>
              <a:t>The SS publicly shot people for smuggling food or for any act of resistance</a:t>
            </a:r>
          </a:p>
        </p:txBody>
      </p:sp>
      <p:sp>
        <p:nvSpPr>
          <p:cNvPr id="17421" name="Text Box 13"/>
          <p:cNvSpPr txBox="1">
            <a:spLocks noChangeArrowheads="1"/>
          </p:cNvSpPr>
          <p:nvPr/>
        </p:nvSpPr>
        <p:spPr bwMode="auto">
          <a:xfrm>
            <a:off x="304800" y="1285860"/>
            <a:ext cx="2195498" cy="523220"/>
          </a:xfrm>
          <a:prstGeom prst="rect">
            <a:avLst/>
          </a:prstGeom>
          <a:noFill/>
          <a:ln w="9525">
            <a:noFill/>
            <a:miter lim="800000"/>
            <a:headEnd/>
            <a:tailEnd/>
          </a:ln>
          <a:effectLst/>
        </p:spPr>
        <p:txBody>
          <a:bodyPr wrap="square">
            <a:spAutoFit/>
          </a:bodyPr>
          <a:lstStyle/>
          <a:p>
            <a:pPr>
              <a:spcBef>
                <a:spcPct val="50000"/>
              </a:spcBef>
            </a:pPr>
            <a:r>
              <a:rPr lang="en-GB" sz="2800" b="1" dirty="0"/>
              <a:t>Deception</a:t>
            </a:r>
          </a:p>
        </p:txBody>
      </p:sp>
      <p:sp>
        <p:nvSpPr>
          <p:cNvPr id="17422" name="Text Box 14"/>
          <p:cNvSpPr txBox="1">
            <a:spLocks noChangeArrowheads="1"/>
          </p:cNvSpPr>
          <p:nvPr/>
        </p:nvSpPr>
        <p:spPr bwMode="auto">
          <a:xfrm>
            <a:off x="152400" y="2071678"/>
            <a:ext cx="2633650" cy="1323439"/>
          </a:xfrm>
          <a:prstGeom prst="rect">
            <a:avLst/>
          </a:prstGeom>
          <a:noFill/>
          <a:ln w="9525">
            <a:noFill/>
            <a:miter lim="800000"/>
            <a:headEnd/>
            <a:tailEnd/>
          </a:ln>
          <a:effectLst/>
        </p:spPr>
        <p:txBody>
          <a:bodyPr wrap="square">
            <a:spAutoFit/>
          </a:bodyPr>
          <a:lstStyle/>
          <a:p>
            <a:pPr>
              <a:spcBef>
                <a:spcPct val="50000"/>
              </a:spcBef>
            </a:pPr>
            <a:r>
              <a:rPr lang="en-GB" sz="2000" dirty="0"/>
              <a:t>The Jews were told that they were going to ‘resettlement areas’ in the East.</a:t>
            </a:r>
          </a:p>
        </p:txBody>
      </p:sp>
      <p:sp>
        <p:nvSpPr>
          <p:cNvPr id="17423" name="Text Box 15"/>
          <p:cNvSpPr txBox="1">
            <a:spLocks noChangeArrowheads="1"/>
          </p:cNvSpPr>
          <p:nvPr/>
        </p:nvSpPr>
        <p:spPr bwMode="auto">
          <a:xfrm>
            <a:off x="214282" y="3643314"/>
            <a:ext cx="2486012" cy="1311275"/>
          </a:xfrm>
          <a:prstGeom prst="rect">
            <a:avLst/>
          </a:prstGeom>
          <a:noFill/>
          <a:ln w="9525">
            <a:noFill/>
            <a:miter lim="800000"/>
            <a:headEnd/>
            <a:tailEnd/>
          </a:ln>
          <a:effectLst/>
        </p:spPr>
        <p:txBody>
          <a:bodyPr wrap="square">
            <a:spAutoFit/>
          </a:bodyPr>
          <a:lstStyle/>
          <a:p>
            <a:pPr>
              <a:spcBef>
                <a:spcPct val="50000"/>
              </a:spcBef>
            </a:pPr>
            <a:r>
              <a:rPr lang="en-GB" sz="2000" dirty="0"/>
              <a:t>In some Ghettos the Jews had to purchase their own train tickets.</a:t>
            </a:r>
          </a:p>
        </p:txBody>
      </p:sp>
      <p:sp>
        <p:nvSpPr>
          <p:cNvPr id="17424" name="Text Box 16"/>
          <p:cNvSpPr txBox="1">
            <a:spLocks noChangeArrowheads="1"/>
          </p:cNvSpPr>
          <p:nvPr/>
        </p:nvSpPr>
        <p:spPr bwMode="auto">
          <a:xfrm>
            <a:off x="214282" y="5286388"/>
            <a:ext cx="2286016" cy="1323439"/>
          </a:xfrm>
          <a:prstGeom prst="rect">
            <a:avLst/>
          </a:prstGeom>
          <a:noFill/>
          <a:ln w="9525">
            <a:noFill/>
            <a:miter lim="800000"/>
            <a:headEnd/>
            <a:tailEnd/>
          </a:ln>
          <a:effectLst/>
        </p:spPr>
        <p:txBody>
          <a:bodyPr wrap="square">
            <a:spAutoFit/>
          </a:bodyPr>
          <a:lstStyle/>
          <a:p>
            <a:pPr>
              <a:spcBef>
                <a:spcPct val="50000"/>
              </a:spcBef>
            </a:pPr>
            <a:r>
              <a:rPr lang="en-GB" sz="2000"/>
              <a:t>They were told to bring the tools of their trade and pots and pans.</a:t>
            </a:r>
          </a:p>
        </p:txBody>
      </p:sp>
      <p:sp>
        <p:nvSpPr>
          <p:cNvPr id="17425" name="Line 17"/>
          <p:cNvSpPr>
            <a:spLocks noChangeShapeType="1"/>
          </p:cNvSpPr>
          <p:nvPr/>
        </p:nvSpPr>
        <p:spPr bwMode="auto">
          <a:xfrm>
            <a:off x="7620000" y="5410200"/>
            <a:ext cx="0" cy="3810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26" name="Text Box 18"/>
          <p:cNvSpPr txBox="1">
            <a:spLocks noChangeArrowheads="1"/>
          </p:cNvSpPr>
          <p:nvPr/>
        </p:nvSpPr>
        <p:spPr bwMode="auto">
          <a:xfrm>
            <a:off x="6553200" y="5715000"/>
            <a:ext cx="2286000" cy="701675"/>
          </a:xfrm>
          <a:prstGeom prst="rect">
            <a:avLst/>
          </a:prstGeom>
          <a:noFill/>
          <a:ln w="9525">
            <a:noFill/>
            <a:miter lim="800000"/>
            <a:headEnd/>
            <a:tailEnd/>
          </a:ln>
          <a:effectLst/>
        </p:spPr>
        <p:txBody>
          <a:bodyPr>
            <a:spAutoFit/>
          </a:bodyPr>
          <a:lstStyle/>
          <a:p>
            <a:pPr>
              <a:spcBef>
                <a:spcPct val="50000"/>
              </a:spcBef>
            </a:pPr>
            <a:r>
              <a:rPr lang="en-GB" sz="2000" dirty="0"/>
              <a:t>Hungry people are easier to control</a:t>
            </a:r>
          </a:p>
        </p:txBody>
      </p:sp>
      <p:sp>
        <p:nvSpPr>
          <p:cNvPr id="17427" name="Line 19"/>
          <p:cNvSpPr>
            <a:spLocks noChangeShapeType="1"/>
          </p:cNvSpPr>
          <p:nvPr/>
        </p:nvSpPr>
        <p:spPr bwMode="auto">
          <a:xfrm>
            <a:off x="4267200" y="4572000"/>
            <a:ext cx="19048" cy="28576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28" name="Line 20"/>
          <p:cNvSpPr>
            <a:spLocks noChangeShapeType="1"/>
          </p:cNvSpPr>
          <p:nvPr/>
        </p:nvSpPr>
        <p:spPr bwMode="auto">
          <a:xfrm>
            <a:off x="4267200" y="5257800"/>
            <a:ext cx="0" cy="304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29" name="Line 21"/>
          <p:cNvSpPr>
            <a:spLocks noChangeShapeType="1"/>
          </p:cNvSpPr>
          <p:nvPr/>
        </p:nvSpPr>
        <p:spPr bwMode="auto">
          <a:xfrm flipH="1" flipV="1">
            <a:off x="2143108" y="1857364"/>
            <a:ext cx="1219200" cy="1066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30" name="Line 22"/>
          <p:cNvSpPr>
            <a:spLocks noChangeShapeType="1"/>
          </p:cNvSpPr>
          <p:nvPr/>
        </p:nvSpPr>
        <p:spPr bwMode="auto">
          <a:xfrm>
            <a:off x="1285852" y="1857364"/>
            <a:ext cx="0" cy="304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31" name="Line 23"/>
          <p:cNvSpPr>
            <a:spLocks noChangeShapeType="1"/>
          </p:cNvSpPr>
          <p:nvPr/>
        </p:nvSpPr>
        <p:spPr bwMode="auto">
          <a:xfrm>
            <a:off x="1285852" y="3357562"/>
            <a:ext cx="0" cy="304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32" name="Line 24"/>
          <p:cNvSpPr>
            <a:spLocks noChangeShapeType="1"/>
          </p:cNvSpPr>
          <p:nvPr/>
        </p:nvSpPr>
        <p:spPr bwMode="auto">
          <a:xfrm>
            <a:off x="1285852" y="4929198"/>
            <a:ext cx="0" cy="3810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33" name="Line 25"/>
          <p:cNvSpPr>
            <a:spLocks noChangeShapeType="1"/>
          </p:cNvSpPr>
          <p:nvPr/>
        </p:nvSpPr>
        <p:spPr bwMode="auto">
          <a:xfrm>
            <a:off x="2071670" y="1785926"/>
            <a:ext cx="1509706" cy="23802"/>
          </a:xfrm>
          <a:prstGeom prst="line">
            <a:avLst/>
          </a:prstGeom>
          <a:noFill/>
          <a:ln w="9525">
            <a:solidFill>
              <a:schemeClr val="tx1"/>
            </a:solidFill>
            <a:round/>
            <a:headEnd/>
            <a:tailEnd type="triangle" w="med" len="med"/>
          </a:ln>
          <a:effectLst/>
        </p:spPr>
        <p:txBody>
          <a:bodyPr wrap="none" anchor="ctr"/>
          <a:lstStyle/>
          <a:p>
            <a:endParaRPr lang="en-GB"/>
          </a:p>
        </p:txBody>
      </p:sp>
      <p:sp>
        <p:nvSpPr>
          <p:cNvPr id="17434" name="Text Box 26"/>
          <p:cNvSpPr txBox="1">
            <a:spLocks noChangeArrowheads="1"/>
          </p:cNvSpPr>
          <p:nvPr/>
        </p:nvSpPr>
        <p:spPr bwMode="auto">
          <a:xfrm>
            <a:off x="3714744" y="1357298"/>
            <a:ext cx="2571768" cy="1323439"/>
          </a:xfrm>
          <a:prstGeom prst="rect">
            <a:avLst/>
          </a:prstGeom>
          <a:noFill/>
          <a:ln w="9525">
            <a:noFill/>
            <a:miter lim="800000"/>
            <a:headEnd/>
            <a:tailEnd/>
          </a:ln>
          <a:effectLst/>
        </p:spPr>
        <p:txBody>
          <a:bodyPr wrap="square">
            <a:spAutoFit/>
          </a:bodyPr>
          <a:lstStyle/>
          <a:p>
            <a:pPr>
              <a:spcBef>
                <a:spcPct val="50000"/>
              </a:spcBef>
            </a:pPr>
            <a:r>
              <a:rPr lang="en-GB" sz="2000" dirty="0"/>
              <a:t>New arrivals at the Death camps were given postcards to send to their friends.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1+#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1+#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1+#ppt_w/2"/>
                                          </p:val>
                                        </p:tav>
                                        <p:tav tm="100000">
                                          <p:val>
                                            <p:strVal val="#ppt_x"/>
                                          </p:val>
                                        </p:tav>
                                      </p:tavLst>
                                    </p:anim>
                                    <p:anim calcmode="lin" valueType="num">
                                      <p:cBhvr additive="base">
                                        <p:cTn id="26"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500" fill="hold"/>
                                        <p:tgtEl>
                                          <p:spTgt spid="17417"/>
                                        </p:tgtEl>
                                        <p:attrNameLst>
                                          <p:attrName>ppt_x</p:attrName>
                                        </p:attrNameLst>
                                      </p:cBhvr>
                                      <p:tavLst>
                                        <p:tav tm="0">
                                          <p:val>
                                            <p:strVal val="1+#ppt_w/2"/>
                                          </p:val>
                                        </p:tav>
                                        <p:tav tm="100000">
                                          <p:val>
                                            <p:strVal val="#ppt_x"/>
                                          </p:val>
                                        </p:tav>
                                      </p:tavLst>
                                    </p:anim>
                                    <p:anim calcmode="lin" valueType="num">
                                      <p:cBhvr additive="base">
                                        <p:cTn id="3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1+#ppt_w/2"/>
                                          </p:val>
                                        </p:tav>
                                        <p:tav tm="100000">
                                          <p:val>
                                            <p:strVal val="#ppt_x"/>
                                          </p:val>
                                        </p:tav>
                                      </p:tavLst>
                                    </p:anim>
                                    <p:anim calcmode="lin" valueType="num">
                                      <p:cBhvr additive="base">
                                        <p:cTn id="3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425"/>
                                        </p:tgtEl>
                                        <p:attrNameLst>
                                          <p:attrName>style.visibility</p:attrName>
                                        </p:attrNameLst>
                                      </p:cBhvr>
                                      <p:to>
                                        <p:strVal val="visible"/>
                                      </p:to>
                                    </p:set>
                                    <p:anim calcmode="lin" valueType="num">
                                      <p:cBhvr additive="base">
                                        <p:cTn id="43" dur="500" fill="hold"/>
                                        <p:tgtEl>
                                          <p:spTgt spid="17425"/>
                                        </p:tgtEl>
                                        <p:attrNameLst>
                                          <p:attrName>ppt_x</p:attrName>
                                        </p:attrNameLst>
                                      </p:cBhvr>
                                      <p:tavLst>
                                        <p:tav tm="0">
                                          <p:val>
                                            <p:strVal val="1+#ppt_w/2"/>
                                          </p:val>
                                        </p:tav>
                                        <p:tav tm="100000">
                                          <p:val>
                                            <p:strVal val="#ppt_x"/>
                                          </p:val>
                                        </p:tav>
                                      </p:tavLst>
                                    </p:anim>
                                    <p:anim calcmode="lin" valueType="num">
                                      <p:cBhvr additive="base">
                                        <p:cTn id="44" dur="500" fill="hold"/>
                                        <p:tgtEl>
                                          <p:spTgt spid="174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26"/>
                                        </p:tgtEl>
                                        <p:attrNameLst>
                                          <p:attrName>style.visibility</p:attrName>
                                        </p:attrNameLst>
                                      </p:cBhvr>
                                      <p:to>
                                        <p:strVal val="visible"/>
                                      </p:to>
                                    </p:set>
                                    <p:anim calcmode="lin" valueType="num">
                                      <p:cBhvr additive="base">
                                        <p:cTn id="49" dur="500" fill="hold"/>
                                        <p:tgtEl>
                                          <p:spTgt spid="17426"/>
                                        </p:tgtEl>
                                        <p:attrNameLst>
                                          <p:attrName>ppt_x</p:attrName>
                                        </p:attrNameLst>
                                      </p:cBhvr>
                                      <p:tavLst>
                                        <p:tav tm="0">
                                          <p:val>
                                            <p:strVal val="#ppt_x"/>
                                          </p:val>
                                        </p:tav>
                                        <p:tav tm="100000">
                                          <p:val>
                                            <p:strVal val="#ppt_x"/>
                                          </p:val>
                                        </p:tav>
                                      </p:tavLst>
                                    </p:anim>
                                    <p:anim calcmode="lin" valueType="num">
                                      <p:cBhvr additive="base">
                                        <p:cTn id="50"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7427"/>
                                        </p:tgtEl>
                                        <p:attrNameLst>
                                          <p:attrName>style.visibility</p:attrName>
                                        </p:attrNameLst>
                                      </p:cBhvr>
                                      <p:to>
                                        <p:strVal val="visible"/>
                                      </p:to>
                                    </p:set>
                                    <p:anim calcmode="lin" valueType="num">
                                      <p:cBhvr additive="base">
                                        <p:cTn id="55" dur="500" fill="hold"/>
                                        <p:tgtEl>
                                          <p:spTgt spid="17427"/>
                                        </p:tgtEl>
                                        <p:attrNameLst>
                                          <p:attrName>ppt_x</p:attrName>
                                        </p:attrNameLst>
                                      </p:cBhvr>
                                      <p:tavLst>
                                        <p:tav tm="0">
                                          <p:val>
                                            <p:strVal val="#ppt_x"/>
                                          </p:val>
                                        </p:tav>
                                        <p:tav tm="100000">
                                          <p:val>
                                            <p:strVal val="#ppt_x"/>
                                          </p:val>
                                        </p:tav>
                                      </p:tavLst>
                                    </p:anim>
                                    <p:anim calcmode="lin" valueType="num">
                                      <p:cBhvr additive="base">
                                        <p:cTn id="56" dur="500" fill="hold"/>
                                        <p:tgtEl>
                                          <p:spTgt spid="1742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9"/>
                                        </p:tgtEl>
                                        <p:attrNameLst>
                                          <p:attrName>style.visibility</p:attrName>
                                        </p:attrNameLst>
                                      </p:cBhvr>
                                      <p:to>
                                        <p:strVal val="visible"/>
                                      </p:to>
                                    </p:set>
                                    <p:anim calcmode="lin" valueType="num">
                                      <p:cBhvr additive="base">
                                        <p:cTn id="61" dur="500" fill="hold"/>
                                        <p:tgtEl>
                                          <p:spTgt spid="17419"/>
                                        </p:tgtEl>
                                        <p:attrNameLst>
                                          <p:attrName>ppt_x</p:attrName>
                                        </p:attrNameLst>
                                      </p:cBhvr>
                                      <p:tavLst>
                                        <p:tav tm="0">
                                          <p:val>
                                            <p:strVal val="#ppt_x"/>
                                          </p:val>
                                        </p:tav>
                                        <p:tav tm="100000">
                                          <p:val>
                                            <p:strVal val="#ppt_x"/>
                                          </p:val>
                                        </p:tav>
                                      </p:tavLst>
                                    </p:anim>
                                    <p:anim calcmode="lin" valueType="num">
                                      <p:cBhvr additive="base">
                                        <p:cTn id="6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28"/>
                                        </p:tgtEl>
                                        <p:attrNameLst>
                                          <p:attrName>style.visibility</p:attrName>
                                        </p:attrNameLst>
                                      </p:cBhvr>
                                      <p:to>
                                        <p:strVal val="visible"/>
                                      </p:to>
                                    </p:set>
                                    <p:anim calcmode="lin" valueType="num">
                                      <p:cBhvr additive="base">
                                        <p:cTn id="67" dur="500" fill="hold"/>
                                        <p:tgtEl>
                                          <p:spTgt spid="17428"/>
                                        </p:tgtEl>
                                        <p:attrNameLst>
                                          <p:attrName>ppt_x</p:attrName>
                                        </p:attrNameLst>
                                      </p:cBhvr>
                                      <p:tavLst>
                                        <p:tav tm="0">
                                          <p:val>
                                            <p:strVal val="#ppt_x"/>
                                          </p:val>
                                        </p:tav>
                                        <p:tav tm="100000">
                                          <p:val>
                                            <p:strVal val="#ppt_x"/>
                                          </p:val>
                                        </p:tav>
                                      </p:tavLst>
                                    </p:anim>
                                    <p:anim calcmode="lin" valueType="num">
                                      <p:cBhvr additive="base">
                                        <p:cTn id="68"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420"/>
                                        </p:tgtEl>
                                        <p:attrNameLst>
                                          <p:attrName>style.visibility</p:attrName>
                                        </p:attrNameLst>
                                      </p:cBhvr>
                                      <p:to>
                                        <p:strVal val="visible"/>
                                      </p:to>
                                    </p:set>
                                    <p:anim calcmode="lin" valueType="num">
                                      <p:cBhvr additive="base">
                                        <p:cTn id="73" dur="500" fill="hold"/>
                                        <p:tgtEl>
                                          <p:spTgt spid="17420"/>
                                        </p:tgtEl>
                                        <p:attrNameLst>
                                          <p:attrName>ppt_x</p:attrName>
                                        </p:attrNameLst>
                                      </p:cBhvr>
                                      <p:tavLst>
                                        <p:tav tm="0">
                                          <p:val>
                                            <p:strVal val="#ppt_x"/>
                                          </p:val>
                                        </p:tav>
                                        <p:tav tm="100000">
                                          <p:val>
                                            <p:strVal val="#ppt_x"/>
                                          </p:val>
                                        </p:tav>
                                      </p:tavLst>
                                    </p:anim>
                                    <p:anim calcmode="lin" valueType="num">
                                      <p:cBhvr additive="base">
                                        <p:cTn id="74"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17429"/>
                                        </p:tgtEl>
                                        <p:attrNameLst>
                                          <p:attrName>style.visibility</p:attrName>
                                        </p:attrNameLst>
                                      </p:cBhvr>
                                      <p:to>
                                        <p:strVal val="visible"/>
                                      </p:to>
                                    </p:set>
                                    <p:anim calcmode="lin" valueType="num">
                                      <p:cBhvr additive="base">
                                        <p:cTn id="79" dur="500" fill="hold"/>
                                        <p:tgtEl>
                                          <p:spTgt spid="17429"/>
                                        </p:tgtEl>
                                        <p:attrNameLst>
                                          <p:attrName>ppt_x</p:attrName>
                                        </p:attrNameLst>
                                      </p:cBhvr>
                                      <p:tavLst>
                                        <p:tav tm="0">
                                          <p:val>
                                            <p:strVal val="1+#ppt_w/2"/>
                                          </p:val>
                                        </p:tav>
                                        <p:tav tm="100000">
                                          <p:val>
                                            <p:strVal val="#ppt_x"/>
                                          </p:val>
                                        </p:tav>
                                      </p:tavLst>
                                    </p:anim>
                                    <p:anim calcmode="lin" valueType="num">
                                      <p:cBhvr additive="base">
                                        <p:cTn id="80"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421"/>
                                        </p:tgtEl>
                                        <p:attrNameLst>
                                          <p:attrName>style.visibility</p:attrName>
                                        </p:attrNameLst>
                                      </p:cBhvr>
                                      <p:to>
                                        <p:strVal val="visible"/>
                                      </p:to>
                                    </p:set>
                                    <p:anim calcmode="lin" valueType="num">
                                      <p:cBhvr additive="base">
                                        <p:cTn id="85" dur="500" fill="hold"/>
                                        <p:tgtEl>
                                          <p:spTgt spid="17421"/>
                                        </p:tgtEl>
                                        <p:attrNameLst>
                                          <p:attrName>ppt_x</p:attrName>
                                        </p:attrNameLst>
                                      </p:cBhvr>
                                      <p:tavLst>
                                        <p:tav tm="0">
                                          <p:val>
                                            <p:strVal val="0-#ppt_w/2"/>
                                          </p:val>
                                        </p:tav>
                                        <p:tav tm="100000">
                                          <p:val>
                                            <p:strVal val="#ppt_x"/>
                                          </p:val>
                                        </p:tav>
                                      </p:tavLst>
                                    </p:anim>
                                    <p:anim calcmode="lin" valueType="num">
                                      <p:cBhvr additive="base">
                                        <p:cTn id="86"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7430"/>
                                        </p:tgtEl>
                                        <p:attrNameLst>
                                          <p:attrName>style.visibility</p:attrName>
                                        </p:attrNameLst>
                                      </p:cBhvr>
                                      <p:to>
                                        <p:strVal val="visible"/>
                                      </p:to>
                                    </p:set>
                                    <p:anim calcmode="lin" valueType="num">
                                      <p:cBhvr additive="base">
                                        <p:cTn id="91" dur="500" fill="hold"/>
                                        <p:tgtEl>
                                          <p:spTgt spid="17430"/>
                                        </p:tgtEl>
                                        <p:attrNameLst>
                                          <p:attrName>ppt_x</p:attrName>
                                        </p:attrNameLst>
                                      </p:cBhvr>
                                      <p:tavLst>
                                        <p:tav tm="0">
                                          <p:val>
                                            <p:strVal val="#ppt_x"/>
                                          </p:val>
                                        </p:tav>
                                        <p:tav tm="100000">
                                          <p:val>
                                            <p:strVal val="#ppt_x"/>
                                          </p:val>
                                        </p:tav>
                                      </p:tavLst>
                                    </p:anim>
                                    <p:anim calcmode="lin" valueType="num">
                                      <p:cBhvr additive="base">
                                        <p:cTn id="92" dur="500" fill="hold"/>
                                        <p:tgtEl>
                                          <p:spTgt spid="17430"/>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7422"/>
                                        </p:tgtEl>
                                        <p:attrNameLst>
                                          <p:attrName>style.visibility</p:attrName>
                                        </p:attrNameLst>
                                      </p:cBhvr>
                                      <p:to>
                                        <p:strVal val="visible"/>
                                      </p:to>
                                    </p:set>
                                    <p:anim calcmode="lin" valueType="num">
                                      <p:cBhvr additive="base">
                                        <p:cTn id="97" dur="500" fill="hold"/>
                                        <p:tgtEl>
                                          <p:spTgt spid="17422"/>
                                        </p:tgtEl>
                                        <p:attrNameLst>
                                          <p:attrName>ppt_x</p:attrName>
                                        </p:attrNameLst>
                                      </p:cBhvr>
                                      <p:tavLst>
                                        <p:tav tm="0">
                                          <p:val>
                                            <p:strVal val="0-#ppt_w/2"/>
                                          </p:val>
                                        </p:tav>
                                        <p:tav tm="100000">
                                          <p:val>
                                            <p:strVal val="#ppt_x"/>
                                          </p:val>
                                        </p:tav>
                                      </p:tavLst>
                                    </p:anim>
                                    <p:anim calcmode="lin" valueType="num">
                                      <p:cBhvr additive="base">
                                        <p:cTn id="98"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7431"/>
                                        </p:tgtEl>
                                        <p:attrNameLst>
                                          <p:attrName>style.visibility</p:attrName>
                                        </p:attrNameLst>
                                      </p:cBhvr>
                                      <p:to>
                                        <p:strVal val="visible"/>
                                      </p:to>
                                    </p:set>
                                    <p:anim calcmode="lin" valueType="num">
                                      <p:cBhvr additive="base">
                                        <p:cTn id="103" dur="500" fill="hold"/>
                                        <p:tgtEl>
                                          <p:spTgt spid="17431"/>
                                        </p:tgtEl>
                                        <p:attrNameLst>
                                          <p:attrName>ppt_x</p:attrName>
                                        </p:attrNameLst>
                                      </p:cBhvr>
                                      <p:tavLst>
                                        <p:tav tm="0">
                                          <p:val>
                                            <p:strVal val="#ppt_x"/>
                                          </p:val>
                                        </p:tav>
                                        <p:tav tm="100000">
                                          <p:val>
                                            <p:strVal val="#ppt_x"/>
                                          </p:val>
                                        </p:tav>
                                      </p:tavLst>
                                    </p:anim>
                                    <p:anim calcmode="lin" valueType="num">
                                      <p:cBhvr additive="base">
                                        <p:cTn id="104" dur="500" fill="hold"/>
                                        <p:tgtEl>
                                          <p:spTgt spid="17431"/>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7423"/>
                                        </p:tgtEl>
                                        <p:attrNameLst>
                                          <p:attrName>style.visibility</p:attrName>
                                        </p:attrNameLst>
                                      </p:cBhvr>
                                      <p:to>
                                        <p:strVal val="visible"/>
                                      </p:to>
                                    </p:set>
                                    <p:anim calcmode="lin" valueType="num">
                                      <p:cBhvr additive="base">
                                        <p:cTn id="109" dur="500" fill="hold"/>
                                        <p:tgtEl>
                                          <p:spTgt spid="17423"/>
                                        </p:tgtEl>
                                        <p:attrNameLst>
                                          <p:attrName>ppt_x</p:attrName>
                                        </p:attrNameLst>
                                      </p:cBhvr>
                                      <p:tavLst>
                                        <p:tav tm="0">
                                          <p:val>
                                            <p:strVal val="0-#ppt_w/2"/>
                                          </p:val>
                                        </p:tav>
                                        <p:tav tm="100000">
                                          <p:val>
                                            <p:strVal val="#ppt_x"/>
                                          </p:val>
                                        </p:tav>
                                      </p:tavLst>
                                    </p:anim>
                                    <p:anim calcmode="lin" valueType="num">
                                      <p:cBhvr additive="base">
                                        <p:cTn id="110"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17432"/>
                                        </p:tgtEl>
                                        <p:attrNameLst>
                                          <p:attrName>style.visibility</p:attrName>
                                        </p:attrNameLst>
                                      </p:cBhvr>
                                      <p:to>
                                        <p:strVal val="visible"/>
                                      </p:to>
                                    </p:set>
                                    <p:anim calcmode="lin" valueType="num">
                                      <p:cBhvr additive="base">
                                        <p:cTn id="115" dur="500" fill="hold"/>
                                        <p:tgtEl>
                                          <p:spTgt spid="17432"/>
                                        </p:tgtEl>
                                        <p:attrNameLst>
                                          <p:attrName>ppt_x</p:attrName>
                                        </p:attrNameLst>
                                      </p:cBhvr>
                                      <p:tavLst>
                                        <p:tav tm="0">
                                          <p:val>
                                            <p:strVal val="#ppt_x"/>
                                          </p:val>
                                        </p:tav>
                                        <p:tav tm="100000">
                                          <p:val>
                                            <p:strVal val="#ppt_x"/>
                                          </p:val>
                                        </p:tav>
                                      </p:tavLst>
                                    </p:anim>
                                    <p:anim calcmode="lin" valueType="num">
                                      <p:cBhvr additive="base">
                                        <p:cTn id="116" dur="500" fill="hold"/>
                                        <p:tgtEl>
                                          <p:spTgt spid="17432"/>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7424"/>
                                        </p:tgtEl>
                                        <p:attrNameLst>
                                          <p:attrName>style.visibility</p:attrName>
                                        </p:attrNameLst>
                                      </p:cBhvr>
                                      <p:to>
                                        <p:strVal val="visible"/>
                                      </p:to>
                                    </p:set>
                                    <p:anim calcmode="lin" valueType="num">
                                      <p:cBhvr additive="base">
                                        <p:cTn id="121" dur="500" fill="hold"/>
                                        <p:tgtEl>
                                          <p:spTgt spid="17424"/>
                                        </p:tgtEl>
                                        <p:attrNameLst>
                                          <p:attrName>ppt_x</p:attrName>
                                        </p:attrNameLst>
                                      </p:cBhvr>
                                      <p:tavLst>
                                        <p:tav tm="0">
                                          <p:val>
                                            <p:strVal val="0-#ppt_w/2"/>
                                          </p:val>
                                        </p:tav>
                                        <p:tav tm="100000">
                                          <p:val>
                                            <p:strVal val="#ppt_x"/>
                                          </p:val>
                                        </p:tav>
                                      </p:tavLst>
                                    </p:anim>
                                    <p:anim calcmode="lin" valueType="num">
                                      <p:cBhvr additive="base">
                                        <p:cTn id="122" dur="500" fill="hold"/>
                                        <p:tgtEl>
                                          <p:spTgt spid="1742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7433"/>
                                        </p:tgtEl>
                                        <p:attrNameLst>
                                          <p:attrName>style.visibility</p:attrName>
                                        </p:attrNameLst>
                                      </p:cBhvr>
                                      <p:to>
                                        <p:strVal val="visible"/>
                                      </p:to>
                                    </p:set>
                                    <p:anim calcmode="lin" valueType="num">
                                      <p:cBhvr additive="base">
                                        <p:cTn id="127" dur="500" fill="hold"/>
                                        <p:tgtEl>
                                          <p:spTgt spid="17433"/>
                                        </p:tgtEl>
                                        <p:attrNameLst>
                                          <p:attrName>ppt_x</p:attrName>
                                        </p:attrNameLst>
                                      </p:cBhvr>
                                      <p:tavLst>
                                        <p:tav tm="0">
                                          <p:val>
                                            <p:strVal val="0-#ppt_w/2"/>
                                          </p:val>
                                        </p:tav>
                                        <p:tav tm="100000">
                                          <p:val>
                                            <p:strVal val="#ppt_x"/>
                                          </p:val>
                                        </p:tav>
                                      </p:tavLst>
                                    </p:anim>
                                    <p:anim calcmode="lin" valueType="num">
                                      <p:cBhvr additive="base">
                                        <p:cTn id="128" dur="500" fill="hold"/>
                                        <p:tgtEl>
                                          <p:spTgt spid="17433"/>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 presetClass="entr" presetSubtype="10" fill="hold" grpId="0" nodeType="clickEffect">
                                  <p:stCondLst>
                                    <p:cond delay="0"/>
                                  </p:stCondLst>
                                  <p:childTnLst>
                                    <p:set>
                                      <p:cBhvr>
                                        <p:cTn id="132" dur="1" fill="hold">
                                          <p:stCondLst>
                                            <p:cond delay="0"/>
                                          </p:stCondLst>
                                        </p:cTn>
                                        <p:tgtEl>
                                          <p:spTgt spid="17434"/>
                                        </p:tgtEl>
                                        <p:attrNameLst>
                                          <p:attrName>style.visibility</p:attrName>
                                        </p:attrNameLst>
                                      </p:cBhvr>
                                      <p:to>
                                        <p:strVal val="visible"/>
                                      </p:to>
                                    </p:set>
                                    <p:animEffect transition="in" filter="checkerboard(across)">
                                      <p:cBhvr>
                                        <p:cTn id="133" dur="500"/>
                                        <p:tgtEl>
                                          <p:spTgt spid="1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utoUpdateAnimBg="0"/>
      <p:bldP spid="17416" grpId="0" autoUpdateAnimBg="0"/>
      <p:bldP spid="17417" grpId="0" animBg="1"/>
      <p:bldP spid="17418" grpId="0" animBg="1"/>
      <p:bldP spid="17419" grpId="0" autoUpdateAnimBg="0"/>
      <p:bldP spid="17420" grpId="0" autoUpdateAnimBg="0"/>
      <p:bldP spid="17421" grpId="0" autoUpdateAnimBg="0"/>
      <p:bldP spid="17422" grpId="0" autoUpdateAnimBg="0"/>
      <p:bldP spid="17423" grpId="0" autoUpdateAnimBg="0"/>
      <p:bldP spid="17424" grpId="0" autoUpdateAnimBg="0"/>
      <p:bldP spid="17425" grpId="0" animBg="1"/>
      <p:bldP spid="17426" grpId="0" autoUpdateAnimBg="0"/>
      <p:bldP spid="17427" grpId="0" animBg="1"/>
      <p:bldP spid="17428" grpId="0" animBg="1"/>
      <p:bldP spid="17429" grpId="0" animBg="1"/>
      <p:bldP spid="17430" grpId="0" animBg="1"/>
      <p:bldP spid="17431" grpId="0" animBg="1"/>
      <p:bldP spid="17432" grpId="0" animBg="1"/>
      <p:bldP spid="17433" grpId="0" animBg="1"/>
      <p:bldP spid="174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normAutofit fontScale="90000"/>
          </a:bodyPr>
          <a:lstStyle/>
          <a:p>
            <a:r>
              <a:rPr lang="en-GB"/>
              <a:t>Children Dying of Starvation in the Warsaw Ghetto</a:t>
            </a:r>
          </a:p>
        </p:txBody>
      </p:sp>
      <p:pic>
        <p:nvPicPr>
          <p:cNvPr id="18435" name="Picture 3" descr="D:\HISTORY PICTURES\20thC\Anti-Semitism\Gheto life2.gif"/>
          <p:cNvPicPr>
            <a:picLocks noChangeAspect="1" noChangeArrowheads="1"/>
          </p:cNvPicPr>
          <p:nvPr/>
        </p:nvPicPr>
        <p:blipFill>
          <a:blip r:embed="rId3" cstate="print"/>
          <a:srcRect/>
          <a:stretch>
            <a:fillRect/>
          </a:stretch>
        </p:blipFill>
        <p:spPr bwMode="auto">
          <a:xfrm>
            <a:off x="4495800" y="1676400"/>
            <a:ext cx="4259263" cy="4495800"/>
          </a:xfrm>
          <a:prstGeom prst="rect">
            <a:avLst/>
          </a:prstGeom>
          <a:noFill/>
        </p:spPr>
      </p:pic>
      <p:pic>
        <p:nvPicPr>
          <p:cNvPr id="18436" name="Picture 4" descr="D:\HISTORY PICTURES\20thC\Anti-Semitism\Ghetto life.bmp"/>
          <p:cNvPicPr>
            <a:picLocks noChangeAspect="1" noChangeArrowheads="1"/>
          </p:cNvPicPr>
          <p:nvPr/>
        </p:nvPicPr>
        <p:blipFill>
          <a:blip r:embed="rId4" cstate="print"/>
          <a:srcRect/>
          <a:stretch>
            <a:fillRect/>
          </a:stretch>
        </p:blipFill>
        <p:spPr bwMode="auto">
          <a:xfrm>
            <a:off x="228600" y="1676400"/>
            <a:ext cx="47244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ox(out)">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Kristl1"/>
          <p:cNvPicPr>
            <a:picLocks noChangeAspect="1" noChangeArrowheads="1"/>
          </p:cNvPicPr>
          <p:nvPr/>
        </p:nvPicPr>
        <p:blipFill>
          <a:blip r:embed="rId3" cstate="print"/>
          <a:srcRect/>
          <a:stretch>
            <a:fillRect/>
          </a:stretch>
        </p:blipFill>
        <p:spPr bwMode="auto">
          <a:xfrm>
            <a:off x="1981200" y="1752600"/>
            <a:ext cx="5259388" cy="3598863"/>
          </a:xfrm>
          <a:prstGeom prst="rect">
            <a:avLst/>
          </a:prstGeom>
          <a:solidFill>
            <a:schemeClr val="tx1"/>
          </a:solidFill>
          <a:ln w="28575">
            <a:solidFill>
              <a:schemeClr val="tx1"/>
            </a:solidFill>
            <a:miter lim="800000"/>
            <a:headEnd/>
            <a:tailEnd/>
          </a:ln>
        </p:spPr>
      </p:pic>
      <p:pic>
        <p:nvPicPr>
          <p:cNvPr id="33796" name="Picture 4" descr="http://fcit.coedu.usf.edu/HOLOCAUST/gifs/86838.gif"/>
          <p:cNvPicPr>
            <a:picLocks noChangeAspect="1" noChangeArrowheads="1"/>
          </p:cNvPicPr>
          <p:nvPr/>
        </p:nvPicPr>
        <p:blipFill>
          <a:blip r:embed="rId4" r:link="rId5" cstate="print"/>
          <a:srcRect/>
          <a:stretch>
            <a:fillRect/>
          </a:stretch>
        </p:blipFill>
        <p:spPr bwMode="auto">
          <a:xfrm>
            <a:off x="304800" y="228600"/>
            <a:ext cx="2819400" cy="2311400"/>
          </a:xfrm>
          <a:prstGeom prst="rect">
            <a:avLst/>
          </a:prstGeom>
          <a:solidFill>
            <a:schemeClr val="tx1"/>
          </a:solidFill>
          <a:ln w="28575">
            <a:solidFill>
              <a:schemeClr val="tx1"/>
            </a:solidFill>
            <a:miter lim="800000"/>
            <a:headEnd/>
            <a:tailEnd/>
          </a:ln>
        </p:spPr>
      </p:pic>
      <p:sp>
        <p:nvSpPr>
          <p:cNvPr id="33799" name="Rectangle 7"/>
          <p:cNvSpPr>
            <a:spLocks noChangeArrowheads="1"/>
          </p:cNvSpPr>
          <p:nvPr/>
        </p:nvSpPr>
        <p:spPr bwMode="auto">
          <a:xfrm>
            <a:off x="2990850" y="1181100"/>
            <a:ext cx="9144000" cy="0"/>
          </a:xfrm>
          <a:prstGeom prst="rect">
            <a:avLst/>
          </a:prstGeom>
          <a:noFill/>
          <a:ln w="9525">
            <a:noFill/>
            <a:miter lim="800000"/>
            <a:headEnd/>
            <a:tailEnd/>
          </a:ln>
          <a:effectLst/>
        </p:spPr>
        <p:txBody>
          <a:bodyPr>
            <a:spAutoFit/>
          </a:bodyPr>
          <a:lstStyle/>
          <a:p>
            <a:endParaRPr lang="en-GB"/>
          </a:p>
        </p:txBody>
      </p:sp>
      <p:pic>
        <p:nvPicPr>
          <p:cNvPr id="33798" name="Picture 6" descr="http://fcit.coedu.usf.edu/HOLOCAUST/gifs/19526.gif"/>
          <p:cNvPicPr>
            <a:picLocks noChangeAspect="1" noChangeArrowheads="1"/>
          </p:cNvPicPr>
          <p:nvPr/>
        </p:nvPicPr>
        <p:blipFill>
          <a:blip r:embed="rId6" r:link="rId7" cstate="print"/>
          <a:srcRect/>
          <a:stretch>
            <a:fillRect/>
          </a:stretch>
        </p:blipFill>
        <p:spPr bwMode="auto">
          <a:xfrm>
            <a:off x="7080250" y="3581400"/>
            <a:ext cx="2063750" cy="2933700"/>
          </a:xfrm>
          <a:prstGeom prst="rect">
            <a:avLst/>
          </a:prstGeom>
          <a:solidFill>
            <a:schemeClr val="tx1"/>
          </a:solidFill>
          <a:ln w="28575">
            <a:solidFill>
              <a:schemeClr val="tx1"/>
            </a:solidFill>
            <a:miter lim="800000"/>
            <a:headEnd/>
            <a:tailEnd/>
          </a:ln>
        </p:spPr>
      </p:pic>
      <p:sp>
        <p:nvSpPr>
          <p:cNvPr id="33800" name="Text Box 8"/>
          <p:cNvSpPr txBox="1">
            <a:spLocks noChangeArrowheads="1"/>
          </p:cNvSpPr>
          <p:nvPr/>
        </p:nvSpPr>
        <p:spPr bwMode="auto">
          <a:xfrm>
            <a:off x="3200400" y="5410200"/>
            <a:ext cx="3581400" cy="398463"/>
          </a:xfrm>
          <a:prstGeom prst="rect">
            <a:avLst/>
          </a:prstGeom>
          <a:noFill/>
          <a:ln w="9525">
            <a:noFill/>
            <a:miter lim="800000"/>
            <a:headEnd/>
            <a:tailEnd/>
          </a:ln>
          <a:effectLst/>
        </p:spPr>
        <p:txBody>
          <a:bodyPr>
            <a:spAutoFit/>
          </a:bodyPr>
          <a:lstStyle/>
          <a:p>
            <a:pPr algn="r">
              <a:spcBef>
                <a:spcPct val="50000"/>
              </a:spcBef>
            </a:pPr>
            <a:r>
              <a:rPr lang="en-US" sz="800" i="1">
                <a:latin typeface="Times New Roman" pitchFamily="18" charset="0"/>
                <a:cs typeface="Times New Roman" pitchFamily="18" charset="0"/>
              </a:rPr>
              <a:t>Photo credits: Hauptstaatsarchiv Stuttgart, courtesy of USHMM Photo Archives</a:t>
            </a:r>
            <a:endParaRPr lang="en-US" sz="800">
              <a:latin typeface="Times New Roman" pitchFamily="18" charset="0"/>
              <a:cs typeface="Times New Roman" pitchFamily="18" charset="0"/>
            </a:endParaRPr>
          </a:p>
          <a:p>
            <a:pPr algn="r">
              <a:spcBef>
                <a:spcPct val="50000"/>
              </a:spcBef>
            </a:pPr>
            <a:endParaRPr lang="en-US" sz="800">
              <a:latin typeface="Times New Roman" pitchFamily="18" charset="0"/>
            </a:endParaRPr>
          </a:p>
        </p:txBody>
      </p:sp>
      <p:sp>
        <p:nvSpPr>
          <p:cNvPr id="33801" name="Text Box 9"/>
          <p:cNvSpPr txBox="1">
            <a:spLocks noChangeArrowheads="1"/>
          </p:cNvSpPr>
          <p:nvPr/>
        </p:nvSpPr>
        <p:spPr bwMode="auto">
          <a:xfrm>
            <a:off x="3352800" y="381000"/>
            <a:ext cx="5562600" cy="1006475"/>
          </a:xfrm>
          <a:prstGeom prst="rect">
            <a:avLst/>
          </a:prstGeom>
          <a:noFill/>
          <a:ln w="9525">
            <a:noFill/>
            <a:miter lim="800000"/>
            <a:headEnd/>
            <a:tailEnd/>
          </a:ln>
          <a:effectLst/>
        </p:spPr>
        <p:txBody>
          <a:bodyPr>
            <a:spAutoFit/>
          </a:bodyPr>
          <a:lstStyle/>
          <a:p>
            <a:pPr algn="ctr">
              <a:spcBef>
                <a:spcPct val="50000"/>
              </a:spcBef>
            </a:pPr>
            <a:r>
              <a:rPr lang="en-US" sz="6000" b="1" dirty="0" err="1">
                <a:solidFill>
                  <a:schemeClr val="tx2"/>
                </a:solidFill>
                <a:latin typeface="Baskerville Old Face" pitchFamily="18" charset="0"/>
                <a:cs typeface="Times New Roman" pitchFamily="18" charset="0"/>
              </a:rPr>
              <a:t>Kristallnacht</a:t>
            </a:r>
            <a:endParaRPr lang="en-US" sz="6000" dirty="0">
              <a:solidFill>
                <a:schemeClr val="tx2"/>
              </a:solidFill>
              <a:latin typeface="Baskerville Old Face" pitchFamily="18" charset="0"/>
            </a:endParaRPr>
          </a:p>
        </p:txBody>
      </p:sp>
      <p:sp>
        <p:nvSpPr>
          <p:cNvPr id="33803" name="Text Box 11"/>
          <p:cNvSpPr txBox="1">
            <a:spLocks noChangeArrowheads="1"/>
          </p:cNvSpPr>
          <p:nvPr/>
        </p:nvSpPr>
        <p:spPr bwMode="auto">
          <a:xfrm>
            <a:off x="4191000" y="1219200"/>
            <a:ext cx="3786188" cy="519113"/>
          </a:xfrm>
          <a:prstGeom prst="rect">
            <a:avLst/>
          </a:prstGeom>
          <a:noFill/>
          <a:ln w="9525">
            <a:noFill/>
            <a:miter lim="800000"/>
            <a:headEnd/>
            <a:tailEnd/>
          </a:ln>
          <a:effectLst/>
        </p:spPr>
        <p:txBody>
          <a:bodyPr wrap="none">
            <a:spAutoFit/>
          </a:bodyPr>
          <a:lstStyle/>
          <a:p>
            <a:r>
              <a:rPr lang="en-US" sz="2800" dirty="0">
                <a:solidFill>
                  <a:schemeClr val="tx2"/>
                </a:solidFill>
                <a:latin typeface="Times New Roman" pitchFamily="18" charset="0"/>
              </a:rPr>
              <a:t>“Night Of Broken Glass”</a:t>
            </a:r>
          </a:p>
        </p:txBody>
      </p:sp>
      <p:sp>
        <p:nvSpPr>
          <p:cNvPr id="10" name="TextBox 9"/>
          <p:cNvSpPr txBox="1"/>
          <p:nvPr/>
        </p:nvSpPr>
        <p:spPr>
          <a:xfrm>
            <a:off x="571472" y="6000768"/>
            <a:ext cx="4000528" cy="461665"/>
          </a:xfrm>
          <a:prstGeom prst="rect">
            <a:avLst/>
          </a:prstGeom>
          <a:noFill/>
        </p:spPr>
        <p:txBody>
          <a:bodyPr wrap="square" rtlCol="0">
            <a:spAutoFit/>
          </a:bodyPr>
          <a:lstStyle/>
          <a:p>
            <a:r>
              <a:rPr lang="en-US" sz="2400" dirty="0" smtClean="0">
                <a:solidFill>
                  <a:schemeClr val="accent6">
                    <a:lumMod val="40000"/>
                    <a:lumOff val="60000"/>
                  </a:schemeClr>
                </a:solidFill>
                <a:latin typeface="Baskerville Old Face" pitchFamily="18" charset="0"/>
                <a:cs typeface="Times New Roman" pitchFamily="18" charset="0"/>
              </a:rPr>
              <a:t>November 9-10, 1938</a:t>
            </a:r>
            <a:endParaRPr lang="en-GB" sz="2400" dirty="0">
              <a:solidFill>
                <a:schemeClr val="accent6">
                  <a:lumMod val="40000"/>
                  <a:lumOff val="60000"/>
                </a:schemeClr>
              </a:solidFill>
              <a:latin typeface="Baskerville Old Face"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Suitcases"/>
          <p:cNvPicPr>
            <a:picLocks noChangeAspect="1" noChangeArrowheads="1"/>
          </p:cNvPicPr>
          <p:nvPr/>
        </p:nvPicPr>
        <p:blipFill>
          <a:blip r:embed="rId3" cstate="print"/>
          <a:srcRect/>
          <a:stretch>
            <a:fillRect/>
          </a:stretch>
        </p:blipFill>
        <p:spPr bwMode="auto">
          <a:xfrm>
            <a:off x="1905000" y="228600"/>
            <a:ext cx="5684838" cy="632460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075" descr="Train"/>
          <p:cNvPicPr>
            <a:picLocks noChangeAspect="1" noChangeArrowheads="1"/>
          </p:cNvPicPr>
          <p:nvPr/>
        </p:nvPicPr>
        <p:blipFill>
          <a:blip r:embed="rId3" cstate="print"/>
          <a:srcRect/>
          <a:stretch>
            <a:fillRect/>
          </a:stretch>
        </p:blipFill>
        <p:spPr bwMode="auto">
          <a:xfrm>
            <a:off x="2438400" y="304800"/>
            <a:ext cx="3810000" cy="2944813"/>
          </a:xfrm>
          <a:prstGeom prst="rect">
            <a:avLst/>
          </a:prstGeom>
          <a:noFill/>
          <a:ln w="28575">
            <a:solidFill>
              <a:schemeClr val="tx1"/>
            </a:solidFill>
            <a:miter lim="800000"/>
            <a:headEnd/>
            <a:tailEnd/>
          </a:ln>
        </p:spPr>
      </p:pic>
      <p:pic>
        <p:nvPicPr>
          <p:cNvPr id="37894" name="Picture 3078" descr="10-1038"/>
          <p:cNvPicPr>
            <a:picLocks noChangeAspect="1" noChangeArrowheads="1"/>
          </p:cNvPicPr>
          <p:nvPr/>
        </p:nvPicPr>
        <p:blipFill>
          <a:blip r:embed="rId4" cstate="print"/>
          <a:srcRect/>
          <a:stretch>
            <a:fillRect/>
          </a:stretch>
        </p:blipFill>
        <p:spPr bwMode="auto">
          <a:xfrm>
            <a:off x="457200" y="3581400"/>
            <a:ext cx="4419600" cy="2960688"/>
          </a:xfrm>
          <a:prstGeom prst="rect">
            <a:avLst/>
          </a:prstGeom>
          <a:noFill/>
          <a:ln w="28575">
            <a:solidFill>
              <a:schemeClr val="tx1"/>
            </a:solidFill>
            <a:miter lim="800000"/>
            <a:headEnd/>
            <a:tailEnd/>
          </a:ln>
        </p:spPr>
      </p:pic>
      <p:pic>
        <p:nvPicPr>
          <p:cNvPr id="37895" name="Picture 3079" descr="offtrain"/>
          <p:cNvPicPr>
            <a:picLocks noChangeAspect="1" noChangeArrowheads="1"/>
          </p:cNvPicPr>
          <p:nvPr/>
        </p:nvPicPr>
        <p:blipFill>
          <a:blip r:embed="rId5" cstate="print"/>
          <a:srcRect/>
          <a:stretch>
            <a:fillRect/>
          </a:stretch>
        </p:blipFill>
        <p:spPr bwMode="auto">
          <a:xfrm>
            <a:off x="4572000" y="3124200"/>
            <a:ext cx="4095750" cy="2867025"/>
          </a:xfrm>
          <a:prstGeom prst="rect">
            <a:avLst/>
          </a:prstGeom>
          <a:noFill/>
          <a:ln w="9525">
            <a:solidFill>
              <a:schemeClr val="tx1"/>
            </a:solid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08-1000"/>
          <p:cNvPicPr>
            <a:picLocks noChangeAspect="1" noChangeArrowheads="1"/>
          </p:cNvPicPr>
          <p:nvPr/>
        </p:nvPicPr>
        <p:blipFill>
          <a:blip r:embed="rId3" cstate="print"/>
          <a:srcRect/>
          <a:stretch>
            <a:fillRect/>
          </a:stretch>
        </p:blipFill>
        <p:spPr bwMode="auto">
          <a:xfrm>
            <a:off x="457200" y="304800"/>
            <a:ext cx="7391400" cy="5330825"/>
          </a:xfrm>
          <a:prstGeom prst="rect">
            <a:avLst/>
          </a:prstGeom>
          <a:noFill/>
        </p:spPr>
      </p:pic>
      <p:sp>
        <p:nvSpPr>
          <p:cNvPr id="63494" name="Text Box 6"/>
          <p:cNvSpPr txBox="1">
            <a:spLocks noChangeArrowheads="1"/>
          </p:cNvSpPr>
          <p:nvPr/>
        </p:nvSpPr>
        <p:spPr bwMode="auto">
          <a:xfrm>
            <a:off x="3260725" y="5908675"/>
            <a:ext cx="3610284" cy="400110"/>
          </a:xfrm>
          <a:prstGeom prst="rect">
            <a:avLst/>
          </a:prstGeom>
          <a:noFill/>
          <a:ln w="9525">
            <a:noFill/>
            <a:miter lim="800000"/>
            <a:headEnd/>
            <a:tailEnd/>
          </a:ln>
          <a:effectLst/>
        </p:spPr>
        <p:txBody>
          <a:bodyPr wrap="none">
            <a:spAutoFit/>
          </a:bodyPr>
          <a:lstStyle/>
          <a:p>
            <a:r>
              <a:rPr lang="en-US" sz="2000" dirty="0">
                <a:latin typeface="Times New Roman" pitchFamily="18" charset="0"/>
              </a:rPr>
              <a:t>Prisoners arriving at the camps…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800" b="1" u="sng">
                <a:solidFill>
                  <a:srgbClr val="FF0000"/>
                </a:solidFill>
              </a:rPr>
              <a:t>CONCENTRATION</a:t>
            </a:r>
            <a:endParaRPr lang="en-US" b="1" u="sng">
              <a:solidFill>
                <a:srgbClr val="FF0000"/>
              </a:solidFill>
            </a:endParaRPr>
          </a:p>
        </p:txBody>
      </p:sp>
      <p:sp>
        <p:nvSpPr>
          <p:cNvPr id="31747" name="Rectangle 3"/>
          <p:cNvSpPr>
            <a:spLocks noGrp="1" noChangeArrowheads="1"/>
          </p:cNvSpPr>
          <p:nvPr>
            <p:ph type="body" idx="1"/>
          </p:nvPr>
        </p:nvSpPr>
        <p:spPr/>
        <p:txBody>
          <a:bodyPr>
            <a:normAutofit/>
          </a:bodyPr>
          <a:lstStyle/>
          <a:p>
            <a:r>
              <a:rPr lang="en-US" sz="3200" dirty="0"/>
              <a:t>100 of these in Nazi-occupied Europe</a:t>
            </a:r>
          </a:p>
          <a:p>
            <a:r>
              <a:rPr lang="en-US" sz="3200" dirty="0"/>
              <a:t>prisoners used for forced labor</a:t>
            </a:r>
          </a:p>
          <a:p>
            <a:r>
              <a:rPr lang="en-US" sz="3200" dirty="0"/>
              <a:t>prisoners usually lasted less than 1/2 year</a:t>
            </a:r>
          </a:p>
          <a:p>
            <a:r>
              <a:rPr lang="en-US" sz="3200" dirty="0"/>
              <a:t>communists, homosexuals, criminals, social-democrats, artists.</a:t>
            </a:r>
          </a:p>
          <a:p>
            <a:r>
              <a:rPr lang="en-US" sz="3200" dirty="0"/>
              <a:t>First camp was opened in 1933, right after Nazis came to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left)">
                                      <p:cBhvr>
                                        <p:cTn id="22" dur="500"/>
                                        <p:tgtEl>
                                          <p:spTgt spid="317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wipe(left)">
                                      <p:cBhvr>
                                        <p:cTn id="27" dur="500"/>
                                        <p:tgtEl>
                                          <p:spTgt spid="317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5400" b="1" u="sng">
                <a:solidFill>
                  <a:srgbClr val="FF0000"/>
                </a:solidFill>
              </a:rPr>
              <a:t>RAVENSBRUCK</a:t>
            </a:r>
            <a:endParaRPr lang="en-US" sz="4800" b="1">
              <a:solidFill>
                <a:srgbClr val="FF0000"/>
              </a:solidFill>
            </a:endParaRPr>
          </a:p>
        </p:txBody>
      </p:sp>
      <p:sp>
        <p:nvSpPr>
          <p:cNvPr id="41987" name="Rectangle 3"/>
          <p:cNvSpPr>
            <a:spLocks noGrp="1" noChangeArrowheads="1"/>
          </p:cNvSpPr>
          <p:nvPr>
            <p:ph type="body" sz="half" idx="1"/>
          </p:nvPr>
        </p:nvSpPr>
        <p:spPr>
          <a:xfrm>
            <a:off x="357158" y="1981200"/>
            <a:ext cx="4138642" cy="4114800"/>
          </a:xfrm>
        </p:spPr>
        <p:txBody>
          <a:bodyPr>
            <a:normAutofit fontScale="92500"/>
          </a:bodyPr>
          <a:lstStyle/>
          <a:p>
            <a:r>
              <a:rPr lang="en-US" sz="2800" dirty="0"/>
              <a:t>Camp for women only</a:t>
            </a:r>
          </a:p>
          <a:p>
            <a:r>
              <a:rPr lang="en-US" sz="2800" dirty="0"/>
              <a:t>run by German women who were criminals</a:t>
            </a:r>
          </a:p>
          <a:p>
            <a:r>
              <a:rPr lang="en-US" sz="2800" dirty="0"/>
              <a:t>prisoners worked on remodeling furs</a:t>
            </a:r>
          </a:p>
          <a:p>
            <a:r>
              <a:rPr lang="en-US" sz="2800" dirty="0"/>
              <a:t>50,000 killed</a:t>
            </a:r>
          </a:p>
          <a:p>
            <a:r>
              <a:rPr lang="en-US" sz="2800" dirty="0"/>
              <a:t>14,000 rescued by Swedish diplomat</a:t>
            </a:r>
          </a:p>
          <a:p>
            <a:endParaRPr lang="en-US" sz="2800" dirty="0"/>
          </a:p>
        </p:txBody>
      </p:sp>
      <p:pic>
        <p:nvPicPr>
          <p:cNvPr id="41990" name="Picture 6" descr="RAV"/>
          <p:cNvPicPr>
            <a:picLocks noGrp="1" noChangeAspect="1" noChangeArrowheads="1"/>
          </p:cNvPicPr>
          <p:nvPr>
            <p:ph type="clipArt" sz="half" idx="2"/>
          </p:nvPr>
        </p:nvPicPr>
        <p:blipFill>
          <a:blip r:embed="rId2" cstate="print"/>
          <a:srcRect/>
          <a:stretch>
            <a:fillRect/>
          </a:stretch>
        </p:blipFill>
        <p:spPr>
          <a:xfrm>
            <a:off x="4648200" y="1905000"/>
            <a:ext cx="4495800" cy="3371850"/>
          </a:xfrm>
        </p:spPr>
      </p:pic>
      <p:sp>
        <p:nvSpPr>
          <p:cNvPr id="41991" name="Text Box 7"/>
          <p:cNvSpPr txBox="1">
            <a:spLocks noChangeArrowheads="1"/>
          </p:cNvSpPr>
          <p:nvPr/>
        </p:nvSpPr>
        <p:spPr bwMode="auto">
          <a:xfrm>
            <a:off x="4800600" y="5334000"/>
            <a:ext cx="4114800" cy="822325"/>
          </a:xfrm>
          <a:prstGeom prst="rect">
            <a:avLst/>
          </a:prstGeom>
          <a:noFill/>
          <a:ln w="9525">
            <a:noFill/>
            <a:miter lim="800000"/>
            <a:headEnd/>
            <a:tailEnd/>
          </a:ln>
          <a:effectLst/>
        </p:spPr>
        <p:txBody>
          <a:bodyPr>
            <a:spAutoFit/>
          </a:bodyPr>
          <a:lstStyle/>
          <a:p>
            <a:r>
              <a:rPr lang="en-US" sz="2400" b="0">
                <a:solidFill>
                  <a:srgbClr val="A50021"/>
                </a:solidFill>
              </a:rPr>
              <a:t>Count Folke Bernadette negotiating for prisoners</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righ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righ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righ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righ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right)">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41991"/>
                                        </p:tgtEl>
                                        <p:attrNameLst>
                                          <p:attrName>style.visibility</p:attrName>
                                        </p:attrNameLst>
                                      </p:cBhvr>
                                      <p:to>
                                        <p:strVal val="visible"/>
                                      </p:to>
                                    </p:set>
                                    <p:anim calcmode="lin" valueType="num">
                                      <p:cBhvr additive="base">
                                        <p:cTn id="32" dur="500" fill="hold"/>
                                        <p:tgtEl>
                                          <p:spTgt spid="41991"/>
                                        </p:tgtEl>
                                        <p:attrNameLst>
                                          <p:attrName>ppt_x</p:attrName>
                                        </p:attrNameLst>
                                      </p:cBhvr>
                                      <p:tavLst>
                                        <p:tav tm="0">
                                          <p:val>
                                            <p:strVal val="0-#ppt_w/2"/>
                                          </p:val>
                                        </p:tav>
                                        <p:tav tm="100000">
                                          <p:val>
                                            <p:strVal val="#ppt_x"/>
                                          </p:val>
                                        </p:tav>
                                      </p:tavLst>
                                    </p:anim>
                                    <p:anim calcmode="lin" valueType="num">
                                      <p:cBhvr additive="base">
                                        <p:cTn id="33" dur="500" fill="hold"/>
                                        <p:tgtEl>
                                          <p:spTgt spid="419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9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800" b="1" u="sng">
                <a:solidFill>
                  <a:srgbClr val="FF0000"/>
                </a:solidFill>
              </a:rPr>
              <a:t>THERESIENSTADT</a:t>
            </a:r>
          </a:p>
        </p:txBody>
      </p:sp>
      <p:sp>
        <p:nvSpPr>
          <p:cNvPr id="43011" name="Rectangle 3"/>
          <p:cNvSpPr>
            <a:spLocks noGrp="1" noChangeArrowheads="1"/>
          </p:cNvSpPr>
          <p:nvPr>
            <p:ph type="body" sz="half" idx="1"/>
          </p:nvPr>
        </p:nvSpPr>
        <p:spPr>
          <a:xfrm>
            <a:off x="214282" y="1981200"/>
            <a:ext cx="4281518" cy="4114800"/>
          </a:xfrm>
        </p:spPr>
        <p:txBody>
          <a:bodyPr>
            <a:normAutofit fontScale="92500" lnSpcReduction="10000"/>
          </a:bodyPr>
          <a:lstStyle/>
          <a:p>
            <a:r>
              <a:rPr lang="en-US" sz="2800" dirty="0"/>
              <a:t>Most humane camp</a:t>
            </a:r>
          </a:p>
          <a:p>
            <a:r>
              <a:rPr lang="en-US" sz="2800" dirty="0"/>
              <a:t>well connected Jews and war veterans</a:t>
            </a:r>
          </a:p>
          <a:p>
            <a:r>
              <a:rPr lang="en-US" sz="2800" dirty="0"/>
              <a:t>Jews married to Aryans could pay to go to this camp</a:t>
            </a:r>
          </a:p>
          <a:p>
            <a:r>
              <a:rPr lang="en-US" sz="2800" dirty="0"/>
              <a:t>Red Cross inspected this camp, good rating</a:t>
            </a:r>
          </a:p>
          <a:p>
            <a:r>
              <a:rPr lang="en-US" sz="2800" dirty="0"/>
              <a:t>stop over on the way to Auschwitz</a:t>
            </a:r>
          </a:p>
        </p:txBody>
      </p:sp>
      <p:pic>
        <p:nvPicPr>
          <p:cNvPr id="43014" name="Picture 6" descr="redcross"/>
          <p:cNvPicPr>
            <a:picLocks noGrp="1" noChangeAspect="1" noChangeArrowheads="1"/>
          </p:cNvPicPr>
          <p:nvPr>
            <p:ph type="clipArt" sz="half" idx="2"/>
          </p:nvPr>
        </p:nvPicPr>
        <p:blipFill>
          <a:blip r:embed="rId3" cstate="print"/>
          <a:srcRect/>
          <a:stretch>
            <a:fillRect/>
          </a:stretch>
        </p:blipFill>
        <p:spPr>
          <a:xfrm>
            <a:off x="4648200" y="2057400"/>
            <a:ext cx="4495800" cy="3371850"/>
          </a:xfrm>
        </p:spPr>
      </p:pic>
      <p:sp>
        <p:nvSpPr>
          <p:cNvPr id="43015" name="Text Box 7"/>
          <p:cNvSpPr txBox="1">
            <a:spLocks noChangeArrowheads="1"/>
          </p:cNvSpPr>
          <p:nvPr/>
        </p:nvSpPr>
        <p:spPr bwMode="auto">
          <a:xfrm>
            <a:off x="4800600" y="5486400"/>
            <a:ext cx="4343400" cy="822325"/>
          </a:xfrm>
          <a:prstGeom prst="rect">
            <a:avLst/>
          </a:prstGeom>
          <a:noFill/>
          <a:ln w="9525">
            <a:noFill/>
            <a:miter lim="800000"/>
            <a:headEnd/>
            <a:tailEnd/>
          </a:ln>
          <a:effectLst/>
        </p:spPr>
        <p:txBody>
          <a:bodyPr>
            <a:spAutoFit/>
          </a:bodyPr>
          <a:lstStyle/>
          <a:p>
            <a:r>
              <a:rPr lang="en-US" sz="2400">
                <a:solidFill>
                  <a:srgbClr val="FFFF00"/>
                </a:solidFill>
              </a:rPr>
              <a:t>Jewish band playing for Red Cross inspection team</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3015"/>
                                        </p:tgtEl>
                                        <p:attrNameLst>
                                          <p:attrName>style.visibility</p:attrName>
                                        </p:attrNameLst>
                                      </p:cBhvr>
                                      <p:to>
                                        <p:strVal val="visible"/>
                                      </p:to>
                                    </p:set>
                                    <p:anim calcmode="lin" valueType="num">
                                      <p:cBhvr additive="base">
                                        <p:cTn id="37" dur="500" fill="hold"/>
                                        <p:tgtEl>
                                          <p:spTgt spid="43015"/>
                                        </p:tgtEl>
                                        <p:attrNameLst>
                                          <p:attrName>ppt_x</p:attrName>
                                        </p:attrNameLst>
                                      </p:cBhvr>
                                      <p:tavLst>
                                        <p:tav tm="0">
                                          <p:val>
                                            <p:strVal val="1+#ppt_w/2"/>
                                          </p:val>
                                        </p:tav>
                                        <p:tav tm="100000">
                                          <p:val>
                                            <p:strVal val="#ppt_x"/>
                                          </p:val>
                                        </p:tav>
                                      </p:tavLst>
                                    </p:anim>
                                    <p:anim calcmode="lin" valueType="num">
                                      <p:cBhvr additive="base">
                                        <p:cTn id="38" dur="500" fill="hold"/>
                                        <p:tgtEl>
                                          <p:spTgt spid="430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5400" b="1" u="sng" dirty="0">
                <a:solidFill>
                  <a:srgbClr val="FF0000"/>
                </a:solidFill>
              </a:rPr>
              <a:t>EXTERMINATION</a:t>
            </a:r>
            <a:endParaRPr lang="en-US" sz="4800" b="1" u="sng" dirty="0">
              <a:solidFill>
                <a:srgbClr val="FF0000"/>
              </a:solidFill>
            </a:endParaRPr>
          </a:p>
        </p:txBody>
      </p:sp>
      <p:sp>
        <p:nvSpPr>
          <p:cNvPr id="32771" name="Rectangle 3"/>
          <p:cNvSpPr>
            <a:spLocks noGrp="1" noChangeArrowheads="1"/>
          </p:cNvSpPr>
          <p:nvPr>
            <p:ph type="body" idx="1"/>
          </p:nvPr>
        </p:nvSpPr>
        <p:spPr/>
        <p:txBody>
          <a:bodyPr>
            <a:noAutofit/>
          </a:bodyPr>
          <a:lstStyle/>
          <a:p>
            <a:r>
              <a:rPr lang="en-US" sz="3200" dirty="0"/>
              <a:t>Started out as ordinary concentration camps</a:t>
            </a:r>
          </a:p>
          <a:p>
            <a:r>
              <a:rPr lang="en-US" sz="3200" dirty="0"/>
              <a:t>later modified with gassing installations for use on humans, now </a:t>
            </a:r>
            <a:r>
              <a:rPr lang="en-US" sz="3200" dirty="0" smtClean="0"/>
              <a:t>“death camps”</a:t>
            </a:r>
            <a:endParaRPr lang="en-US" sz="3200" dirty="0"/>
          </a:p>
          <a:p>
            <a:r>
              <a:rPr lang="en-US" sz="3200" dirty="0"/>
              <a:t>two sub-groups:</a:t>
            </a:r>
          </a:p>
          <a:p>
            <a:r>
              <a:rPr lang="en-US" sz="3200" dirty="0"/>
              <a:t>1)  </a:t>
            </a:r>
            <a:r>
              <a:rPr lang="en-US" sz="3200" dirty="0" err="1"/>
              <a:t>Majdanek</a:t>
            </a:r>
            <a:r>
              <a:rPr lang="en-US" sz="3200" dirty="0"/>
              <a:t> and Auschwitz, </a:t>
            </a:r>
            <a:r>
              <a:rPr lang="en-US" sz="3200" dirty="0" err="1"/>
              <a:t>Birkenau</a:t>
            </a:r>
            <a:endParaRPr lang="en-US" sz="3200" dirty="0"/>
          </a:p>
          <a:p>
            <a:r>
              <a:rPr lang="en-US" sz="3200" dirty="0"/>
              <a:t>2)  Operation </a:t>
            </a:r>
            <a:r>
              <a:rPr lang="en-US" sz="3200" dirty="0" err="1"/>
              <a:t>Reinhard</a:t>
            </a:r>
            <a:r>
              <a:rPr lang="en-US" sz="3200" dirty="0"/>
              <a:t> camps and </a:t>
            </a:r>
            <a:r>
              <a:rPr lang="en-US" sz="3200" dirty="0" err="1" smtClean="0"/>
              <a:t>Chelmno</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800" b="1" u="sng">
                <a:solidFill>
                  <a:srgbClr val="FF0000"/>
                </a:solidFill>
              </a:rPr>
              <a:t>CHELMNO</a:t>
            </a:r>
          </a:p>
        </p:txBody>
      </p:sp>
      <p:pic>
        <p:nvPicPr>
          <p:cNvPr id="61444" name="Picture 4" descr="chlemn"/>
          <p:cNvPicPr>
            <a:picLocks noChangeAspect="1" noChangeArrowheads="1"/>
          </p:cNvPicPr>
          <p:nvPr/>
        </p:nvPicPr>
        <p:blipFill>
          <a:blip r:embed="rId3" cstate="print"/>
          <a:srcRect/>
          <a:stretch>
            <a:fillRect/>
          </a:stretch>
        </p:blipFill>
        <p:spPr bwMode="auto">
          <a:xfrm>
            <a:off x="2514600" y="3163888"/>
            <a:ext cx="6629400" cy="3694112"/>
          </a:xfrm>
          <a:prstGeom prst="rect">
            <a:avLst/>
          </a:prstGeom>
          <a:noFill/>
        </p:spPr>
      </p:pic>
      <p:sp>
        <p:nvSpPr>
          <p:cNvPr id="61445" name="Text Box 5"/>
          <p:cNvSpPr txBox="1">
            <a:spLocks noChangeArrowheads="1"/>
          </p:cNvSpPr>
          <p:nvPr/>
        </p:nvSpPr>
        <p:spPr bwMode="auto">
          <a:xfrm>
            <a:off x="785786" y="1571612"/>
            <a:ext cx="8053414" cy="954107"/>
          </a:xfrm>
          <a:prstGeom prst="rect">
            <a:avLst/>
          </a:prstGeom>
          <a:noFill/>
          <a:ln w="9525">
            <a:noFill/>
            <a:miter lim="800000"/>
            <a:headEnd/>
            <a:tailEnd/>
          </a:ln>
          <a:effectLst/>
        </p:spPr>
        <p:txBody>
          <a:bodyPr wrap="square">
            <a:spAutoFit/>
          </a:bodyPr>
          <a:lstStyle/>
          <a:p>
            <a:r>
              <a:rPr lang="en-US" sz="2800" b="0" dirty="0">
                <a:solidFill>
                  <a:srgbClr val="FFFF00"/>
                </a:solidFill>
              </a:rPr>
              <a:t>Jews from the Lodz ghetto in Poland sent here</a:t>
            </a:r>
          </a:p>
          <a:p>
            <a:r>
              <a:rPr lang="en-US" sz="2800" b="0" dirty="0">
                <a:solidFill>
                  <a:srgbClr val="FFFF00"/>
                </a:solidFill>
              </a:rPr>
              <a:t>First death camp </a:t>
            </a:r>
            <a:r>
              <a:rPr lang="en-US" sz="2800" b="0" dirty="0" smtClean="0">
                <a:solidFill>
                  <a:srgbClr val="FFFF00"/>
                </a:solidFill>
              </a:rPr>
              <a:t>built in </a:t>
            </a:r>
            <a:r>
              <a:rPr lang="en-US" sz="2800" b="0" dirty="0">
                <a:solidFill>
                  <a:srgbClr val="FFFF00"/>
                </a:solidFill>
              </a:rPr>
              <a:t>1941</a:t>
            </a:r>
            <a:endParaRPr lang="en-US" sz="2400" b="0" dirty="0">
              <a:solidFill>
                <a:schemeClr val="tx1"/>
              </a:solidFill>
            </a:endParaRPr>
          </a:p>
        </p:txBody>
      </p:sp>
      <p:sp>
        <p:nvSpPr>
          <p:cNvPr id="61446" name="Text Box 6"/>
          <p:cNvSpPr txBox="1">
            <a:spLocks noChangeArrowheads="1"/>
          </p:cNvSpPr>
          <p:nvPr/>
        </p:nvSpPr>
        <p:spPr bwMode="auto">
          <a:xfrm>
            <a:off x="304800" y="3857628"/>
            <a:ext cx="2133600" cy="1200329"/>
          </a:xfrm>
          <a:prstGeom prst="rect">
            <a:avLst/>
          </a:prstGeom>
          <a:noFill/>
          <a:ln w="9525">
            <a:noFill/>
            <a:miter lim="800000"/>
            <a:headEnd/>
            <a:tailEnd/>
          </a:ln>
          <a:effectLst/>
        </p:spPr>
        <p:txBody>
          <a:bodyPr wrap="square">
            <a:spAutoFit/>
          </a:bodyPr>
          <a:lstStyle/>
          <a:p>
            <a:r>
              <a:rPr lang="en-US" sz="2400" dirty="0">
                <a:solidFill>
                  <a:srgbClr val="FFFF00"/>
                </a:solidFill>
              </a:rPr>
              <a:t>First to use Gas Vans on Jews</a:t>
            </a:r>
            <a:endParaRPr 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additive="base">
                                        <p:cTn id="13" dur="500" fill="hold"/>
                                        <p:tgtEl>
                                          <p:spTgt spid="61445"/>
                                        </p:tgtEl>
                                        <p:attrNameLst>
                                          <p:attrName>ppt_x</p:attrName>
                                        </p:attrNameLst>
                                      </p:cBhvr>
                                      <p:tavLst>
                                        <p:tav tm="0">
                                          <p:val>
                                            <p:strVal val="1+#ppt_w/2"/>
                                          </p:val>
                                        </p:tav>
                                        <p:tav tm="100000">
                                          <p:val>
                                            <p:strVal val="#ppt_x"/>
                                          </p:val>
                                        </p:tav>
                                      </p:tavLst>
                                    </p:anim>
                                    <p:anim calcmode="lin" valueType="num">
                                      <p:cBhvr additive="base">
                                        <p:cTn id="14"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46"/>
                                        </p:tgtEl>
                                        <p:attrNameLst>
                                          <p:attrName>style.visibility</p:attrName>
                                        </p:attrNameLst>
                                      </p:cBhvr>
                                      <p:to>
                                        <p:strVal val="visible"/>
                                      </p:to>
                                    </p:set>
                                    <p:anim calcmode="lin" valueType="num">
                                      <p:cBhvr additive="base">
                                        <p:cTn id="19" dur="500" fill="hold"/>
                                        <p:tgtEl>
                                          <p:spTgt spid="61446"/>
                                        </p:tgtEl>
                                        <p:attrNameLst>
                                          <p:attrName>ppt_x</p:attrName>
                                        </p:attrNameLst>
                                      </p:cBhvr>
                                      <p:tavLst>
                                        <p:tav tm="0">
                                          <p:val>
                                            <p:strVal val="1+#ppt_w/2"/>
                                          </p:val>
                                        </p:tav>
                                        <p:tav tm="100000">
                                          <p:val>
                                            <p:strVal val="#ppt_x"/>
                                          </p:val>
                                        </p:tav>
                                      </p:tavLst>
                                    </p:anim>
                                    <p:anim calcmode="lin" valueType="num">
                                      <p:cBhvr additive="base">
                                        <p:cTn id="20"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5" grpId="0" autoUpdateAnimBg="0"/>
      <p:bldP spid="6144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sz="4800" b="1" u="sng">
              <a:solidFill>
                <a:srgbClr val="FF0000"/>
              </a:solidFill>
            </a:endParaRPr>
          </a:p>
        </p:txBody>
      </p:sp>
      <p:pic>
        <p:nvPicPr>
          <p:cNvPr id="33795" name="Picture 3" descr="POLANDCAMPS"/>
          <p:cNvPicPr>
            <a:picLocks noChangeAspect="1" noChangeArrowheads="1"/>
          </p:cNvPicPr>
          <p:nvPr/>
        </p:nvPicPr>
        <p:blipFill>
          <a:blip r:embed="rId2" cstate="print"/>
          <a:srcRect/>
          <a:stretch>
            <a:fillRect/>
          </a:stretch>
        </p:blipFill>
        <p:spPr bwMode="auto">
          <a:xfrm>
            <a:off x="0" y="1058863"/>
            <a:ext cx="9144000" cy="5999162"/>
          </a:xfrm>
          <a:prstGeom prst="rect">
            <a:avLst/>
          </a:prstGeom>
          <a:noFill/>
        </p:spPr>
      </p:pic>
      <p:sp>
        <p:nvSpPr>
          <p:cNvPr id="33796" name="Text Box 4"/>
          <p:cNvSpPr txBox="1">
            <a:spLocks noChangeArrowheads="1"/>
          </p:cNvSpPr>
          <p:nvPr/>
        </p:nvSpPr>
        <p:spPr bwMode="auto">
          <a:xfrm>
            <a:off x="1905000" y="0"/>
            <a:ext cx="5715000" cy="762000"/>
          </a:xfrm>
          <a:prstGeom prst="rect">
            <a:avLst/>
          </a:prstGeom>
          <a:noFill/>
          <a:ln w="9525">
            <a:noFill/>
            <a:miter lim="800000"/>
            <a:headEnd/>
            <a:tailEnd/>
          </a:ln>
          <a:effectLst/>
        </p:spPr>
        <p:txBody>
          <a:bodyPr>
            <a:spAutoFit/>
          </a:bodyPr>
          <a:lstStyle/>
          <a:p>
            <a:pPr algn="l"/>
            <a:r>
              <a:rPr lang="en-US" sz="4400" u="sng"/>
              <a:t>CAMPS IN POLAND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14290"/>
            <a:ext cx="7772400" cy="1538310"/>
          </a:xfrm>
        </p:spPr>
        <p:txBody>
          <a:bodyPr/>
          <a:lstStyle/>
          <a:p>
            <a:r>
              <a:rPr lang="en-US" sz="4800" b="1" u="sng" dirty="0">
                <a:solidFill>
                  <a:srgbClr val="FF0000"/>
                </a:solidFill>
              </a:rPr>
              <a:t>MAJDANEK</a:t>
            </a:r>
          </a:p>
        </p:txBody>
      </p:sp>
      <p:sp>
        <p:nvSpPr>
          <p:cNvPr id="48131" name="Rectangle 3"/>
          <p:cNvSpPr>
            <a:spLocks noGrp="1" noChangeArrowheads="1"/>
          </p:cNvSpPr>
          <p:nvPr>
            <p:ph type="body" sz="half" idx="1"/>
          </p:nvPr>
        </p:nvSpPr>
        <p:spPr>
          <a:xfrm>
            <a:off x="428596" y="1981200"/>
            <a:ext cx="4067204" cy="4114800"/>
          </a:xfrm>
        </p:spPr>
        <p:txBody>
          <a:bodyPr>
            <a:normAutofit fontScale="92500"/>
          </a:bodyPr>
          <a:lstStyle/>
          <a:p>
            <a:r>
              <a:rPr lang="en-US" sz="2800" dirty="0"/>
              <a:t>Established in 1941 as a POW camp</a:t>
            </a:r>
          </a:p>
          <a:p>
            <a:r>
              <a:rPr lang="en-US" sz="2800" dirty="0"/>
              <a:t>started its part in the Final Solution in 1942</a:t>
            </a:r>
          </a:p>
          <a:p>
            <a:r>
              <a:rPr lang="en-US" sz="2800" dirty="0"/>
              <a:t>Jews, Poles and Soviet POW’s sent here</a:t>
            </a:r>
          </a:p>
          <a:p>
            <a:r>
              <a:rPr lang="en-US" sz="2800" dirty="0"/>
              <a:t>had two gas chambers to exterminate</a:t>
            </a:r>
          </a:p>
        </p:txBody>
      </p:sp>
      <p:pic>
        <p:nvPicPr>
          <p:cNvPr id="48134" name="Picture 6" descr="mdj"/>
          <p:cNvPicPr>
            <a:picLocks noGrp="1" noChangeAspect="1" noChangeArrowheads="1"/>
          </p:cNvPicPr>
          <p:nvPr>
            <p:ph type="clipArt" sz="half" idx="2"/>
          </p:nvPr>
        </p:nvPicPr>
        <p:blipFill>
          <a:blip r:embed="rId3" cstate="print"/>
          <a:srcRect/>
          <a:stretch>
            <a:fillRect/>
          </a:stretch>
        </p:blipFill>
        <p:spPr>
          <a:xfrm>
            <a:off x="5029200" y="1600200"/>
            <a:ext cx="3340100"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calcmode="lin" valueType="num">
                                      <p:cBhvr additive="base">
                                        <p:cTn id="12"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 calcmode="lin" valueType="num">
                                      <p:cBhvr additive="base">
                                        <p:cTn id="18"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81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48131">
                                            <p:txEl>
                                              <p:pRg st="2" end="2"/>
                                            </p:txEl>
                                          </p:spTgt>
                                        </p:tgtEl>
                                        <p:attrNameLst>
                                          <p:attrName>style.visibility</p:attrName>
                                        </p:attrNameLst>
                                      </p:cBhvr>
                                      <p:to>
                                        <p:strVal val="visible"/>
                                      </p:to>
                                    </p:set>
                                    <p:anim calcmode="lin" valueType="num">
                                      <p:cBhvr additive="base">
                                        <p:cTn id="24"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81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 calcmode="lin" valueType="num">
                                      <p:cBhvr additive="base">
                                        <p:cTn id="30"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81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09600" y="427038"/>
            <a:ext cx="8532813" cy="1524000"/>
          </a:xfrm>
        </p:spPr>
        <p:txBody>
          <a:bodyPr>
            <a:normAutofit fontScale="90000"/>
          </a:bodyPr>
          <a:lstStyle/>
          <a:p>
            <a:r>
              <a:rPr lang="en-US" sz="5400">
                <a:solidFill>
                  <a:srgbClr val="FFFF00"/>
                </a:solidFill>
                <a:latin typeface="Georgia" pitchFamily="18" charset="0"/>
              </a:rPr>
              <a:t>“You have no right to live among us.”</a:t>
            </a:r>
          </a:p>
        </p:txBody>
      </p:sp>
      <p:pic>
        <p:nvPicPr>
          <p:cNvPr id="76804" name="Picture 4" descr="jewishchildren"/>
          <p:cNvPicPr>
            <a:picLocks noChangeAspect="1" noChangeArrowheads="1"/>
          </p:cNvPicPr>
          <p:nvPr/>
        </p:nvPicPr>
        <p:blipFill>
          <a:blip r:embed="rId3" cstate="print"/>
          <a:srcRect/>
          <a:stretch>
            <a:fillRect/>
          </a:stretch>
        </p:blipFill>
        <p:spPr bwMode="auto">
          <a:xfrm>
            <a:off x="1600200" y="2362200"/>
            <a:ext cx="5843588" cy="2582863"/>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5400" b="1" u="sng">
                <a:solidFill>
                  <a:srgbClr val="FF0000"/>
                </a:solidFill>
              </a:rPr>
              <a:t>AUSCHWITZ</a:t>
            </a:r>
            <a:endParaRPr lang="en-US" sz="4800" b="1" u="sng">
              <a:solidFill>
                <a:srgbClr val="FF0000"/>
              </a:solidFill>
            </a:endParaRPr>
          </a:p>
        </p:txBody>
      </p:sp>
      <p:sp>
        <p:nvSpPr>
          <p:cNvPr id="35843" name="Rectangle 3"/>
          <p:cNvSpPr>
            <a:spLocks noGrp="1" noChangeArrowheads="1"/>
          </p:cNvSpPr>
          <p:nvPr>
            <p:ph type="body" idx="1"/>
          </p:nvPr>
        </p:nvSpPr>
        <p:spPr/>
        <p:txBody>
          <a:bodyPr/>
          <a:lstStyle/>
          <a:p>
            <a:r>
              <a:rPr lang="en-US" sz="3200" dirty="0"/>
              <a:t>Started operations in January 1940 (Poland)</a:t>
            </a:r>
          </a:p>
          <a:p>
            <a:r>
              <a:rPr lang="en-US" sz="3200" dirty="0"/>
              <a:t>Himmler chose Auschwitz as the place for the Final Solution</a:t>
            </a:r>
          </a:p>
          <a:p>
            <a:r>
              <a:rPr lang="en-US" sz="3200" dirty="0"/>
              <a:t>had 4 gas chambers/crematories by 1943 </a:t>
            </a:r>
          </a:p>
          <a:p>
            <a:r>
              <a:rPr lang="en-US" sz="3200" dirty="0"/>
              <a:t>mass killings with </a:t>
            </a:r>
            <a:r>
              <a:rPr lang="en-US" sz="3200" dirty="0" err="1"/>
              <a:t>Zyklon</a:t>
            </a:r>
            <a:r>
              <a:rPr lang="en-US" sz="3200" dirty="0"/>
              <a:t> B gas</a:t>
            </a:r>
          </a:p>
          <a:p>
            <a:r>
              <a:rPr lang="en-US" sz="3200" dirty="0"/>
              <a:t>commanded by Rudolph </a:t>
            </a:r>
            <a:r>
              <a:rPr lang="en-US" sz="3200" dirty="0" err="1"/>
              <a:t>Hoess</a:t>
            </a:r>
            <a:endParaRPr lang="en-US" sz="3200" dirty="0"/>
          </a:p>
          <a:p>
            <a:r>
              <a:rPr lang="en-US" sz="3200" dirty="0"/>
              <a:t>recorded 12,000 kills in one day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out)">
                                      <p:cBhvr>
                                        <p:cTn id="7" dur="500"/>
                                        <p:tgtEl>
                                          <p:spTgt spid="35842"/>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wipe(right)">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wipe(right)">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wipe(right)">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wipe(right)">
                                      <p:cBhvr>
                                        <p:cTn id="27" dur="500"/>
                                        <p:tgtEl>
                                          <p:spTgt spid="358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wipe(right)">
                                      <p:cBhvr>
                                        <p:cTn id="32" dur="500"/>
                                        <p:tgtEl>
                                          <p:spTgt spid="358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wipe(right)">
                                      <p:cBhvr>
                                        <p:cTn id="3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00001"/>
          <p:cNvPicPr>
            <a:picLocks noChangeAspect="1" noChangeArrowheads="1"/>
          </p:cNvPicPr>
          <p:nvPr/>
        </p:nvPicPr>
        <p:blipFill>
          <a:blip r:embed="rId3" cstate="print"/>
          <a:srcRect/>
          <a:stretch>
            <a:fillRect/>
          </a:stretch>
        </p:blipFill>
        <p:spPr bwMode="auto">
          <a:xfrm>
            <a:off x="1447800" y="1905000"/>
            <a:ext cx="6096000" cy="4394200"/>
          </a:xfrm>
          <a:prstGeom prst="rect">
            <a:avLst/>
          </a:prstGeom>
          <a:noFill/>
        </p:spPr>
      </p:pic>
      <p:sp>
        <p:nvSpPr>
          <p:cNvPr id="46086" name="Text Box 6"/>
          <p:cNvSpPr txBox="1">
            <a:spLocks noChangeArrowheads="1"/>
          </p:cNvSpPr>
          <p:nvPr/>
        </p:nvSpPr>
        <p:spPr bwMode="auto">
          <a:xfrm>
            <a:off x="1752600" y="533400"/>
            <a:ext cx="5337175" cy="769441"/>
          </a:xfrm>
          <a:prstGeom prst="rect">
            <a:avLst/>
          </a:prstGeom>
          <a:noFill/>
          <a:ln w="9525">
            <a:noFill/>
            <a:miter lim="800000"/>
            <a:headEnd/>
            <a:tailEnd/>
          </a:ln>
          <a:effectLst/>
        </p:spPr>
        <p:txBody>
          <a:bodyPr>
            <a:spAutoFit/>
          </a:bodyPr>
          <a:lstStyle/>
          <a:p>
            <a:r>
              <a:rPr lang="en-US" sz="2000" dirty="0">
                <a:latin typeface="Tempus Sans ITC" pitchFamily="82" charset="0"/>
              </a:rPr>
              <a:t>Entrance to Auschwitz</a:t>
            </a:r>
          </a:p>
          <a:p>
            <a:pPr algn="ctr"/>
            <a:r>
              <a:rPr lang="en-US" sz="2400" dirty="0">
                <a:latin typeface="Stencil" pitchFamily="82" charset="0"/>
              </a:rPr>
              <a:t>“Work will set you free”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990600"/>
          </a:xfrm>
        </p:spPr>
        <p:txBody>
          <a:bodyPr>
            <a:normAutofit fontScale="90000"/>
          </a:bodyPr>
          <a:lstStyle/>
          <a:p>
            <a:r>
              <a:rPr lang="en-GB" sz="3600"/>
              <a:t>Tactics: What happened to new arrivals?</a:t>
            </a:r>
          </a:p>
        </p:txBody>
      </p:sp>
      <p:sp>
        <p:nvSpPr>
          <p:cNvPr id="23555" name="AutoShape 3"/>
          <p:cNvSpPr>
            <a:spLocks noChangeArrowheads="1"/>
          </p:cNvSpPr>
          <p:nvPr/>
        </p:nvSpPr>
        <p:spPr bwMode="auto">
          <a:xfrm>
            <a:off x="3048000" y="2819400"/>
            <a:ext cx="2595570" cy="1371600"/>
          </a:xfrm>
          <a:prstGeom prst="flowChartAlternateProcess">
            <a:avLst/>
          </a:prstGeom>
          <a:solidFill>
            <a:schemeClr val="accent1"/>
          </a:solidFill>
          <a:ln w="9525">
            <a:solidFill>
              <a:schemeClr val="tx1"/>
            </a:solidFill>
            <a:miter lim="800000"/>
            <a:headEnd/>
            <a:tailEnd/>
          </a:ln>
          <a:effectLst/>
        </p:spPr>
        <p:txBody>
          <a:bodyPr wrap="none" anchor="ctr"/>
          <a:lstStyle/>
          <a:p>
            <a:endParaRPr lang="en-GB"/>
          </a:p>
        </p:txBody>
      </p:sp>
      <p:sp>
        <p:nvSpPr>
          <p:cNvPr id="23556" name="Text Box 4"/>
          <p:cNvSpPr txBox="1">
            <a:spLocks noChangeArrowheads="1"/>
          </p:cNvSpPr>
          <p:nvPr/>
        </p:nvSpPr>
        <p:spPr bwMode="auto">
          <a:xfrm>
            <a:off x="3276600" y="3048000"/>
            <a:ext cx="2286000" cy="830997"/>
          </a:xfrm>
          <a:prstGeom prst="rect">
            <a:avLst/>
          </a:prstGeom>
          <a:noFill/>
          <a:ln w="9525">
            <a:noFill/>
            <a:miter lim="800000"/>
            <a:headEnd/>
            <a:tailEnd/>
          </a:ln>
          <a:effectLst/>
        </p:spPr>
        <p:txBody>
          <a:bodyPr>
            <a:spAutoFit/>
          </a:bodyPr>
          <a:lstStyle/>
          <a:p>
            <a:pPr>
              <a:spcBef>
                <a:spcPct val="50000"/>
              </a:spcBef>
            </a:pPr>
            <a:r>
              <a:rPr lang="en-GB" sz="2400" dirty="0"/>
              <a:t>Deception &amp; Selection</a:t>
            </a:r>
          </a:p>
        </p:txBody>
      </p:sp>
      <p:sp>
        <p:nvSpPr>
          <p:cNvPr id="23557" name="Text Box 5"/>
          <p:cNvSpPr txBox="1">
            <a:spLocks noChangeArrowheads="1"/>
          </p:cNvSpPr>
          <p:nvPr/>
        </p:nvSpPr>
        <p:spPr bwMode="auto">
          <a:xfrm>
            <a:off x="6172200" y="1142985"/>
            <a:ext cx="2667000" cy="1323439"/>
          </a:xfrm>
          <a:prstGeom prst="rect">
            <a:avLst/>
          </a:prstGeom>
          <a:noFill/>
          <a:ln w="9525">
            <a:noFill/>
            <a:miter lim="800000"/>
            <a:headEnd/>
            <a:tailEnd/>
          </a:ln>
          <a:effectLst/>
        </p:spPr>
        <p:txBody>
          <a:bodyPr wrap="square">
            <a:spAutoFit/>
          </a:bodyPr>
          <a:lstStyle/>
          <a:p>
            <a:pPr>
              <a:spcBef>
                <a:spcPct val="50000"/>
              </a:spcBef>
            </a:pPr>
            <a:r>
              <a:rPr lang="en-GB" sz="2000" dirty="0"/>
              <a:t>At Auschwitz the trains pulled into a mock up of a normal station.</a:t>
            </a:r>
          </a:p>
        </p:txBody>
      </p:sp>
      <p:sp>
        <p:nvSpPr>
          <p:cNvPr id="23558" name="Text Box 6"/>
          <p:cNvSpPr txBox="1">
            <a:spLocks noChangeArrowheads="1"/>
          </p:cNvSpPr>
          <p:nvPr/>
        </p:nvSpPr>
        <p:spPr bwMode="auto">
          <a:xfrm>
            <a:off x="6248400" y="2571744"/>
            <a:ext cx="2609880" cy="1938992"/>
          </a:xfrm>
          <a:prstGeom prst="rect">
            <a:avLst/>
          </a:prstGeom>
          <a:noFill/>
          <a:ln w="9525">
            <a:noFill/>
            <a:miter lim="800000"/>
            <a:headEnd/>
            <a:tailEnd/>
          </a:ln>
          <a:effectLst/>
        </p:spPr>
        <p:txBody>
          <a:bodyPr wrap="square">
            <a:spAutoFit/>
          </a:bodyPr>
          <a:lstStyle/>
          <a:p>
            <a:pPr>
              <a:spcBef>
                <a:spcPct val="50000"/>
              </a:spcBef>
            </a:pPr>
            <a:r>
              <a:rPr lang="en-GB" sz="2000" dirty="0"/>
              <a:t>The Jews were helped off the cattle trucks by Jews who were specially selected to help the Nazis</a:t>
            </a:r>
          </a:p>
        </p:txBody>
      </p:sp>
      <p:sp>
        <p:nvSpPr>
          <p:cNvPr id="23559" name="Text Box 7"/>
          <p:cNvSpPr txBox="1">
            <a:spLocks noChangeArrowheads="1"/>
          </p:cNvSpPr>
          <p:nvPr/>
        </p:nvSpPr>
        <p:spPr bwMode="auto">
          <a:xfrm>
            <a:off x="6572264" y="4500570"/>
            <a:ext cx="2343136" cy="2246769"/>
          </a:xfrm>
          <a:prstGeom prst="rect">
            <a:avLst/>
          </a:prstGeom>
          <a:noFill/>
          <a:ln w="9525">
            <a:noFill/>
            <a:miter lim="800000"/>
            <a:headEnd/>
            <a:tailEnd/>
          </a:ln>
          <a:effectLst/>
        </p:spPr>
        <p:txBody>
          <a:bodyPr wrap="square">
            <a:spAutoFit/>
          </a:bodyPr>
          <a:lstStyle/>
          <a:p>
            <a:pPr>
              <a:spcBef>
                <a:spcPct val="50000"/>
              </a:spcBef>
            </a:pPr>
            <a:r>
              <a:rPr lang="en-GB" sz="2000" dirty="0"/>
              <a:t>At some death camps the Nazis would play records of classical music to help calm down the new arrivals.</a:t>
            </a:r>
          </a:p>
        </p:txBody>
      </p:sp>
      <p:sp>
        <p:nvSpPr>
          <p:cNvPr id="23560" name="Text Box 8"/>
          <p:cNvSpPr txBox="1">
            <a:spLocks noChangeArrowheads="1"/>
          </p:cNvSpPr>
          <p:nvPr/>
        </p:nvSpPr>
        <p:spPr bwMode="auto">
          <a:xfrm>
            <a:off x="3048000" y="4786322"/>
            <a:ext cx="2743200" cy="1631216"/>
          </a:xfrm>
          <a:prstGeom prst="rect">
            <a:avLst/>
          </a:prstGeom>
          <a:noFill/>
          <a:ln w="9525">
            <a:noFill/>
            <a:miter lim="800000"/>
            <a:headEnd/>
            <a:tailEnd/>
          </a:ln>
          <a:effectLst/>
        </p:spPr>
        <p:txBody>
          <a:bodyPr wrap="square">
            <a:spAutoFit/>
          </a:bodyPr>
          <a:lstStyle/>
          <a:p>
            <a:pPr>
              <a:spcBef>
                <a:spcPct val="50000"/>
              </a:spcBef>
            </a:pPr>
            <a:r>
              <a:rPr lang="en-GB" sz="2000" dirty="0"/>
              <a:t>At Auschwitz the new arrivals were calmed down by a Jewish orchestra playing classical music.</a:t>
            </a:r>
          </a:p>
        </p:txBody>
      </p:sp>
      <p:sp>
        <p:nvSpPr>
          <p:cNvPr id="23561" name="Line 9"/>
          <p:cNvSpPr>
            <a:spLocks noChangeShapeType="1"/>
          </p:cNvSpPr>
          <p:nvPr/>
        </p:nvSpPr>
        <p:spPr bwMode="auto">
          <a:xfrm flipV="1">
            <a:off x="5638800" y="2143116"/>
            <a:ext cx="576274" cy="676284"/>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62" name="Line 10"/>
          <p:cNvSpPr>
            <a:spLocks noChangeShapeType="1"/>
          </p:cNvSpPr>
          <p:nvPr/>
        </p:nvSpPr>
        <p:spPr bwMode="auto">
          <a:xfrm>
            <a:off x="5643570" y="3500438"/>
            <a:ext cx="57150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63" name="Line 11"/>
          <p:cNvSpPr>
            <a:spLocks noChangeShapeType="1"/>
          </p:cNvSpPr>
          <p:nvPr/>
        </p:nvSpPr>
        <p:spPr bwMode="auto">
          <a:xfrm>
            <a:off x="5638800" y="4191000"/>
            <a:ext cx="838200" cy="762000"/>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64" name="Line 12"/>
          <p:cNvSpPr>
            <a:spLocks noChangeShapeType="1"/>
          </p:cNvSpPr>
          <p:nvPr/>
        </p:nvSpPr>
        <p:spPr bwMode="auto">
          <a:xfrm flipH="1">
            <a:off x="5429256" y="5643578"/>
            <a:ext cx="1143008"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66" name="Text Box 14"/>
          <p:cNvSpPr txBox="1">
            <a:spLocks noChangeArrowheads="1"/>
          </p:cNvSpPr>
          <p:nvPr/>
        </p:nvSpPr>
        <p:spPr bwMode="auto">
          <a:xfrm>
            <a:off x="304800" y="1142984"/>
            <a:ext cx="2838440" cy="1015663"/>
          </a:xfrm>
          <a:prstGeom prst="rect">
            <a:avLst/>
          </a:prstGeom>
          <a:noFill/>
          <a:ln w="9525">
            <a:noFill/>
            <a:miter lim="800000"/>
            <a:headEnd/>
            <a:tailEnd/>
          </a:ln>
          <a:effectLst/>
        </p:spPr>
        <p:txBody>
          <a:bodyPr wrap="square">
            <a:spAutoFit/>
          </a:bodyPr>
          <a:lstStyle/>
          <a:p>
            <a:pPr>
              <a:spcBef>
                <a:spcPct val="50000"/>
              </a:spcBef>
            </a:pPr>
            <a:r>
              <a:rPr lang="en-GB" sz="2000" dirty="0"/>
              <a:t>All new arrivals went through a process known as ‘selection.’</a:t>
            </a:r>
          </a:p>
        </p:txBody>
      </p:sp>
      <p:sp>
        <p:nvSpPr>
          <p:cNvPr id="23567" name="Text Box 15"/>
          <p:cNvSpPr txBox="1">
            <a:spLocks noChangeArrowheads="1"/>
          </p:cNvSpPr>
          <p:nvPr/>
        </p:nvSpPr>
        <p:spPr bwMode="auto">
          <a:xfrm>
            <a:off x="152400" y="2514600"/>
            <a:ext cx="2514600" cy="1920875"/>
          </a:xfrm>
          <a:prstGeom prst="rect">
            <a:avLst/>
          </a:prstGeom>
          <a:noFill/>
          <a:ln w="9525">
            <a:noFill/>
            <a:miter lim="800000"/>
            <a:headEnd/>
            <a:tailEnd/>
          </a:ln>
          <a:effectLst/>
        </p:spPr>
        <p:txBody>
          <a:bodyPr>
            <a:spAutoFit/>
          </a:bodyPr>
          <a:lstStyle/>
          <a:p>
            <a:pPr>
              <a:spcBef>
                <a:spcPct val="50000"/>
              </a:spcBef>
            </a:pPr>
            <a:r>
              <a:rPr lang="en-GB" sz="2000"/>
              <a:t>Mothers, children, the old &amp; sick were sent straight to the ‘showers’ which were really the gas chambers.</a:t>
            </a:r>
          </a:p>
        </p:txBody>
      </p:sp>
      <p:sp>
        <p:nvSpPr>
          <p:cNvPr id="23568" name="Text Box 16"/>
          <p:cNvSpPr txBox="1">
            <a:spLocks noChangeArrowheads="1"/>
          </p:cNvSpPr>
          <p:nvPr/>
        </p:nvSpPr>
        <p:spPr bwMode="auto">
          <a:xfrm>
            <a:off x="142844" y="4572008"/>
            <a:ext cx="2600356" cy="2246769"/>
          </a:xfrm>
          <a:prstGeom prst="rect">
            <a:avLst/>
          </a:prstGeom>
          <a:noFill/>
          <a:ln w="9525">
            <a:noFill/>
            <a:miter lim="800000"/>
            <a:headEnd/>
            <a:tailEnd/>
          </a:ln>
          <a:effectLst/>
        </p:spPr>
        <p:txBody>
          <a:bodyPr wrap="square">
            <a:spAutoFit/>
          </a:bodyPr>
          <a:lstStyle/>
          <a:p>
            <a:pPr>
              <a:spcBef>
                <a:spcPct val="50000"/>
              </a:spcBef>
            </a:pPr>
            <a:r>
              <a:rPr lang="en-GB" sz="2000" dirty="0"/>
              <a:t>The able bodied were sent to work camp were they were killed through a process known as ‘destruction through work.’</a:t>
            </a:r>
          </a:p>
        </p:txBody>
      </p:sp>
      <p:sp>
        <p:nvSpPr>
          <p:cNvPr id="23569" name="Line 17"/>
          <p:cNvSpPr>
            <a:spLocks noChangeShapeType="1"/>
          </p:cNvSpPr>
          <p:nvPr/>
        </p:nvSpPr>
        <p:spPr bwMode="auto">
          <a:xfrm flipH="1" flipV="1">
            <a:off x="2786050" y="2071678"/>
            <a:ext cx="571504" cy="785818"/>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70" name="Line 18"/>
          <p:cNvSpPr>
            <a:spLocks noChangeShapeType="1"/>
          </p:cNvSpPr>
          <p:nvPr/>
        </p:nvSpPr>
        <p:spPr bwMode="auto">
          <a:xfrm flipH="1">
            <a:off x="2590800" y="3505200"/>
            <a:ext cx="4572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23571" name="Line 19"/>
          <p:cNvSpPr>
            <a:spLocks noChangeShapeType="1"/>
          </p:cNvSpPr>
          <p:nvPr/>
        </p:nvSpPr>
        <p:spPr bwMode="auto">
          <a:xfrm flipH="1">
            <a:off x="2590800" y="4267200"/>
            <a:ext cx="457200" cy="609600"/>
          </a:xfrm>
          <a:prstGeom prst="line">
            <a:avLst/>
          </a:prstGeom>
          <a:noFill/>
          <a:ln w="9525">
            <a:solidFill>
              <a:schemeClr val="tx1"/>
            </a:solidFill>
            <a:round/>
            <a:headEnd/>
            <a:tailEnd type="triangle" w="med" len="me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500" fill="hold"/>
                                        <p:tgtEl>
                                          <p:spTgt spid="23561"/>
                                        </p:tgtEl>
                                        <p:attrNameLst>
                                          <p:attrName>ppt_x</p:attrName>
                                        </p:attrNameLst>
                                      </p:cBhvr>
                                      <p:tavLst>
                                        <p:tav tm="0">
                                          <p:val>
                                            <p:strVal val="0-#ppt_w/2"/>
                                          </p:val>
                                        </p:tav>
                                        <p:tav tm="100000">
                                          <p:val>
                                            <p:strVal val="#ppt_x"/>
                                          </p:val>
                                        </p:tav>
                                      </p:tavLst>
                                    </p:anim>
                                    <p:anim calcmode="lin" valueType="num">
                                      <p:cBhvr additive="base">
                                        <p:cTn id="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1+#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additive="base">
                                        <p:cTn id="19" dur="500" fill="hold"/>
                                        <p:tgtEl>
                                          <p:spTgt spid="23562"/>
                                        </p:tgtEl>
                                        <p:attrNameLst>
                                          <p:attrName>ppt_x</p:attrName>
                                        </p:attrNameLst>
                                      </p:cBhvr>
                                      <p:tavLst>
                                        <p:tav tm="0">
                                          <p:val>
                                            <p:strVal val="0-#ppt_w/2"/>
                                          </p:val>
                                        </p:tav>
                                        <p:tav tm="100000">
                                          <p:val>
                                            <p:strVal val="#ppt_x"/>
                                          </p:val>
                                        </p:tav>
                                      </p:tavLst>
                                    </p:anim>
                                    <p:anim calcmode="lin" valueType="num">
                                      <p:cBhvr additive="base">
                                        <p:cTn id="20"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1+#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additive="base">
                                        <p:cTn id="31" dur="500" fill="hold"/>
                                        <p:tgtEl>
                                          <p:spTgt spid="23563"/>
                                        </p:tgtEl>
                                        <p:attrNameLst>
                                          <p:attrName>ppt_x</p:attrName>
                                        </p:attrNameLst>
                                      </p:cBhvr>
                                      <p:tavLst>
                                        <p:tav tm="0">
                                          <p:val>
                                            <p:strVal val="0-#ppt_w/2"/>
                                          </p:val>
                                        </p:tav>
                                        <p:tav tm="100000">
                                          <p:val>
                                            <p:strVal val="#ppt_x"/>
                                          </p:val>
                                        </p:tav>
                                      </p:tavLst>
                                    </p:anim>
                                    <p:anim calcmode="lin" valueType="num">
                                      <p:cBhvr additive="base">
                                        <p:cTn id="32"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9"/>
                                        </p:tgtEl>
                                        <p:attrNameLst>
                                          <p:attrName>style.visibility</p:attrName>
                                        </p:attrNameLst>
                                      </p:cBhvr>
                                      <p:to>
                                        <p:strVal val="visible"/>
                                      </p:to>
                                    </p:set>
                                    <p:anim calcmode="lin" valueType="num">
                                      <p:cBhvr additive="base">
                                        <p:cTn id="37" dur="500" fill="hold"/>
                                        <p:tgtEl>
                                          <p:spTgt spid="23559"/>
                                        </p:tgtEl>
                                        <p:attrNameLst>
                                          <p:attrName>ppt_x</p:attrName>
                                        </p:attrNameLst>
                                      </p:cBhvr>
                                      <p:tavLst>
                                        <p:tav tm="0">
                                          <p:val>
                                            <p:strVal val="#ppt_x"/>
                                          </p:val>
                                        </p:tav>
                                        <p:tav tm="100000">
                                          <p:val>
                                            <p:strVal val="#ppt_x"/>
                                          </p:val>
                                        </p:tav>
                                      </p:tavLst>
                                    </p:anim>
                                    <p:anim calcmode="lin" valueType="num">
                                      <p:cBhvr additive="base">
                                        <p:cTn id="3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4"/>
                                        </p:tgtEl>
                                        <p:attrNameLst>
                                          <p:attrName>style.visibility</p:attrName>
                                        </p:attrNameLst>
                                      </p:cBhvr>
                                      <p:to>
                                        <p:strVal val="visible"/>
                                      </p:to>
                                    </p:set>
                                    <p:anim calcmode="lin" valueType="num">
                                      <p:cBhvr additive="base">
                                        <p:cTn id="43" dur="500" fill="hold"/>
                                        <p:tgtEl>
                                          <p:spTgt spid="23564"/>
                                        </p:tgtEl>
                                        <p:attrNameLst>
                                          <p:attrName>ppt_x</p:attrName>
                                        </p:attrNameLst>
                                      </p:cBhvr>
                                      <p:tavLst>
                                        <p:tav tm="0">
                                          <p:val>
                                            <p:strVal val="1+#ppt_w/2"/>
                                          </p:val>
                                        </p:tav>
                                        <p:tav tm="100000">
                                          <p:val>
                                            <p:strVal val="#ppt_x"/>
                                          </p:val>
                                        </p:tav>
                                      </p:tavLst>
                                    </p:anim>
                                    <p:anim calcmode="lin" valueType="num">
                                      <p:cBhvr additive="base">
                                        <p:cTn id="44"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60"/>
                                        </p:tgtEl>
                                        <p:attrNameLst>
                                          <p:attrName>style.visibility</p:attrName>
                                        </p:attrNameLst>
                                      </p:cBhvr>
                                      <p:to>
                                        <p:strVal val="visible"/>
                                      </p:to>
                                    </p:set>
                                    <p:anim calcmode="lin" valueType="num">
                                      <p:cBhvr additive="base">
                                        <p:cTn id="49" dur="500" fill="hold"/>
                                        <p:tgtEl>
                                          <p:spTgt spid="23560"/>
                                        </p:tgtEl>
                                        <p:attrNameLst>
                                          <p:attrName>ppt_x</p:attrName>
                                        </p:attrNameLst>
                                      </p:cBhvr>
                                      <p:tavLst>
                                        <p:tav tm="0">
                                          <p:val>
                                            <p:strVal val="#ppt_x"/>
                                          </p:val>
                                        </p:tav>
                                        <p:tav tm="100000">
                                          <p:val>
                                            <p:strVal val="#ppt_x"/>
                                          </p:val>
                                        </p:tav>
                                      </p:tavLst>
                                    </p:anim>
                                    <p:anim calcmode="lin" valueType="num">
                                      <p:cBhvr additive="base">
                                        <p:cTn id="50"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23571"/>
                                        </p:tgtEl>
                                        <p:attrNameLst>
                                          <p:attrName>style.visibility</p:attrName>
                                        </p:attrNameLst>
                                      </p:cBhvr>
                                      <p:to>
                                        <p:strVal val="visible"/>
                                      </p:to>
                                    </p:set>
                                    <p:anim calcmode="lin" valueType="num">
                                      <p:cBhvr additive="base">
                                        <p:cTn id="55" dur="500" fill="hold"/>
                                        <p:tgtEl>
                                          <p:spTgt spid="23571"/>
                                        </p:tgtEl>
                                        <p:attrNameLst>
                                          <p:attrName>ppt_x</p:attrName>
                                        </p:attrNameLst>
                                      </p:cBhvr>
                                      <p:tavLst>
                                        <p:tav tm="0">
                                          <p:val>
                                            <p:strVal val="1+#ppt_w/2"/>
                                          </p:val>
                                        </p:tav>
                                        <p:tav tm="100000">
                                          <p:val>
                                            <p:strVal val="#ppt_x"/>
                                          </p:val>
                                        </p:tav>
                                      </p:tavLst>
                                    </p:anim>
                                    <p:anim calcmode="lin" valueType="num">
                                      <p:cBhvr additive="base">
                                        <p:cTn id="56" dur="500" fill="hold"/>
                                        <p:tgtEl>
                                          <p:spTgt spid="23571"/>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570"/>
                                        </p:tgtEl>
                                        <p:attrNameLst>
                                          <p:attrName>style.visibility</p:attrName>
                                        </p:attrNameLst>
                                      </p:cBhvr>
                                      <p:to>
                                        <p:strVal val="visible"/>
                                      </p:to>
                                    </p:set>
                                    <p:anim calcmode="lin" valueType="num">
                                      <p:cBhvr additive="base">
                                        <p:cTn id="67" dur="500" fill="hold"/>
                                        <p:tgtEl>
                                          <p:spTgt spid="23570"/>
                                        </p:tgtEl>
                                        <p:attrNameLst>
                                          <p:attrName>ppt_x</p:attrName>
                                        </p:attrNameLst>
                                      </p:cBhvr>
                                      <p:tavLst>
                                        <p:tav tm="0">
                                          <p:val>
                                            <p:strVal val="1+#ppt_w/2"/>
                                          </p:val>
                                        </p:tav>
                                        <p:tav tm="100000">
                                          <p:val>
                                            <p:strVal val="#ppt_x"/>
                                          </p:val>
                                        </p:tav>
                                      </p:tavLst>
                                    </p:anim>
                                    <p:anim calcmode="lin" valueType="num">
                                      <p:cBhvr additive="base">
                                        <p:cTn id="68"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567"/>
                                        </p:tgtEl>
                                        <p:attrNameLst>
                                          <p:attrName>style.visibility</p:attrName>
                                        </p:attrNameLst>
                                      </p:cBhvr>
                                      <p:to>
                                        <p:strVal val="visible"/>
                                      </p:to>
                                    </p:set>
                                    <p:anim calcmode="lin" valueType="num">
                                      <p:cBhvr additive="base">
                                        <p:cTn id="73" dur="500" fill="hold"/>
                                        <p:tgtEl>
                                          <p:spTgt spid="23567"/>
                                        </p:tgtEl>
                                        <p:attrNameLst>
                                          <p:attrName>ppt_x</p:attrName>
                                        </p:attrNameLst>
                                      </p:cBhvr>
                                      <p:tavLst>
                                        <p:tav tm="0">
                                          <p:val>
                                            <p:strVal val="0-#ppt_w/2"/>
                                          </p:val>
                                        </p:tav>
                                        <p:tav tm="100000">
                                          <p:val>
                                            <p:strVal val="#ppt_x"/>
                                          </p:val>
                                        </p:tav>
                                      </p:tavLst>
                                    </p:anim>
                                    <p:anim calcmode="lin" valueType="num">
                                      <p:cBhvr additive="base">
                                        <p:cTn id="74"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23569"/>
                                        </p:tgtEl>
                                        <p:attrNameLst>
                                          <p:attrName>style.visibility</p:attrName>
                                        </p:attrNameLst>
                                      </p:cBhvr>
                                      <p:to>
                                        <p:strVal val="visible"/>
                                      </p:to>
                                    </p:set>
                                    <p:anim calcmode="lin" valueType="num">
                                      <p:cBhvr additive="base">
                                        <p:cTn id="79" dur="500" fill="hold"/>
                                        <p:tgtEl>
                                          <p:spTgt spid="23569"/>
                                        </p:tgtEl>
                                        <p:attrNameLst>
                                          <p:attrName>ppt_x</p:attrName>
                                        </p:attrNameLst>
                                      </p:cBhvr>
                                      <p:tavLst>
                                        <p:tav tm="0">
                                          <p:val>
                                            <p:strVal val="1+#ppt_w/2"/>
                                          </p:val>
                                        </p:tav>
                                        <p:tav tm="100000">
                                          <p:val>
                                            <p:strVal val="#ppt_x"/>
                                          </p:val>
                                        </p:tav>
                                      </p:tavLst>
                                    </p:anim>
                                    <p:anim calcmode="lin" valueType="num">
                                      <p:cBhvr additive="base">
                                        <p:cTn id="80"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3566"/>
                                        </p:tgtEl>
                                        <p:attrNameLst>
                                          <p:attrName>style.visibility</p:attrName>
                                        </p:attrNameLst>
                                      </p:cBhvr>
                                      <p:to>
                                        <p:strVal val="visible"/>
                                      </p:to>
                                    </p:set>
                                    <p:anim calcmode="lin" valueType="num">
                                      <p:cBhvr additive="base">
                                        <p:cTn id="85" dur="500" fill="hold"/>
                                        <p:tgtEl>
                                          <p:spTgt spid="23566"/>
                                        </p:tgtEl>
                                        <p:attrNameLst>
                                          <p:attrName>ppt_x</p:attrName>
                                        </p:attrNameLst>
                                      </p:cBhvr>
                                      <p:tavLst>
                                        <p:tav tm="0">
                                          <p:val>
                                            <p:strVal val="0-#ppt_w/2"/>
                                          </p:val>
                                        </p:tav>
                                        <p:tav tm="100000">
                                          <p:val>
                                            <p:strVal val="#ppt_x"/>
                                          </p:val>
                                        </p:tav>
                                      </p:tavLst>
                                    </p:anim>
                                    <p:anim calcmode="lin" valueType="num">
                                      <p:cBhvr additive="base">
                                        <p:cTn id="86"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23559" grpId="0" autoUpdateAnimBg="0"/>
      <p:bldP spid="23560" grpId="0" autoUpdateAnimBg="0"/>
      <p:bldP spid="23561" grpId="0" animBg="1"/>
      <p:bldP spid="23562" grpId="0" animBg="1"/>
      <p:bldP spid="23563" grpId="0" animBg="1"/>
      <p:bldP spid="23564" grpId="0" animBg="1"/>
      <p:bldP spid="23566" grpId="0" autoUpdateAnimBg="0"/>
      <p:bldP spid="23567" grpId="0" autoUpdateAnimBg="0"/>
      <p:bldP spid="23568" grpId="0" autoUpdateAnimBg="0"/>
      <p:bldP spid="23569" grpId="0" animBg="1"/>
      <p:bldP spid="23570" grpId="0" animBg="1"/>
      <p:bldP spid="2357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0"/>
            <a:ext cx="3276600" cy="990600"/>
          </a:xfrm>
        </p:spPr>
        <p:txBody>
          <a:bodyPr/>
          <a:lstStyle/>
          <a:p>
            <a:r>
              <a:rPr lang="en-US" sz="2400">
                <a:latin typeface="Bernard MT Condensed" pitchFamily="18" charset="0"/>
              </a:rPr>
              <a:t>Crowded Conditions</a:t>
            </a:r>
          </a:p>
        </p:txBody>
      </p:sp>
      <p:sp>
        <p:nvSpPr>
          <p:cNvPr id="89091" name="Rectangle 3"/>
          <p:cNvSpPr>
            <a:spLocks noGrp="1" noChangeArrowheads="1"/>
          </p:cNvSpPr>
          <p:nvPr>
            <p:ph type="body" idx="1"/>
          </p:nvPr>
        </p:nvSpPr>
        <p:spPr>
          <a:xfrm>
            <a:off x="1447800" y="1676400"/>
            <a:ext cx="6096000" cy="4114800"/>
          </a:xfrm>
        </p:spPr>
        <p:txBody>
          <a:bodyPr/>
          <a:lstStyle/>
          <a:p>
            <a:pPr lvl="4"/>
            <a:endParaRPr lang="en-US"/>
          </a:p>
        </p:txBody>
      </p:sp>
      <p:pic>
        <p:nvPicPr>
          <p:cNvPr id="89092" name="Picture 4" descr="78713"/>
          <p:cNvPicPr>
            <a:picLocks noChangeAspect="1" noChangeArrowheads="1"/>
          </p:cNvPicPr>
          <p:nvPr/>
        </p:nvPicPr>
        <p:blipFill>
          <a:blip r:embed="rId3" cstate="print"/>
          <a:srcRect/>
          <a:stretch>
            <a:fillRect/>
          </a:stretch>
        </p:blipFill>
        <p:spPr bwMode="auto">
          <a:xfrm>
            <a:off x="1828800" y="642938"/>
            <a:ext cx="6629400" cy="62150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nodePh="1">
                                  <p:stCondLst>
                                    <p:cond delay="0"/>
                                  </p:stCondLst>
                                  <p:endCondLst>
                                    <p:cond evt="begin" delay="0">
                                      <p:tn val="5"/>
                                    </p:cond>
                                  </p:end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checkerboard(across)">
                                      <p:cBhvr>
                                        <p:cTn id="7"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Tatoo HighRes Slide"/>
          <p:cNvPicPr>
            <a:picLocks noChangeAspect="1" noChangeArrowheads="1"/>
          </p:cNvPicPr>
          <p:nvPr/>
        </p:nvPicPr>
        <p:blipFill>
          <a:blip r:embed="rId3" cstate="print"/>
          <a:srcRect/>
          <a:stretch>
            <a:fillRect/>
          </a:stretch>
        </p:blipFill>
        <p:spPr bwMode="auto">
          <a:xfrm>
            <a:off x="609600" y="468313"/>
            <a:ext cx="7848600" cy="6062662"/>
          </a:xfrm>
          <a:prstGeom prst="rect">
            <a:avLst/>
          </a:prstGeom>
          <a:noFill/>
          <a:ln w="9525">
            <a:solidFill>
              <a:schemeClr val="tx1"/>
            </a:solid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1028" descr="Child Tatoo"/>
          <p:cNvPicPr>
            <a:picLocks noChangeAspect="1" noChangeArrowheads="1"/>
          </p:cNvPicPr>
          <p:nvPr/>
        </p:nvPicPr>
        <p:blipFill>
          <a:blip r:embed="rId3" cstate="print"/>
          <a:srcRect/>
          <a:stretch>
            <a:fillRect/>
          </a:stretch>
        </p:blipFill>
        <p:spPr bwMode="auto">
          <a:xfrm>
            <a:off x="1143000" y="620713"/>
            <a:ext cx="7467600" cy="5768975"/>
          </a:xfrm>
          <a:prstGeom prst="rect">
            <a:avLst/>
          </a:prstGeom>
          <a:noFill/>
          <a:ln w="19050">
            <a:solidFill>
              <a:schemeClr val="tx1"/>
            </a:solidFill>
            <a:miter lim="800000"/>
            <a:headEnd/>
            <a:tailEnd/>
          </a:ln>
        </p:spPr>
      </p:pic>
      <p:sp>
        <p:nvSpPr>
          <p:cNvPr id="50181" name="Oval 1029"/>
          <p:cNvSpPr>
            <a:spLocks noChangeArrowheads="1"/>
          </p:cNvSpPr>
          <p:nvPr/>
        </p:nvSpPr>
        <p:spPr bwMode="auto">
          <a:xfrm>
            <a:off x="4876800" y="5791200"/>
            <a:ext cx="1371600" cy="838200"/>
          </a:xfrm>
          <a:prstGeom prst="ellipse">
            <a:avLst/>
          </a:prstGeom>
          <a:noFill/>
          <a:ln w="28575">
            <a:solidFill>
              <a:srgbClr val="FFFF00"/>
            </a:solidFill>
            <a:round/>
            <a:headEnd/>
            <a:tailEnd/>
          </a:ln>
          <a:effectLst/>
        </p:spPr>
        <p:txBody>
          <a:bodyPr wrap="none" anchor="ctr"/>
          <a:lstStyle/>
          <a:p>
            <a:endParaRPr lang="en-GB"/>
          </a:p>
        </p:txBody>
      </p:sp>
      <p:sp>
        <p:nvSpPr>
          <p:cNvPr id="50182" name="Text Box 1030"/>
          <p:cNvSpPr txBox="1">
            <a:spLocks noChangeArrowheads="1"/>
          </p:cNvSpPr>
          <p:nvPr/>
        </p:nvSpPr>
        <p:spPr bwMode="auto">
          <a:xfrm>
            <a:off x="974725" y="2632075"/>
            <a:ext cx="184150" cy="457200"/>
          </a:xfrm>
          <a:prstGeom prst="rect">
            <a:avLst/>
          </a:prstGeom>
          <a:noFill/>
          <a:ln w="9525">
            <a:noFill/>
            <a:miter lim="800000"/>
            <a:headEnd/>
            <a:tailEnd/>
          </a:ln>
          <a:effectLst/>
        </p:spPr>
        <p:txBody>
          <a:bodyPr wrap="none">
            <a:spAutoFit/>
          </a:bodyPr>
          <a:lstStyle/>
          <a:p>
            <a:endParaRPr lang="en-US">
              <a:latin typeface="Times New Roman" pitchFamily="18" charset="0"/>
            </a:endParaRPr>
          </a:p>
        </p:txBody>
      </p:sp>
      <p:sp>
        <p:nvSpPr>
          <p:cNvPr id="50183" name="Text Box 1031"/>
          <p:cNvSpPr txBox="1">
            <a:spLocks noChangeArrowheads="1"/>
          </p:cNvSpPr>
          <p:nvPr/>
        </p:nvSpPr>
        <p:spPr bwMode="auto">
          <a:xfrm>
            <a:off x="0" y="6400800"/>
            <a:ext cx="3155950" cy="457200"/>
          </a:xfrm>
          <a:prstGeom prst="rect">
            <a:avLst/>
          </a:prstGeom>
          <a:noFill/>
          <a:ln w="9525">
            <a:noFill/>
            <a:miter lim="800000"/>
            <a:headEnd/>
            <a:tailEnd/>
          </a:ln>
          <a:effectLst/>
        </p:spPr>
        <p:txBody>
          <a:bodyPr>
            <a:spAutoFit/>
          </a:bodyPr>
          <a:lstStyle/>
          <a:p>
            <a:r>
              <a:rPr lang="en-US" sz="2400" dirty="0">
                <a:solidFill>
                  <a:srgbClr val="FFFF00"/>
                </a:solidFill>
                <a:latin typeface="Georgia" pitchFamily="18" charset="0"/>
              </a:rPr>
              <a:t>Even the very young…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286000" y="1890713"/>
            <a:ext cx="9144000" cy="0"/>
          </a:xfrm>
          <a:prstGeom prst="rect">
            <a:avLst/>
          </a:prstGeom>
          <a:noFill/>
          <a:ln w="9525">
            <a:noFill/>
            <a:miter lim="800000"/>
            <a:headEnd/>
            <a:tailEnd/>
          </a:ln>
          <a:effectLst/>
        </p:spPr>
        <p:txBody>
          <a:bodyPr>
            <a:spAutoFit/>
          </a:bodyPr>
          <a:lstStyle/>
          <a:p>
            <a:endParaRPr lang="en-GB"/>
          </a:p>
        </p:txBody>
      </p:sp>
      <p:sp>
        <p:nvSpPr>
          <p:cNvPr id="31750" name="Rectangle 6"/>
          <p:cNvSpPr>
            <a:spLocks noChangeArrowheads="1"/>
          </p:cNvSpPr>
          <p:nvPr/>
        </p:nvSpPr>
        <p:spPr bwMode="auto">
          <a:xfrm>
            <a:off x="3357563" y="1666875"/>
            <a:ext cx="9144000" cy="0"/>
          </a:xfrm>
          <a:prstGeom prst="rect">
            <a:avLst/>
          </a:prstGeom>
          <a:noFill/>
          <a:ln w="9525">
            <a:noFill/>
            <a:miter lim="800000"/>
            <a:headEnd/>
            <a:tailEnd/>
          </a:ln>
          <a:effectLst/>
        </p:spPr>
        <p:txBody>
          <a:bodyPr>
            <a:spAutoFit/>
          </a:bodyPr>
          <a:lstStyle/>
          <a:p>
            <a:endParaRPr lang="en-GB"/>
          </a:p>
        </p:txBody>
      </p:sp>
      <p:pic>
        <p:nvPicPr>
          <p:cNvPr id="31749" name="Picture 5" descr="http://fcit.coedu.usf.edu/HOLOCAUST/PICS31/78635.jpg"/>
          <p:cNvPicPr>
            <a:picLocks noChangeAspect="1" noChangeArrowheads="1"/>
          </p:cNvPicPr>
          <p:nvPr/>
        </p:nvPicPr>
        <p:blipFill>
          <a:blip r:embed="rId3" r:link="rId4" cstate="print"/>
          <a:srcRect/>
          <a:stretch>
            <a:fillRect/>
          </a:stretch>
        </p:blipFill>
        <p:spPr bwMode="auto">
          <a:xfrm>
            <a:off x="6015038" y="228600"/>
            <a:ext cx="2586037" cy="3752850"/>
          </a:xfrm>
          <a:prstGeom prst="rect">
            <a:avLst/>
          </a:prstGeom>
          <a:noFill/>
          <a:ln w="9525">
            <a:solidFill>
              <a:schemeClr val="tx1"/>
            </a:solidFill>
            <a:miter lim="800000"/>
            <a:headEnd/>
            <a:tailEnd/>
          </a:ln>
        </p:spPr>
      </p:pic>
      <p:sp>
        <p:nvSpPr>
          <p:cNvPr id="31751" name="Text Box 7"/>
          <p:cNvSpPr txBox="1">
            <a:spLocks noChangeArrowheads="1"/>
          </p:cNvSpPr>
          <p:nvPr/>
        </p:nvSpPr>
        <p:spPr bwMode="auto">
          <a:xfrm>
            <a:off x="6096000" y="4038600"/>
            <a:ext cx="2514600" cy="228600"/>
          </a:xfrm>
          <a:prstGeom prst="rect">
            <a:avLst/>
          </a:prstGeom>
          <a:noFill/>
          <a:ln w="9525">
            <a:noFill/>
            <a:miter lim="800000"/>
            <a:headEnd/>
            <a:tailEnd/>
          </a:ln>
          <a:effectLst/>
        </p:spPr>
        <p:txBody>
          <a:bodyPr>
            <a:spAutoFit/>
          </a:bodyPr>
          <a:lstStyle/>
          <a:p>
            <a:pPr algn="r">
              <a:spcBef>
                <a:spcPct val="50000"/>
              </a:spcBef>
            </a:pPr>
            <a:r>
              <a:rPr lang="en-US" sz="900" i="1">
                <a:latin typeface="Times New Roman" pitchFamily="18" charset="0"/>
                <a:cs typeface="Times New Roman" pitchFamily="18" charset="0"/>
              </a:rPr>
              <a:t>Photo credit: German </a:t>
            </a:r>
            <a:r>
              <a:rPr lang="en-US" sz="800" i="1">
                <a:latin typeface="Times New Roman" pitchFamily="18" charset="0"/>
                <a:cs typeface="Times New Roman" pitchFamily="18" charset="0"/>
              </a:rPr>
              <a:t>National</a:t>
            </a:r>
            <a:r>
              <a:rPr lang="en-US" sz="900" i="1">
                <a:latin typeface="Times New Roman" pitchFamily="18" charset="0"/>
                <a:cs typeface="Times New Roman" pitchFamily="18" charset="0"/>
              </a:rPr>
              <a:t> </a:t>
            </a:r>
            <a:r>
              <a:rPr lang="en-US" sz="700" i="1">
                <a:latin typeface="Times New Roman" pitchFamily="18" charset="0"/>
                <a:cs typeface="Times New Roman" pitchFamily="18" charset="0"/>
              </a:rPr>
              <a:t>Archives</a:t>
            </a:r>
            <a:r>
              <a:rPr lang="en-US" sz="900">
                <a:latin typeface="Times New Roman" pitchFamily="18" charset="0"/>
                <a:cs typeface="Times New Roman" pitchFamily="18" charset="0"/>
              </a:rPr>
              <a:t> </a:t>
            </a:r>
          </a:p>
        </p:txBody>
      </p:sp>
      <p:sp>
        <p:nvSpPr>
          <p:cNvPr id="31755" name="Rectangle 11"/>
          <p:cNvSpPr>
            <a:spLocks noChangeArrowheads="1"/>
          </p:cNvSpPr>
          <p:nvPr/>
        </p:nvSpPr>
        <p:spPr bwMode="auto">
          <a:xfrm>
            <a:off x="2543175" y="1181100"/>
            <a:ext cx="9144000" cy="0"/>
          </a:xfrm>
          <a:prstGeom prst="rect">
            <a:avLst/>
          </a:prstGeom>
          <a:noFill/>
          <a:ln w="9525">
            <a:noFill/>
            <a:miter lim="800000"/>
            <a:headEnd/>
            <a:tailEnd/>
          </a:ln>
          <a:effectLst/>
        </p:spPr>
        <p:txBody>
          <a:bodyPr>
            <a:spAutoFit/>
          </a:bodyPr>
          <a:lstStyle/>
          <a:p>
            <a:endParaRPr lang="en-GB"/>
          </a:p>
        </p:txBody>
      </p:sp>
      <p:pic>
        <p:nvPicPr>
          <p:cNvPr id="31759" name="Picture 15" descr="Belsen01"/>
          <p:cNvPicPr>
            <a:picLocks noChangeAspect="1" noChangeArrowheads="1"/>
          </p:cNvPicPr>
          <p:nvPr/>
        </p:nvPicPr>
        <p:blipFill>
          <a:blip r:embed="rId5" cstate="print"/>
          <a:srcRect/>
          <a:stretch>
            <a:fillRect/>
          </a:stretch>
        </p:blipFill>
        <p:spPr bwMode="auto">
          <a:xfrm>
            <a:off x="457200" y="1676400"/>
            <a:ext cx="5121275" cy="4789488"/>
          </a:xfrm>
          <a:prstGeom prst="rect">
            <a:avLst/>
          </a:prstGeom>
          <a:noFill/>
          <a:ln w="9525">
            <a:solidFill>
              <a:schemeClr val="tx1"/>
            </a:solidFill>
            <a:miter lim="800000"/>
            <a:headEnd/>
            <a:tailEnd/>
          </a:ln>
        </p:spPr>
      </p:pic>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EyeGlasses"/>
          <p:cNvPicPr>
            <a:picLocks noChangeAspect="1" noChangeArrowheads="1"/>
          </p:cNvPicPr>
          <p:nvPr/>
        </p:nvPicPr>
        <p:blipFill>
          <a:blip r:embed="rId3" cstate="print"/>
          <a:srcRect/>
          <a:stretch>
            <a:fillRect/>
          </a:stretch>
        </p:blipFill>
        <p:spPr bwMode="auto">
          <a:xfrm>
            <a:off x="762000" y="457200"/>
            <a:ext cx="8077200" cy="6086475"/>
          </a:xfrm>
          <a:prstGeom prst="rect">
            <a:avLst/>
          </a:prstGeom>
          <a:noFill/>
          <a:ln w="19050">
            <a:solidFill>
              <a:schemeClr val="tx1"/>
            </a:solidFill>
            <a:miter lim="800000"/>
            <a:headEnd/>
            <a:tailEnd/>
          </a:ln>
        </p:spPr>
      </p:pic>
      <p:sp>
        <p:nvSpPr>
          <p:cNvPr id="51206" name="Text Box 6"/>
          <p:cNvSpPr txBox="1">
            <a:spLocks noChangeArrowheads="1"/>
          </p:cNvSpPr>
          <p:nvPr/>
        </p:nvSpPr>
        <p:spPr bwMode="auto">
          <a:xfrm>
            <a:off x="3717925" y="-36513"/>
            <a:ext cx="1570038" cy="457201"/>
          </a:xfrm>
          <a:prstGeom prst="rect">
            <a:avLst/>
          </a:prstGeom>
          <a:noFill/>
          <a:ln w="9525">
            <a:noFill/>
            <a:miter lim="800000"/>
            <a:headEnd/>
            <a:tailEnd/>
          </a:ln>
          <a:effectLst/>
        </p:spPr>
        <p:txBody>
          <a:bodyPr wrap="none">
            <a:spAutoFit/>
          </a:bodyPr>
          <a:lstStyle/>
          <a:p>
            <a:r>
              <a:rPr lang="en-US">
                <a:solidFill>
                  <a:schemeClr val="tx2"/>
                </a:solidFill>
                <a:latin typeface="Georgia" pitchFamily="18" charset="0"/>
              </a:rPr>
              <a:t>eyeglasses</a:t>
            </a:r>
          </a:p>
        </p:txBody>
      </p:sp>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ShoeHeap"/>
          <p:cNvPicPr>
            <a:picLocks noChangeAspect="1" noChangeArrowheads="1"/>
          </p:cNvPicPr>
          <p:nvPr/>
        </p:nvPicPr>
        <p:blipFill>
          <a:blip r:embed="rId3" cstate="print"/>
          <a:srcRect/>
          <a:stretch>
            <a:fillRect/>
          </a:stretch>
        </p:blipFill>
        <p:spPr bwMode="auto">
          <a:xfrm>
            <a:off x="457200" y="1631950"/>
            <a:ext cx="5867400" cy="4502150"/>
          </a:xfrm>
          <a:prstGeom prst="rect">
            <a:avLst/>
          </a:prstGeom>
          <a:noFill/>
        </p:spPr>
      </p:pic>
      <p:sp>
        <p:nvSpPr>
          <p:cNvPr id="72710" name="Text Box 6"/>
          <p:cNvSpPr txBox="1">
            <a:spLocks noChangeArrowheads="1"/>
          </p:cNvSpPr>
          <p:nvPr/>
        </p:nvSpPr>
        <p:spPr bwMode="auto">
          <a:xfrm>
            <a:off x="6400800" y="6172200"/>
            <a:ext cx="1524000" cy="519113"/>
          </a:xfrm>
          <a:prstGeom prst="rect">
            <a:avLst/>
          </a:prstGeom>
          <a:noFill/>
          <a:ln w="9525">
            <a:noFill/>
            <a:miter lim="800000"/>
            <a:headEnd/>
            <a:tailEnd/>
          </a:ln>
          <a:effectLst/>
        </p:spPr>
        <p:txBody>
          <a:bodyPr>
            <a:spAutoFit/>
          </a:bodyPr>
          <a:lstStyle/>
          <a:p>
            <a:pPr>
              <a:spcBef>
                <a:spcPct val="50000"/>
              </a:spcBef>
            </a:pPr>
            <a:r>
              <a:rPr lang="en-US" sz="2800">
                <a:latin typeface="Book Antiqua" pitchFamily="18" charset="0"/>
              </a:rPr>
              <a:t>Shoes</a:t>
            </a:r>
          </a:p>
        </p:txBody>
      </p:sp>
      <p:pic>
        <p:nvPicPr>
          <p:cNvPr id="72712" name="Picture 8" descr="Auschw02"/>
          <p:cNvPicPr>
            <a:picLocks noChangeAspect="1" noChangeArrowheads="1"/>
          </p:cNvPicPr>
          <p:nvPr/>
        </p:nvPicPr>
        <p:blipFill>
          <a:blip r:embed="rId4" cstate="print"/>
          <a:srcRect/>
          <a:stretch>
            <a:fillRect/>
          </a:stretch>
        </p:blipFill>
        <p:spPr bwMode="auto">
          <a:xfrm>
            <a:off x="4419600" y="304800"/>
            <a:ext cx="4283075" cy="2781300"/>
          </a:xfrm>
          <a:prstGeom prst="rect">
            <a:avLst/>
          </a:prstGeom>
          <a:noFill/>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4724400" cy="32099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4343400" y="3086100"/>
            <a:ext cx="4800600" cy="3771900"/>
          </a:xfrm>
          <a:prstGeom prst="rect">
            <a:avLst/>
          </a:prstGeom>
          <a:noFill/>
          <a:ln w="9525">
            <a:noFill/>
            <a:miter lim="800000"/>
            <a:headEnd/>
            <a:tailEnd/>
          </a:ln>
          <a:effectLst/>
        </p:spPr>
      </p:pic>
      <p:sp>
        <p:nvSpPr>
          <p:cNvPr id="11268" name="Text Box 4"/>
          <p:cNvSpPr txBox="1">
            <a:spLocks noChangeArrowheads="1"/>
          </p:cNvSpPr>
          <p:nvPr/>
        </p:nvSpPr>
        <p:spPr bwMode="auto">
          <a:xfrm>
            <a:off x="457200" y="4495800"/>
            <a:ext cx="3614734" cy="1938992"/>
          </a:xfrm>
          <a:prstGeom prst="rect">
            <a:avLst/>
          </a:prstGeom>
          <a:noFill/>
          <a:ln w="9525">
            <a:noFill/>
            <a:miter lim="800000"/>
            <a:headEnd/>
            <a:tailEnd/>
          </a:ln>
          <a:effectLst/>
        </p:spPr>
        <p:txBody>
          <a:bodyPr wrap="square">
            <a:spAutoFit/>
          </a:bodyPr>
          <a:lstStyle/>
          <a:p>
            <a:pPr algn="r">
              <a:spcBef>
                <a:spcPts val="500"/>
              </a:spcBef>
              <a:spcAft>
                <a:spcPts val="500"/>
              </a:spcAft>
            </a:pPr>
            <a:r>
              <a:rPr lang="en-US" sz="2400" dirty="0">
                <a:solidFill>
                  <a:schemeClr val="bg1"/>
                </a:solidFill>
              </a:rPr>
              <a:t>After liberation, an Allied soldier displays a stash of gold wedding rings taken from victims at Buchenwald</a:t>
            </a:r>
            <a:r>
              <a:rPr lang="en-US" dirty="0">
                <a:solidFill>
                  <a:schemeClr val="bg1"/>
                </a:solidFill>
              </a:rPr>
              <a:t>.</a:t>
            </a:r>
          </a:p>
        </p:txBody>
      </p:sp>
      <p:sp>
        <p:nvSpPr>
          <p:cNvPr id="11269" name="Text Box 5"/>
          <p:cNvSpPr txBox="1">
            <a:spLocks noChangeArrowheads="1"/>
          </p:cNvSpPr>
          <p:nvPr/>
        </p:nvSpPr>
        <p:spPr bwMode="auto">
          <a:xfrm>
            <a:off x="5286380" y="457200"/>
            <a:ext cx="2486020" cy="2308324"/>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bg1"/>
                </a:solidFill>
              </a:rPr>
              <a:t>Bales of hair shaven from women at Auschwitz, used to make felt-yarn.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YellowStarW bk grd"/>
          <p:cNvPicPr>
            <a:picLocks noChangeAspect="1" noChangeArrowheads="1"/>
          </p:cNvPicPr>
          <p:nvPr/>
        </p:nvPicPr>
        <p:blipFill>
          <a:blip r:embed="rId3" cstate="print"/>
          <a:srcRect/>
          <a:stretch>
            <a:fillRect/>
          </a:stretch>
        </p:blipFill>
        <p:spPr bwMode="auto">
          <a:xfrm>
            <a:off x="685800" y="457200"/>
            <a:ext cx="7772400" cy="6005513"/>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620000" cy="762000"/>
          </a:xfrm>
        </p:spPr>
        <p:txBody>
          <a:bodyPr>
            <a:normAutofit fontScale="90000"/>
          </a:bodyPr>
          <a:lstStyle/>
          <a:p>
            <a:r>
              <a:rPr lang="en-GB" sz="4000"/>
              <a:t>Map of Auschwitz</a:t>
            </a:r>
            <a:r>
              <a:rPr lang="en-GB" b="1"/>
              <a:t/>
            </a:r>
            <a:br>
              <a:rPr lang="en-GB" b="1"/>
            </a:br>
            <a:endParaRPr lang="en-GB" b="1"/>
          </a:p>
        </p:txBody>
      </p:sp>
      <p:pic>
        <p:nvPicPr>
          <p:cNvPr id="25603" name="Picture 3" descr="D:\HISTORY PICTURES\20thC\Anti-Semitism\auschwitzmap.jpg"/>
          <p:cNvPicPr>
            <a:picLocks noChangeAspect="1" noChangeArrowheads="1"/>
          </p:cNvPicPr>
          <p:nvPr/>
        </p:nvPicPr>
        <p:blipFill>
          <a:blip r:embed="rId2" cstate="print"/>
          <a:srcRect/>
          <a:stretch>
            <a:fillRect/>
          </a:stretch>
        </p:blipFill>
        <p:spPr bwMode="auto">
          <a:xfrm>
            <a:off x="685800" y="1295400"/>
            <a:ext cx="7467600" cy="4900613"/>
          </a:xfrm>
          <a:prstGeom prst="rect">
            <a:avLst/>
          </a:prstGeom>
          <a:noFill/>
        </p:spPr>
      </p:pic>
      <p:sp>
        <p:nvSpPr>
          <p:cNvPr id="25604" name="Text Box 4"/>
          <p:cNvSpPr txBox="1">
            <a:spLocks noChangeArrowheads="1"/>
          </p:cNvSpPr>
          <p:nvPr/>
        </p:nvSpPr>
        <p:spPr bwMode="auto">
          <a:xfrm>
            <a:off x="5105400" y="1447800"/>
            <a:ext cx="2362200" cy="457200"/>
          </a:xfrm>
          <a:prstGeom prst="rect">
            <a:avLst/>
          </a:prstGeom>
          <a:noFill/>
          <a:ln w="9525">
            <a:noFill/>
            <a:miter lim="800000"/>
            <a:headEnd/>
            <a:tailEnd/>
          </a:ln>
          <a:effectLst/>
        </p:spPr>
        <p:txBody>
          <a:bodyPr>
            <a:spAutoFit/>
          </a:bodyPr>
          <a:lstStyle/>
          <a:p>
            <a:pPr>
              <a:spcBef>
                <a:spcPct val="50000"/>
              </a:spcBef>
            </a:pPr>
            <a:r>
              <a:rPr lang="en-GB">
                <a:solidFill>
                  <a:srgbClr val="FF3300"/>
                </a:solidFill>
              </a:rPr>
              <a:t>New Arrivals</a:t>
            </a:r>
          </a:p>
        </p:txBody>
      </p:sp>
      <p:sp>
        <p:nvSpPr>
          <p:cNvPr id="25605" name="Line 5"/>
          <p:cNvSpPr>
            <a:spLocks noChangeShapeType="1"/>
          </p:cNvSpPr>
          <p:nvPr/>
        </p:nvSpPr>
        <p:spPr bwMode="auto">
          <a:xfrm flipH="1">
            <a:off x="1905000" y="1828800"/>
            <a:ext cx="3505200" cy="1600200"/>
          </a:xfrm>
          <a:prstGeom prst="line">
            <a:avLst/>
          </a:prstGeom>
          <a:noFill/>
          <a:ln w="25400">
            <a:solidFill>
              <a:srgbClr val="FF0000"/>
            </a:solidFill>
            <a:round/>
            <a:headEnd/>
            <a:tailEnd type="triangle" w="med" len="med"/>
          </a:ln>
          <a:effectLst/>
        </p:spPr>
        <p:txBody>
          <a:bodyPr wrap="none" anchor="ctr"/>
          <a:lstStyle/>
          <a:p>
            <a:endParaRPr lang="en-GB"/>
          </a:p>
        </p:txBody>
      </p:sp>
      <p:sp>
        <p:nvSpPr>
          <p:cNvPr id="25606" name="Oval 6"/>
          <p:cNvSpPr>
            <a:spLocks noChangeArrowheads="1"/>
          </p:cNvSpPr>
          <p:nvPr/>
        </p:nvSpPr>
        <p:spPr bwMode="auto">
          <a:xfrm>
            <a:off x="1371600" y="3352800"/>
            <a:ext cx="609600" cy="533400"/>
          </a:xfrm>
          <a:prstGeom prst="ellipse">
            <a:avLst/>
          </a:prstGeom>
          <a:noFill/>
          <a:ln w="25400">
            <a:solidFill>
              <a:schemeClr val="hlink"/>
            </a:solidFill>
            <a:round/>
            <a:headEnd/>
            <a:tailEnd/>
          </a:ln>
          <a:effectLst/>
        </p:spPr>
        <p:txBody>
          <a:bodyPr wrap="none" anchor="ctr"/>
          <a:lstStyle/>
          <a:p>
            <a:endParaRPr lang="en-GB"/>
          </a:p>
        </p:txBody>
      </p:sp>
      <p:sp>
        <p:nvSpPr>
          <p:cNvPr id="25607" name="Text Box 7"/>
          <p:cNvSpPr txBox="1">
            <a:spLocks noChangeArrowheads="1"/>
          </p:cNvSpPr>
          <p:nvPr/>
        </p:nvSpPr>
        <p:spPr bwMode="auto">
          <a:xfrm>
            <a:off x="3352800" y="4953000"/>
            <a:ext cx="2057400" cy="1187450"/>
          </a:xfrm>
          <a:prstGeom prst="rect">
            <a:avLst/>
          </a:prstGeom>
          <a:noFill/>
          <a:ln w="9525">
            <a:noFill/>
            <a:miter lim="800000"/>
            <a:headEnd/>
            <a:tailEnd/>
          </a:ln>
          <a:effectLst/>
        </p:spPr>
        <p:txBody>
          <a:bodyPr>
            <a:spAutoFit/>
          </a:bodyPr>
          <a:lstStyle/>
          <a:p>
            <a:pPr>
              <a:spcBef>
                <a:spcPct val="50000"/>
              </a:spcBef>
            </a:pPr>
            <a:r>
              <a:rPr lang="en-GB"/>
              <a:t>‘</a:t>
            </a:r>
            <a:r>
              <a:rPr lang="en-GB">
                <a:solidFill>
                  <a:srgbClr val="FF3300"/>
                </a:solidFill>
              </a:rPr>
              <a:t>Destruction Through Work’</a:t>
            </a:r>
          </a:p>
        </p:txBody>
      </p:sp>
      <p:sp>
        <p:nvSpPr>
          <p:cNvPr id="25608" name="Line 8"/>
          <p:cNvSpPr>
            <a:spLocks noChangeShapeType="1"/>
          </p:cNvSpPr>
          <p:nvPr/>
        </p:nvSpPr>
        <p:spPr bwMode="auto">
          <a:xfrm flipV="1">
            <a:off x="5181600" y="3886200"/>
            <a:ext cx="1295400" cy="1219200"/>
          </a:xfrm>
          <a:prstGeom prst="line">
            <a:avLst/>
          </a:prstGeom>
          <a:noFill/>
          <a:ln w="25400">
            <a:solidFill>
              <a:srgbClr val="FF0000"/>
            </a:solidFill>
            <a:round/>
            <a:headEnd/>
            <a:tailEnd type="triangle" w="med" len="med"/>
          </a:ln>
          <a:effectLst/>
        </p:spPr>
        <p:txBody>
          <a:bodyPr wrap="none" anchor="ctr"/>
          <a:lstStyle/>
          <a:p>
            <a:endParaRPr lang="en-GB"/>
          </a:p>
        </p:txBody>
      </p:sp>
      <p:sp>
        <p:nvSpPr>
          <p:cNvPr id="25609" name="Line 9"/>
          <p:cNvSpPr>
            <a:spLocks noChangeShapeType="1"/>
          </p:cNvSpPr>
          <p:nvPr/>
        </p:nvSpPr>
        <p:spPr bwMode="auto">
          <a:xfrm flipH="1" flipV="1">
            <a:off x="3200400" y="4343400"/>
            <a:ext cx="457200" cy="762000"/>
          </a:xfrm>
          <a:prstGeom prst="line">
            <a:avLst/>
          </a:prstGeom>
          <a:noFill/>
          <a:ln w="25400">
            <a:solidFill>
              <a:srgbClr val="FF0000"/>
            </a:solidFill>
            <a:round/>
            <a:headEnd/>
            <a:tailEnd type="triangle" w="med" len="med"/>
          </a:ln>
          <a:effectLst/>
        </p:spPr>
        <p:txBody>
          <a:bodyPr wrap="none" anchor="ctr"/>
          <a:lstStyle/>
          <a:p>
            <a:endParaRPr lang="en-GB"/>
          </a:p>
        </p:txBody>
      </p:sp>
      <p:sp>
        <p:nvSpPr>
          <p:cNvPr id="25611" name="Text Box 11"/>
          <p:cNvSpPr txBox="1">
            <a:spLocks noChangeArrowheads="1"/>
          </p:cNvSpPr>
          <p:nvPr/>
        </p:nvSpPr>
        <p:spPr bwMode="auto">
          <a:xfrm>
            <a:off x="685800" y="2590800"/>
            <a:ext cx="1524000" cy="457200"/>
          </a:xfrm>
          <a:prstGeom prst="rect">
            <a:avLst/>
          </a:prstGeom>
          <a:noFill/>
          <a:ln w="9525">
            <a:noFill/>
            <a:miter lim="800000"/>
            <a:headEnd/>
            <a:tailEnd/>
          </a:ln>
          <a:effectLst/>
        </p:spPr>
        <p:txBody>
          <a:bodyPr>
            <a:spAutoFit/>
          </a:bodyPr>
          <a:lstStyle/>
          <a:p>
            <a:pPr>
              <a:spcBef>
                <a:spcPct val="50000"/>
              </a:spcBef>
            </a:pPr>
            <a:r>
              <a:rPr lang="en-GB">
                <a:solidFill>
                  <a:srgbClr val="FF3300"/>
                </a:solidFill>
              </a:rPr>
              <a:t>‘Showers’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additive="base">
                                        <p:cTn id="12" dur="500" fill="hold"/>
                                        <p:tgtEl>
                                          <p:spTgt spid="25604"/>
                                        </p:tgtEl>
                                        <p:attrNameLst>
                                          <p:attrName>ppt_x</p:attrName>
                                        </p:attrNameLst>
                                      </p:cBhvr>
                                      <p:tavLst>
                                        <p:tav tm="0">
                                          <p:val>
                                            <p:strVal val="1+#ppt_w/2"/>
                                          </p:val>
                                        </p:tav>
                                        <p:tav tm="100000">
                                          <p:val>
                                            <p:strVal val="#ppt_x"/>
                                          </p:val>
                                        </p:tav>
                                      </p:tavLst>
                                    </p:anim>
                                    <p:anim calcmode="lin" valueType="num">
                                      <p:cBhvr additive="base">
                                        <p:cTn id="13"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additive="base">
                                        <p:cTn id="18" dur="500" fill="hold"/>
                                        <p:tgtEl>
                                          <p:spTgt spid="25605"/>
                                        </p:tgtEl>
                                        <p:attrNameLst>
                                          <p:attrName>ppt_x</p:attrName>
                                        </p:attrNameLst>
                                      </p:cBhvr>
                                      <p:tavLst>
                                        <p:tav tm="0">
                                          <p:val>
                                            <p:strVal val="1+#ppt_w/2"/>
                                          </p:val>
                                        </p:tav>
                                        <p:tav tm="100000">
                                          <p:val>
                                            <p:strVal val="#ppt_x"/>
                                          </p:val>
                                        </p:tav>
                                      </p:tavLst>
                                    </p:anim>
                                    <p:anim calcmode="lin" valueType="num">
                                      <p:cBhvr additive="base">
                                        <p:cTn id="19" dur="500" fill="hold"/>
                                        <p:tgtEl>
                                          <p:spTgt spid="2560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560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607"/>
                                        </p:tgtEl>
                                        <p:attrNameLst>
                                          <p:attrName>style.visibility</p:attrName>
                                        </p:attrNameLst>
                                      </p:cBhvr>
                                      <p:to>
                                        <p:strVal val="visible"/>
                                      </p:to>
                                    </p:set>
                                    <p:anim calcmode="lin" valueType="num">
                                      <p:cBhvr additive="base">
                                        <p:cTn id="28" dur="500" fill="hold"/>
                                        <p:tgtEl>
                                          <p:spTgt spid="25607"/>
                                        </p:tgtEl>
                                        <p:attrNameLst>
                                          <p:attrName>ppt_x</p:attrName>
                                        </p:attrNameLst>
                                      </p:cBhvr>
                                      <p:tavLst>
                                        <p:tav tm="0">
                                          <p:val>
                                            <p:strVal val="#ppt_x"/>
                                          </p:val>
                                        </p:tav>
                                        <p:tav tm="100000">
                                          <p:val>
                                            <p:strVal val="#ppt_x"/>
                                          </p:val>
                                        </p:tav>
                                      </p:tavLst>
                                    </p:anim>
                                    <p:anim calcmode="lin" valueType="num">
                                      <p:cBhvr additive="base">
                                        <p:cTn id="29"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5608"/>
                                        </p:tgtEl>
                                        <p:attrNameLst>
                                          <p:attrName>style.visibility</p:attrName>
                                        </p:attrNameLst>
                                      </p:cBhvr>
                                      <p:to>
                                        <p:strVal val="visible"/>
                                      </p:to>
                                    </p:set>
                                    <p:anim calcmode="lin" valueType="num">
                                      <p:cBhvr additive="base">
                                        <p:cTn id="34" dur="500" fill="hold"/>
                                        <p:tgtEl>
                                          <p:spTgt spid="25608"/>
                                        </p:tgtEl>
                                        <p:attrNameLst>
                                          <p:attrName>ppt_x</p:attrName>
                                        </p:attrNameLst>
                                      </p:cBhvr>
                                      <p:tavLst>
                                        <p:tav tm="0">
                                          <p:val>
                                            <p:strVal val="0-#ppt_w/2"/>
                                          </p:val>
                                        </p:tav>
                                        <p:tav tm="100000">
                                          <p:val>
                                            <p:strVal val="#ppt_x"/>
                                          </p:val>
                                        </p:tav>
                                      </p:tavLst>
                                    </p:anim>
                                    <p:anim calcmode="lin" valueType="num">
                                      <p:cBhvr additive="base">
                                        <p:cTn id="35"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25609"/>
                                        </p:tgtEl>
                                        <p:attrNameLst>
                                          <p:attrName>style.visibility</p:attrName>
                                        </p:attrNameLst>
                                      </p:cBhvr>
                                      <p:to>
                                        <p:strVal val="visible"/>
                                      </p:to>
                                    </p:set>
                                    <p:anim calcmode="lin" valueType="num">
                                      <p:cBhvr additive="base">
                                        <p:cTn id="40" dur="500" fill="hold"/>
                                        <p:tgtEl>
                                          <p:spTgt spid="25609"/>
                                        </p:tgtEl>
                                        <p:attrNameLst>
                                          <p:attrName>ppt_x</p:attrName>
                                        </p:attrNameLst>
                                      </p:cBhvr>
                                      <p:tavLst>
                                        <p:tav tm="0">
                                          <p:val>
                                            <p:strVal val="1+#ppt_w/2"/>
                                          </p:val>
                                        </p:tav>
                                        <p:tav tm="100000">
                                          <p:val>
                                            <p:strVal val="#ppt_x"/>
                                          </p:val>
                                        </p:tav>
                                      </p:tavLst>
                                    </p:anim>
                                    <p:anim calcmode="lin" valueType="num">
                                      <p:cBhvr additive="base">
                                        <p:cTn id="41"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25611"/>
                                        </p:tgtEl>
                                        <p:attrNameLst>
                                          <p:attrName>style.visibility</p:attrName>
                                        </p:attrNameLst>
                                      </p:cBhvr>
                                      <p:to>
                                        <p:strVal val="visible"/>
                                      </p:to>
                                    </p:set>
                                    <p:anim calcmode="lin" valueType="num">
                                      <p:cBhvr>
                                        <p:cTn id="46" dur="1000" fill="hold"/>
                                        <p:tgtEl>
                                          <p:spTgt spid="25611"/>
                                        </p:tgtEl>
                                        <p:attrNameLst>
                                          <p:attrName>ppt_w</p:attrName>
                                        </p:attrNameLst>
                                      </p:cBhvr>
                                      <p:tavLst>
                                        <p:tav tm="0">
                                          <p:val>
                                            <p:fltVal val="0"/>
                                          </p:val>
                                        </p:tav>
                                        <p:tav tm="100000">
                                          <p:val>
                                            <p:strVal val="#ppt_w"/>
                                          </p:val>
                                        </p:tav>
                                      </p:tavLst>
                                    </p:anim>
                                    <p:anim calcmode="lin" valueType="num">
                                      <p:cBhvr>
                                        <p:cTn id="47" dur="1000" fill="hold"/>
                                        <p:tgtEl>
                                          <p:spTgt spid="25611"/>
                                        </p:tgtEl>
                                        <p:attrNameLst>
                                          <p:attrName>ppt_h</p:attrName>
                                        </p:attrNameLst>
                                      </p:cBhvr>
                                      <p:tavLst>
                                        <p:tav tm="0">
                                          <p:val>
                                            <p:fltVal val="0"/>
                                          </p:val>
                                        </p:tav>
                                        <p:tav tm="100000">
                                          <p:val>
                                            <p:strVal val="#ppt_h"/>
                                          </p:val>
                                        </p:tav>
                                      </p:tavLst>
                                    </p:anim>
                                    <p:anim calcmode="lin" valueType="num">
                                      <p:cBhvr>
                                        <p:cTn id="48" dur="1000" fill="hold"/>
                                        <p:tgtEl>
                                          <p:spTgt spid="25611"/>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56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animBg="1"/>
      <p:bldP spid="25606" grpId="0" animBg="1"/>
      <p:bldP spid="25607" grpId="0" autoUpdateAnimBg="0"/>
      <p:bldP spid="25608" grpId="0" animBg="1"/>
      <p:bldP spid="25609" grpId="0" animBg="1"/>
      <p:bldP spid="2561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p:spPr>
        <p:txBody>
          <a:bodyPr/>
          <a:lstStyle/>
          <a:p>
            <a:r>
              <a:rPr lang="en-GB" sz="4000"/>
              <a:t>Auschwitz from the air</a:t>
            </a:r>
          </a:p>
        </p:txBody>
      </p:sp>
      <p:pic>
        <p:nvPicPr>
          <p:cNvPr id="28678" name="Picture 6" descr="http://www.auschwitz-muzeum.oswiecim.pl/images/300px/Auschwitz-26.06.44.jpg">
            <a:hlinkClick r:id="rId3" tooltip="Auschwitz I i Auschwitz II-Birkenau. Alianckie zdjecie lotnicze z 26.06.1944 roku (~ 185 Kb),"/>
          </p:cNvPr>
          <p:cNvPicPr>
            <a:picLocks noChangeAspect="1" noChangeArrowheads="1"/>
          </p:cNvPicPr>
          <p:nvPr/>
        </p:nvPicPr>
        <p:blipFill>
          <a:blip r:embed="rId4" cstate="print"/>
          <a:srcRect/>
          <a:stretch>
            <a:fillRect/>
          </a:stretch>
        </p:blipFill>
        <p:spPr bwMode="auto">
          <a:xfrm>
            <a:off x="990600" y="1447800"/>
            <a:ext cx="3798888" cy="4800600"/>
          </a:xfrm>
          <a:prstGeom prst="rect">
            <a:avLst/>
          </a:prstGeom>
          <a:noFill/>
        </p:spPr>
      </p:pic>
      <p:sp>
        <p:nvSpPr>
          <p:cNvPr id="28683" name="Text Box 11"/>
          <p:cNvSpPr txBox="1">
            <a:spLocks noChangeArrowheads="1"/>
          </p:cNvSpPr>
          <p:nvPr/>
        </p:nvSpPr>
        <p:spPr bwMode="auto">
          <a:xfrm>
            <a:off x="5410200" y="3352800"/>
            <a:ext cx="2819400" cy="1938992"/>
          </a:xfrm>
          <a:prstGeom prst="rect">
            <a:avLst/>
          </a:prstGeom>
          <a:noFill/>
          <a:ln w="9525">
            <a:noFill/>
            <a:miter lim="800000"/>
            <a:headEnd/>
            <a:tailEnd/>
          </a:ln>
          <a:effectLst/>
        </p:spPr>
        <p:txBody>
          <a:bodyPr>
            <a:spAutoFit/>
          </a:bodyPr>
          <a:lstStyle/>
          <a:p>
            <a:pPr>
              <a:spcBef>
                <a:spcPct val="50000"/>
              </a:spcBef>
            </a:pPr>
            <a:r>
              <a:rPr lang="en-GB" sz="2400" dirty="0"/>
              <a:t>The Nazis used industrial methods to murder the Jews and process their dead bodies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ox(out)">
                                      <p:cBhvr>
                                        <p:cTn id="7" dur="500"/>
                                        <p:tgtEl>
                                          <p:spTgt spid="286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 calcmode="lin" valueType="num">
                                      <p:cBhvr additive="base">
                                        <p:cTn id="12" dur="500" fill="hold"/>
                                        <p:tgtEl>
                                          <p:spTgt spid="28683"/>
                                        </p:tgtEl>
                                        <p:attrNameLst>
                                          <p:attrName>ppt_x</p:attrName>
                                        </p:attrNameLst>
                                      </p:cBhvr>
                                      <p:tavLst>
                                        <p:tav tm="0">
                                          <p:val>
                                            <p:strVal val="#ppt_x"/>
                                          </p:val>
                                        </p:tav>
                                        <p:tav tm="100000">
                                          <p:val>
                                            <p:strVal val="#ppt_x"/>
                                          </p:val>
                                        </p:tav>
                                      </p:tavLst>
                                    </p:anim>
                                    <p:anim calcmode="lin" valueType="num">
                                      <p:cBhvr additive="base">
                                        <p:cTn id="1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81000"/>
            <a:ext cx="7772400" cy="1143000"/>
          </a:xfrm>
        </p:spPr>
        <p:txBody>
          <a:bodyPr/>
          <a:lstStyle/>
          <a:p>
            <a:r>
              <a:rPr lang="en-GB"/>
              <a:t>The Gas Chambers</a:t>
            </a:r>
          </a:p>
        </p:txBody>
      </p:sp>
      <p:sp>
        <p:nvSpPr>
          <p:cNvPr id="30724" name="Rectangle 4"/>
          <p:cNvSpPr>
            <a:spLocks noGrp="1" noChangeArrowheads="1"/>
          </p:cNvSpPr>
          <p:nvPr>
            <p:ph type="body" sz="half" idx="2"/>
          </p:nvPr>
        </p:nvSpPr>
        <p:spPr>
          <a:xfrm>
            <a:off x="4648200" y="1500174"/>
            <a:ext cx="3810000" cy="4429156"/>
          </a:xfrm>
        </p:spPr>
        <p:txBody>
          <a:bodyPr>
            <a:normAutofit lnSpcReduction="10000"/>
          </a:bodyPr>
          <a:lstStyle/>
          <a:p>
            <a:pPr>
              <a:lnSpc>
                <a:spcPct val="90000"/>
              </a:lnSpc>
            </a:pPr>
            <a:r>
              <a:rPr lang="en-GB" sz="2400" dirty="0"/>
              <a:t>The Nazis would force large groups of prisoners into small cement rooms and drop canisters of </a:t>
            </a:r>
            <a:r>
              <a:rPr lang="en-GB" sz="2400" dirty="0" err="1"/>
              <a:t>Zyklon</a:t>
            </a:r>
            <a:r>
              <a:rPr lang="en-GB" sz="2400" dirty="0"/>
              <a:t> B, or prussic acid, in its crystal form through small holes in the roof. </a:t>
            </a:r>
          </a:p>
          <a:p>
            <a:pPr>
              <a:lnSpc>
                <a:spcPct val="90000"/>
              </a:lnSpc>
            </a:pPr>
            <a:r>
              <a:rPr lang="en-GB" sz="2400" dirty="0"/>
              <a:t>These gas chambers were sometimes disguised as showers or bathing houses.</a:t>
            </a:r>
          </a:p>
        </p:txBody>
      </p:sp>
      <p:pic>
        <p:nvPicPr>
          <p:cNvPr id="30727" name="Picture 7" descr="http://homepage.mac.com/alexchaney/gas_chamber.gif"/>
          <p:cNvPicPr>
            <a:picLocks noGrp="1" noChangeAspect="1" noChangeArrowheads="1"/>
          </p:cNvPicPr>
          <p:nvPr>
            <p:ph type="clipArt" sz="half" idx="1"/>
          </p:nvPr>
        </p:nvPicPr>
        <p:blipFill>
          <a:blip r:embed="rId2" cstate="print"/>
          <a:srcRect/>
          <a:stretch>
            <a:fillRect/>
          </a:stretch>
        </p:blipFill>
        <p:spPr>
          <a:xfrm>
            <a:off x="457200" y="1676400"/>
            <a:ext cx="4114800" cy="3886200"/>
          </a:xfrm>
          <a:noFill/>
          <a:ln/>
        </p:spPr>
      </p:pic>
      <p:sp>
        <p:nvSpPr>
          <p:cNvPr id="30728" name="Text Box 8"/>
          <p:cNvSpPr txBox="1">
            <a:spLocks noChangeArrowheads="1"/>
          </p:cNvSpPr>
          <p:nvPr/>
        </p:nvSpPr>
        <p:spPr bwMode="auto">
          <a:xfrm>
            <a:off x="228600" y="6172200"/>
            <a:ext cx="8458200" cy="457200"/>
          </a:xfrm>
          <a:prstGeom prst="rect">
            <a:avLst/>
          </a:prstGeom>
          <a:noFill/>
          <a:ln w="9525">
            <a:noFill/>
            <a:miter lim="800000"/>
            <a:headEnd/>
            <a:tailEnd/>
          </a:ln>
          <a:effectLst/>
        </p:spPr>
        <p:txBody>
          <a:bodyPr>
            <a:spAutoFit/>
          </a:bodyPr>
          <a:lstStyle/>
          <a:p>
            <a:pPr>
              <a:spcBef>
                <a:spcPct val="50000"/>
              </a:spcBef>
            </a:pPr>
            <a:r>
              <a:rPr lang="en-GB"/>
              <a:t>The SS would try and pack up to 2000 people into this gas chamber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ox(in)">
                                      <p:cBhvr>
                                        <p:cTn id="7" dur="500"/>
                                        <p:tgtEl>
                                          <p:spTgt spid="307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 calcmode="lin" valueType="num">
                                      <p:cBhvr additive="base">
                                        <p:cTn id="12" dur="500" fill="hold"/>
                                        <p:tgtEl>
                                          <p:spTgt spid="3072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724">
                                            <p:txEl>
                                              <p:pRg st="1" end="1"/>
                                            </p:txEl>
                                          </p:spTgt>
                                        </p:tgtEl>
                                        <p:attrNameLst>
                                          <p:attrName>style.visibility</p:attrName>
                                        </p:attrNameLst>
                                      </p:cBhvr>
                                      <p:to>
                                        <p:strVal val="visible"/>
                                      </p:to>
                                    </p:set>
                                    <p:anim calcmode="lin" valueType="num">
                                      <p:cBhvr additive="base">
                                        <p:cTn id="18" dur="500" fill="hold"/>
                                        <p:tgtEl>
                                          <p:spTgt spid="3072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28"/>
                                        </p:tgtEl>
                                        <p:attrNameLst>
                                          <p:attrName>style.visibility</p:attrName>
                                        </p:attrNameLst>
                                      </p:cBhvr>
                                      <p:to>
                                        <p:strVal val="visible"/>
                                      </p:to>
                                    </p:set>
                                    <p:anim calcmode="lin" valueType="num">
                                      <p:cBhvr additive="base">
                                        <p:cTn id="24" dur="500" fill="hold"/>
                                        <p:tgtEl>
                                          <p:spTgt spid="30728"/>
                                        </p:tgtEl>
                                        <p:attrNameLst>
                                          <p:attrName>ppt_x</p:attrName>
                                        </p:attrNameLst>
                                      </p:cBhvr>
                                      <p:tavLst>
                                        <p:tav tm="0">
                                          <p:val>
                                            <p:strVal val="#ppt_x"/>
                                          </p:val>
                                        </p:tav>
                                        <p:tav tm="100000">
                                          <p:val>
                                            <p:strVal val="#ppt_x"/>
                                          </p:val>
                                        </p:tav>
                                      </p:tavLst>
                                    </p:anim>
                                    <p:anim calcmode="lin" valueType="num">
                                      <p:cBhvr additive="base">
                                        <p:cTn id="25"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utoUpdateAnimBg="0"/>
      <p:bldP spid="3072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381000"/>
            <a:ext cx="7772400" cy="1143000"/>
          </a:xfrm>
        </p:spPr>
        <p:txBody>
          <a:bodyPr>
            <a:normAutofit fontScale="90000"/>
          </a:bodyPr>
          <a:lstStyle/>
          <a:p>
            <a:r>
              <a:rPr lang="en-GB"/>
              <a:t>The outside of the Gas Chamber</a:t>
            </a:r>
          </a:p>
        </p:txBody>
      </p:sp>
      <p:pic>
        <p:nvPicPr>
          <p:cNvPr id="31748" name="Picture 4" descr="http://homepage.mac.com/alexchaney/creamatoria.gif"/>
          <p:cNvPicPr>
            <a:picLocks noChangeAspect="1" noChangeArrowheads="1"/>
          </p:cNvPicPr>
          <p:nvPr/>
        </p:nvPicPr>
        <p:blipFill>
          <a:blip r:embed="rId2" cstate="print"/>
          <a:srcRect/>
          <a:stretch>
            <a:fillRect/>
          </a:stretch>
        </p:blipFill>
        <p:spPr bwMode="auto">
          <a:xfrm>
            <a:off x="1600200" y="1676400"/>
            <a:ext cx="6019800" cy="4165600"/>
          </a:xfrm>
          <a:prstGeom prst="rect">
            <a:avLst/>
          </a:prstGeom>
          <a:noFill/>
        </p:spPr>
      </p:pic>
      <p:grpSp>
        <p:nvGrpSpPr>
          <p:cNvPr id="2" name="Group 8"/>
          <p:cNvGrpSpPr>
            <a:grpSpLocks/>
          </p:cNvGrpSpPr>
          <p:nvPr/>
        </p:nvGrpSpPr>
        <p:grpSpPr bwMode="auto">
          <a:xfrm>
            <a:off x="685800" y="3200400"/>
            <a:ext cx="7543800" cy="3352800"/>
            <a:chOff x="432" y="2016"/>
            <a:chExt cx="4752" cy="2112"/>
          </a:xfrm>
        </p:grpSpPr>
        <p:sp>
          <p:nvSpPr>
            <p:cNvPr id="31749" name="Text Box 5"/>
            <p:cNvSpPr txBox="1">
              <a:spLocks noChangeArrowheads="1"/>
            </p:cNvSpPr>
            <p:nvPr/>
          </p:nvSpPr>
          <p:spPr bwMode="auto">
            <a:xfrm>
              <a:off x="432" y="3840"/>
              <a:ext cx="4752" cy="288"/>
            </a:xfrm>
            <a:prstGeom prst="rect">
              <a:avLst/>
            </a:prstGeom>
            <a:noFill/>
            <a:ln w="9525">
              <a:noFill/>
              <a:miter lim="800000"/>
              <a:headEnd/>
              <a:tailEnd/>
            </a:ln>
            <a:effectLst/>
          </p:spPr>
          <p:txBody>
            <a:bodyPr>
              <a:spAutoFit/>
            </a:bodyPr>
            <a:lstStyle/>
            <a:p>
              <a:pPr>
                <a:spcBef>
                  <a:spcPct val="50000"/>
                </a:spcBef>
              </a:pPr>
              <a:r>
                <a:rPr lang="en-GB"/>
                <a:t>Notice the Ovens easy located near the Gas Chambers</a:t>
              </a:r>
            </a:p>
          </p:txBody>
        </p:sp>
        <p:sp>
          <p:nvSpPr>
            <p:cNvPr id="31750" name="Line 6"/>
            <p:cNvSpPr>
              <a:spLocks noChangeShapeType="1"/>
            </p:cNvSpPr>
            <p:nvPr/>
          </p:nvSpPr>
          <p:spPr bwMode="auto">
            <a:xfrm flipH="1" flipV="1">
              <a:off x="1248" y="2208"/>
              <a:ext cx="192" cy="1584"/>
            </a:xfrm>
            <a:prstGeom prst="line">
              <a:avLst/>
            </a:prstGeom>
            <a:noFill/>
            <a:ln w="25400">
              <a:solidFill>
                <a:srgbClr val="FF3300"/>
              </a:solidFill>
              <a:round/>
              <a:headEnd/>
              <a:tailEnd type="triangle" w="med" len="med"/>
            </a:ln>
            <a:effectLst/>
          </p:spPr>
          <p:txBody>
            <a:bodyPr wrap="none" anchor="ctr"/>
            <a:lstStyle/>
            <a:p>
              <a:endParaRPr lang="en-GB"/>
            </a:p>
          </p:txBody>
        </p:sp>
        <p:sp>
          <p:nvSpPr>
            <p:cNvPr id="31751" name="Line 7"/>
            <p:cNvSpPr>
              <a:spLocks noChangeShapeType="1"/>
            </p:cNvSpPr>
            <p:nvPr/>
          </p:nvSpPr>
          <p:spPr bwMode="auto">
            <a:xfrm flipV="1">
              <a:off x="2304" y="2016"/>
              <a:ext cx="192" cy="1872"/>
            </a:xfrm>
            <a:prstGeom prst="line">
              <a:avLst/>
            </a:prstGeom>
            <a:noFill/>
            <a:ln w="25400">
              <a:solidFill>
                <a:srgbClr val="FF3300"/>
              </a:solidFill>
              <a:round/>
              <a:headEnd/>
              <a:tailEnd type="triangle" w="med" len="me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out)">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3390900" cy="4267200"/>
          </a:xfrm>
          <a:prstGeom prst="rect">
            <a:avLst/>
          </a:prstGeom>
          <a:noFill/>
          <a:ln w="9525">
            <a:noFill/>
            <a:miter lim="800000"/>
            <a:headEnd/>
            <a:tailEnd/>
          </a:ln>
          <a:effectLst/>
        </p:spPr>
      </p:pic>
      <p:sp>
        <p:nvSpPr>
          <p:cNvPr id="17411" name="Text Box 3"/>
          <p:cNvSpPr txBox="1">
            <a:spLocks noChangeArrowheads="1"/>
          </p:cNvSpPr>
          <p:nvPr/>
        </p:nvSpPr>
        <p:spPr bwMode="auto">
          <a:xfrm>
            <a:off x="3429000" y="304800"/>
            <a:ext cx="5429280" cy="707886"/>
          </a:xfrm>
          <a:prstGeom prst="rect">
            <a:avLst/>
          </a:prstGeom>
          <a:noFill/>
          <a:ln w="9525">
            <a:noFill/>
            <a:miter lim="800000"/>
            <a:headEnd/>
            <a:tailEnd/>
          </a:ln>
          <a:effectLst/>
        </p:spPr>
        <p:txBody>
          <a:bodyPr wrap="square">
            <a:spAutoFit/>
          </a:bodyPr>
          <a:lstStyle/>
          <a:p>
            <a:pPr>
              <a:spcBef>
                <a:spcPts val="500"/>
              </a:spcBef>
              <a:spcAft>
                <a:spcPts val="500"/>
              </a:spcAft>
            </a:pPr>
            <a:r>
              <a:rPr lang="en-US" sz="2000" b="1" dirty="0">
                <a:solidFill>
                  <a:srgbClr val="CC3300"/>
                </a:solidFill>
              </a:rPr>
              <a:t>Part of a stockpile of </a:t>
            </a:r>
            <a:r>
              <a:rPr lang="en-US" sz="2000" b="1" dirty="0" err="1">
                <a:solidFill>
                  <a:srgbClr val="CC3300"/>
                </a:solidFill>
              </a:rPr>
              <a:t>Zyklon</a:t>
            </a:r>
            <a:r>
              <a:rPr lang="en-US" sz="2000" b="1" dirty="0">
                <a:solidFill>
                  <a:srgbClr val="CC3300"/>
                </a:solidFill>
              </a:rPr>
              <a:t>-B poison gas pellets found at </a:t>
            </a:r>
            <a:r>
              <a:rPr lang="en-US" sz="2000" b="1" dirty="0" err="1">
                <a:solidFill>
                  <a:srgbClr val="CC3300"/>
                </a:solidFill>
              </a:rPr>
              <a:t>Majdanek</a:t>
            </a:r>
            <a:r>
              <a:rPr lang="en-US" sz="2000" b="1" dirty="0">
                <a:solidFill>
                  <a:srgbClr val="CC3300"/>
                </a:solidFill>
              </a:rPr>
              <a:t> death camp</a:t>
            </a:r>
            <a:r>
              <a:rPr lang="en-US" dirty="0">
                <a:solidFill>
                  <a:srgbClr val="CC3300"/>
                </a:solidFill>
              </a:rPr>
              <a:t>. </a:t>
            </a:r>
          </a:p>
        </p:txBody>
      </p:sp>
      <p:pic>
        <p:nvPicPr>
          <p:cNvPr id="17412" name="Picture 4"/>
          <p:cNvPicPr>
            <a:picLocks noChangeAspect="1" noChangeArrowheads="1"/>
          </p:cNvPicPr>
          <p:nvPr/>
        </p:nvPicPr>
        <p:blipFill>
          <a:blip r:embed="rId4" cstate="print"/>
          <a:srcRect/>
          <a:stretch>
            <a:fillRect/>
          </a:stretch>
        </p:blipFill>
        <p:spPr bwMode="auto">
          <a:xfrm>
            <a:off x="4195763" y="1828800"/>
            <a:ext cx="4948237" cy="5029200"/>
          </a:xfrm>
          <a:prstGeom prst="rect">
            <a:avLst/>
          </a:prstGeom>
          <a:noFill/>
          <a:ln w="9525">
            <a:noFill/>
            <a:miter lim="800000"/>
            <a:headEnd/>
            <a:tailEnd/>
          </a:ln>
          <a:effectLst/>
        </p:spPr>
      </p:pic>
      <p:sp>
        <p:nvSpPr>
          <p:cNvPr id="17413" name="Text Box 5"/>
          <p:cNvSpPr txBox="1">
            <a:spLocks noChangeArrowheads="1"/>
          </p:cNvSpPr>
          <p:nvPr/>
        </p:nvSpPr>
        <p:spPr bwMode="auto">
          <a:xfrm>
            <a:off x="0" y="3781425"/>
            <a:ext cx="4191000" cy="2246769"/>
          </a:xfrm>
          <a:prstGeom prst="rect">
            <a:avLst/>
          </a:prstGeom>
          <a:solidFill>
            <a:schemeClr val="tx1"/>
          </a:solidFill>
          <a:ln w="9525">
            <a:noFill/>
            <a:miter lim="800000"/>
            <a:headEnd/>
            <a:tailEnd/>
          </a:ln>
          <a:effectLst/>
        </p:spPr>
        <p:txBody>
          <a:bodyPr>
            <a:spAutoFit/>
          </a:bodyPr>
          <a:lstStyle/>
          <a:p>
            <a:pPr>
              <a:spcBef>
                <a:spcPts val="500"/>
              </a:spcBef>
              <a:spcAft>
                <a:spcPts val="500"/>
              </a:spcAft>
            </a:pPr>
            <a:r>
              <a:rPr lang="en-US" sz="2000" dirty="0">
                <a:solidFill>
                  <a:srgbClr val="CC3300"/>
                </a:solidFill>
              </a:rPr>
              <a:t>Before poison gas was used , Jews were gassed in mobile gas vans.  Carbon monoxide gas from the engine’s exhaust was fed into the sealed rear compartment.  Victims were dead by the time they reached the burial site.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Processing the bodies</a:t>
            </a:r>
          </a:p>
        </p:txBody>
      </p:sp>
      <p:sp>
        <p:nvSpPr>
          <p:cNvPr id="32772" name="Rectangle 4"/>
          <p:cNvSpPr>
            <a:spLocks noGrp="1" noChangeArrowheads="1"/>
          </p:cNvSpPr>
          <p:nvPr>
            <p:ph type="body" sz="half" idx="2"/>
          </p:nvPr>
        </p:nvSpPr>
        <p:spPr>
          <a:xfrm>
            <a:off x="4648200" y="1905000"/>
            <a:ext cx="3810000" cy="4114800"/>
          </a:xfrm>
        </p:spPr>
        <p:txBody>
          <a:bodyPr>
            <a:normAutofit fontScale="92500"/>
          </a:bodyPr>
          <a:lstStyle/>
          <a:p>
            <a:r>
              <a:rPr lang="en-GB" sz="2400" dirty="0"/>
              <a:t>Specially selected Jews known as the </a:t>
            </a:r>
            <a:r>
              <a:rPr lang="en-GB" sz="2400" dirty="0" err="1"/>
              <a:t>sonderkommando</a:t>
            </a:r>
            <a:r>
              <a:rPr lang="en-GB" sz="2400" dirty="0"/>
              <a:t> were used to </a:t>
            </a:r>
            <a:r>
              <a:rPr lang="en-GB" sz="2400" dirty="0" err="1"/>
              <a:t>to</a:t>
            </a:r>
            <a:r>
              <a:rPr lang="en-GB" sz="2400" dirty="0"/>
              <a:t> remove the gold fillings and hair of people who had been gassed.</a:t>
            </a:r>
          </a:p>
          <a:p>
            <a:r>
              <a:rPr lang="en-GB" sz="2400" dirty="0"/>
              <a:t>The </a:t>
            </a:r>
            <a:r>
              <a:rPr lang="en-GB" sz="2400" dirty="0" err="1"/>
              <a:t>Sonderkommando</a:t>
            </a:r>
            <a:r>
              <a:rPr lang="en-GB" sz="2400" dirty="0"/>
              <a:t> Jews were also forced to feed the dead bodies into the crematorium.</a:t>
            </a:r>
          </a:p>
        </p:txBody>
      </p:sp>
      <p:pic>
        <p:nvPicPr>
          <p:cNvPr id="32774" name="Picture 6" descr="D:\HISTORY PICTURES\20thC\Anti-Semitism\OVENS.JPG"/>
          <p:cNvPicPr>
            <a:picLocks noGrp="1" noChangeAspect="1" noChangeArrowheads="1"/>
          </p:cNvPicPr>
          <p:nvPr>
            <p:ph type="clipArt" sz="half" idx="1"/>
          </p:nvPr>
        </p:nvPicPr>
        <p:blipFill>
          <a:blip r:embed="rId2" cstate="print"/>
          <a:srcRect/>
          <a:stretch>
            <a:fillRect/>
          </a:stretch>
        </p:blipFill>
        <p:spPr>
          <a:xfrm>
            <a:off x="228600" y="1924050"/>
            <a:ext cx="4267200" cy="4095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5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calcmode="lin" valueType="num">
                                      <p:cBhvr additive="base">
                                        <p:cTn id="12" dur="5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2772">
                                            <p:txEl>
                                              <p:pRg st="1" end="1"/>
                                            </p:txEl>
                                          </p:spTgt>
                                        </p:tgtEl>
                                        <p:attrNameLst>
                                          <p:attrName>style.visibility</p:attrName>
                                        </p:attrNameLst>
                                      </p:cBhvr>
                                      <p:to>
                                        <p:strVal val="visible"/>
                                      </p:to>
                                    </p:set>
                                    <p:anim calcmode="lin" valueType="num">
                                      <p:cBhvr additive="base">
                                        <p:cTn id="18" dur="500" fill="hold"/>
                                        <p:tgtEl>
                                          <p:spTgt spid="3277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27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696200" cy="1066800"/>
          </a:xfrm>
        </p:spPr>
        <p:txBody>
          <a:bodyPr/>
          <a:lstStyle/>
          <a:p>
            <a:r>
              <a:rPr lang="en-GB"/>
              <a:t>The Ovens at Dachau</a:t>
            </a:r>
          </a:p>
        </p:txBody>
      </p:sp>
      <p:pic>
        <p:nvPicPr>
          <p:cNvPr id="33796" name="Picture 4" descr="D:\HISTORY PICTURES\20thC\Anti-Semitism\dachoven.bmp"/>
          <p:cNvPicPr>
            <a:picLocks noChangeAspect="1" noChangeArrowheads="1"/>
          </p:cNvPicPr>
          <p:nvPr/>
        </p:nvPicPr>
        <p:blipFill>
          <a:blip r:embed="rId2" cstate="print"/>
          <a:srcRect/>
          <a:stretch>
            <a:fillRect/>
          </a:stretch>
        </p:blipFill>
        <p:spPr bwMode="auto">
          <a:xfrm>
            <a:off x="1066800" y="1752600"/>
            <a:ext cx="6629400" cy="42449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228600"/>
            <a:ext cx="7848600" cy="1066800"/>
          </a:xfrm>
        </p:spPr>
        <p:txBody>
          <a:bodyPr>
            <a:normAutofit fontScale="90000"/>
          </a:bodyPr>
          <a:lstStyle/>
          <a:p>
            <a:r>
              <a:rPr lang="en-GB" sz="4000"/>
              <a:t>Dead bodies waiting to be processed</a:t>
            </a:r>
          </a:p>
        </p:txBody>
      </p:sp>
      <p:pic>
        <p:nvPicPr>
          <p:cNvPr id="34819" name="Picture 3" descr="D:\HISTORY PICTURES\20thC\Anti-Semitism\MAUTHAUS.JPG"/>
          <p:cNvPicPr>
            <a:picLocks noChangeAspect="1" noChangeArrowheads="1"/>
          </p:cNvPicPr>
          <p:nvPr/>
        </p:nvPicPr>
        <p:blipFill>
          <a:blip r:embed="rId2" cstate="print"/>
          <a:srcRect/>
          <a:stretch>
            <a:fillRect/>
          </a:stretch>
        </p:blipFill>
        <p:spPr bwMode="auto">
          <a:xfrm>
            <a:off x="2286000" y="1371600"/>
            <a:ext cx="4659313"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04800" y="228600"/>
            <a:ext cx="8382000" cy="6191250"/>
          </a:xfrm>
          <a:prstGeom prst="rect">
            <a:avLst/>
          </a:prstGeom>
          <a:noFill/>
          <a:ln w="9525">
            <a:noFill/>
            <a:miter lim="800000"/>
            <a:headEnd/>
            <a:tailEnd/>
          </a:ln>
          <a:effectLst/>
        </p:spPr>
      </p:pic>
      <p:sp>
        <p:nvSpPr>
          <p:cNvPr id="5124" name="Text Box 4"/>
          <p:cNvSpPr txBox="1">
            <a:spLocks noChangeArrowheads="1"/>
          </p:cNvSpPr>
          <p:nvPr/>
        </p:nvSpPr>
        <p:spPr bwMode="auto">
          <a:xfrm>
            <a:off x="4800600" y="304800"/>
            <a:ext cx="3810000" cy="1006475"/>
          </a:xfrm>
          <a:prstGeom prst="rect">
            <a:avLst/>
          </a:prstGeom>
          <a:solidFill>
            <a:schemeClr val="tx1"/>
          </a:solidFill>
          <a:ln w="9525">
            <a:noFill/>
            <a:miter lim="800000"/>
            <a:headEnd/>
            <a:tailEnd/>
          </a:ln>
          <a:effectLst/>
        </p:spPr>
        <p:txBody>
          <a:bodyPr>
            <a:spAutoFit/>
          </a:bodyPr>
          <a:lstStyle/>
          <a:p>
            <a:pPr algn="ctr">
              <a:spcBef>
                <a:spcPct val="50000"/>
              </a:spcBef>
            </a:pPr>
            <a:r>
              <a:rPr lang="en-US" sz="3000">
                <a:solidFill>
                  <a:srgbClr val="CC3300"/>
                </a:solidFill>
              </a:rPr>
              <a:t>Smoke rises as the bodies are burnt.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p:spPr>
        <p:txBody>
          <a:bodyPr/>
          <a:lstStyle/>
          <a:p>
            <a:r>
              <a:rPr lang="en-GB"/>
              <a:t>Destruction Through Work</a:t>
            </a:r>
          </a:p>
        </p:txBody>
      </p:sp>
      <p:pic>
        <p:nvPicPr>
          <p:cNvPr id="35843" name="Picture 3" descr="D:\HISTORY PICTURES\20thC\Anti-Semitism\MAUTHAU3.JPG"/>
          <p:cNvPicPr>
            <a:picLocks noChangeAspect="1" noChangeArrowheads="1"/>
          </p:cNvPicPr>
          <p:nvPr/>
        </p:nvPicPr>
        <p:blipFill>
          <a:blip r:embed="rId2" cstate="print"/>
          <a:srcRect/>
          <a:stretch>
            <a:fillRect/>
          </a:stretch>
        </p:blipFill>
        <p:spPr bwMode="auto">
          <a:xfrm>
            <a:off x="381000" y="1600200"/>
            <a:ext cx="8229600" cy="3030538"/>
          </a:xfrm>
          <a:prstGeom prst="rect">
            <a:avLst/>
          </a:prstGeom>
          <a:noFill/>
        </p:spPr>
      </p:pic>
      <p:sp>
        <p:nvSpPr>
          <p:cNvPr id="35844" name="Text Box 4"/>
          <p:cNvSpPr txBox="1">
            <a:spLocks noChangeArrowheads="1"/>
          </p:cNvSpPr>
          <p:nvPr/>
        </p:nvSpPr>
        <p:spPr bwMode="auto">
          <a:xfrm>
            <a:off x="1143000" y="4953000"/>
            <a:ext cx="7086600" cy="1015663"/>
          </a:xfrm>
          <a:prstGeom prst="rect">
            <a:avLst/>
          </a:prstGeom>
          <a:noFill/>
          <a:ln w="9525">
            <a:noFill/>
            <a:miter lim="800000"/>
            <a:headEnd/>
            <a:tailEnd/>
          </a:ln>
          <a:effectLst/>
        </p:spPr>
        <p:txBody>
          <a:bodyPr>
            <a:spAutoFit/>
          </a:bodyPr>
          <a:lstStyle/>
          <a:p>
            <a:pPr>
              <a:spcBef>
                <a:spcPct val="50000"/>
              </a:spcBef>
            </a:pPr>
            <a:r>
              <a:rPr lang="en-GB" sz="2000" dirty="0"/>
              <a:t>This photo was taken by the Nazis to show just how you could quite literally work the fat of the Jews by feeding them 200 calories a </a:t>
            </a:r>
            <a:r>
              <a:rPr lang="en-GB" sz="2000" dirty="0" smtClean="0"/>
              <a:t>day…</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 calcmode="lin" valueType="num">
                                      <p:cBhvr additive="base">
                                        <p:cTn id="12" dur="500" fill="hold"/>
                                        <p:tgtEl>
                                          <p:spTgt spid="35844"/>
                                        </p:tgtEl>
                                        <p:attrNameLst>
                                          <p:attrName>ppt_x</p:attrName>
                                        </p:attrNameLst>
                                      </p:cBhvr>
                                      <p:tavLst>
                                        <p:tav tm="0">
                                          <p:val>
                                            <p:strVal val="0-#ppt_w/2"/>
                                          </p:val>
                                        </p:tav>
                                        <p:tav tm="100000">
                                          <p:val>
                                            <p:strVal val="#ppt_x"/>
                                          </p:val>
                                        </p:tav>
                                      </p:tavLst>
                                    </p:anim>
                                    <p:anim calcmode="lin" valueType="num">
                                      <p:cBhvr additive="base">
                                        <p:cTn id="13"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badges"/>
          <p:cNvPicPr>
            <a:picLocks noChangeAspect="1" noChangeArrowheads="1"/>
          </p:cNvPicPr>
          <p:nvPr/>
        </p:nvPicPr>
        <p:blipFill>
          <a:blip r:embed="rId3" cstate="print"/>
          <a:srcRect/>
          <a:stretch>
            <a:fillRect/>
          </a:stretch>
        </p:blipFill>
        <p:spPr bwMode="auto">
          <a:xfrm>
            <a:off x="1939925" y="228600"/>
            <a:ext cx="5451475" cy="6288088"/>
          </a:xfrm>
          <a:prstGeom prst="rect">
            <a:avLst/>
          </a:prstGeom>
          <a:noFill/>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n-GB"/>
              <a:t>Destruction Through Work</a:t>
            </a:r>
          </a:p>
        </p:txBody>
      </p:sp>
      <p:pic>
        <p:nvPicPr>
          <p:cNvPr id="36867" name="Picture 3" descr="D:\HISTORY PICTURES\20thC\Anti-Semitism\MAUTHAU2.JPG"/>
          <p:cNvPicPr>
            <a:picLocks noChangeAspect="1" noChangeArrowheads="1"/>
          </p:cNvPicPr>
          <p:nvPr/>
        </p:nvPicPr>
        <p:blipFill>
          <a:blip r:embed="rId2" cstate="print"/>
          <a:srcRect/>
          <a:stretch>
            <a:fillRect/>
          </a:stretch>
        </p:blipFill>
        <p:spPr bwMode="auto">
          <a:xfrm>
            <a:off x="838200" y="1447800"/>
            <a:ext cx="7239000" cy="3902075"/>
          </a:xfrm>
          <a:prstGeom prst="rect">
            <a:avLst/>
          </a:prstGeom>
          <a:noFill/>
        </p:spPr>
      </p:pic>
      <p:sp>
        <p:nvSpPr>
          <p:cNvPr id="36868" name="Text Box 4"/>
          <p:cNvSpPr txBox="1">
            <a:spLocks noChangeArrowheads="1"/>
          </p:cNvSpPr>
          <p:nvPr/>
        </p:nvSpPr>
        <p:spPr bwMode="auto">
          <a:xfrm>
            <a:off x="914400" y="5486400"/>
            <a:ext cx="6934200" cy="400110"/>
          </a:xfrm>
          <a:prstGeom prst="rect">
            <a:avLst/>
          </a:prstGeom>
          <a:noFill/>
          <a:ln w="9525">
            <a:noFill/>
            <a:miter lim="800000"/>
            <a:headEnd/>
            <a:tailEnd/>
          </a:ln>
          <a:effectLst/>
        </p:spPr>
        <p:txBody>
          <a:bodyPr>
            <a:spAutoFit/>
          </a:bodyPr>
          <a:lstStyle/>
          <a:p>
            <a:pPr>
              <a:spcBef>
                <a:spcPct val="50000"/>
              </a:spcBef>
            </a:pPr>
            <a:r>
              <a:rPr lang="en-GB" sz="2000" dirty="0"/>
              <a:t>Same group of Jews 6 weeks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out)">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0" y="933450"/>
            <a:ext cx="9144000" cy="5924550"/>
          </a:xfrm>
          <a:prstGeom prst="rect">
            <a:avLst/>
          </a:prstGeom>
          <a:noFill/>
          <a:ln w="9525">
            <a:noFill/>
            <a:miter lim="800000"/>
            <a:headEnd/>
            <a:tailEnd/>
          </a:ln>
          <a:effectLst/>
        </p:spPr>
      </p:pic>
      <p:sp>
        <p:nvSpPr>
          <p:cNvPr id="18436" name="Text Box 4"/>
          <p:cNvSpPr txBox="1">
            <a:spLocks noChangeArrowheads="1"/>
          </p:cNvSpPr>
          <p:nvPr/>
        </p:nvSpPr>
        <p:spPr bwMode="auto">
          <a:xfrm>
            <a:off x="0" y="6143644"/>
            <a:ext cx="9144000" cy="707886"/>
          </a:xfrm>
          <a:prstGeom prst="rect">
            <a:avLst/>
          </a:prstGeom>
          <a:solidFill>
            <a:schemeClr val="tx1"/>
          </a:solidFill>
          <a:ln w="9525">
            <a:noFill/>
            <a:miter lim="800000"/>
            <a:headEnd/>
            <a:tailEnd/>
          </a:ln>
          <a:effectLst/>
        </p:spPr>
        <p:txBody>
          <a:bodyPr wrap="square">
            <a:spAutoFit/>
          </a:bodyPr>
          <a:lstStyle/>
          <a:p>
            <a:pPr>
              <a:spcBef>
                <a:spcPts val="500"/>
              </a:spcBef>
              <a:spcAft>
                <a:spcPts val="500"/>
              </a:spcAft>
            </a:pPr>
            <a:r>
              <a:rPr lang="en-US" sz="2000" dirty="0">
                <a:solidFill>
                  <a:srgbClr val="CC3300"/>
                </a:solidFill>
              </a:rPr>
              <a:t>Soviet POWs at forced labor in 1943 exhuming bodies in the ravine at </a:t>
            </a:r>
            <a:r>
              <a:rPr lang="en-US" sz="2000" dirty="0" err="1">
                <a:solidFill>
                  <a:srgbClr val="CC3300"/>
                </a:solidFill>
              </a:rPr>
              <a:t>Babi</a:t>
            </a:r>
            <a:r>
              <a:rPr lang="en-US" sz="2000" dirty="0">
                <a:solidFill>
                  <a:srgbClr val="CC3300"/>
                </a:solidFill>
              </a:rPr>
              <a:t> </a:t>
            </a:r>
            <a:r>
              <a:rPr lang="en-US" sz="2000" dirty="0" err="1">
                <a:solidFill>
                  <a:srgbClr val="CC3300"/>
                </a:solidFill>
              </a:rPr>
              <a:t>Yar</a:t>
            </a:r>
            <a:r>
              <a:rPr lang="en-US" sz="2000" dirty="0">
                <a:solidFill>
                  <a:srgbClr val="CC3300"/>
                </a:solidFill>
              </a:rPr>
              <a:t>, where the Nazis had murdered over 33,000 Jews in September of 1941. </a:t>
            </a:r>
          </a:p>
        </p:txBody>
      </p:sp>
      <p:sp>
        <p:nvSpPr>
          <p:cNvPr id="18438" name="Text Box 6"/>
          <p:cNvSpPr txBox="1">
            <a:spLocks noChangeArrowheads="1"/>
          </p:cNvSpPr>
          <p:nvPr/>
        </p:nvSpPr>
        <p:spPr bwMode="auto">
          <a:xfrm>
            <a:off x="0" y="0"/>
            <a:ext cx="9144000" cy="1015663"/>
          </a:xfrm>
          <a:prstGeom prst="rect">
            <a:avLst/>
          </a:prstGeom>
          <a:solidFill>
            <a:schemeClr val="tx1"/>
          </a:solidFill>
          <a:ln w="9525">
            <a:noFill/>
            <a:miter lim="800000"/>
            <a:headEnd/>
            <a:tailEnd/>
          </a:ln>
          <a:effectLst/>
        </p:spPr>
        <p:txBody>
          <a:bodyPr>
            <a:spAutoFit/>
          </a:bodyPr>
          <a:lstStyle/>
          <a:p>
            <a:pPr>
              <a:spcBef>
                <a:spcPct val="50000"/>
              </a:spcBef>
            </a:pPr>
            <a:r>
              <a:rPr lang="en-US" sz="2000" dirty="0">
                <a:solidFill>
                  <a:srgbClr val="CC3300"/>
                </a:solidFill>
              </a:rPr>
              <a:t>In 1943, when the number of murdered Jews exceeded 1 million.  Nazis ordered the bodies of those buried to be dug up and burned to destroy all traces.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800" b="1" u="sng">
                <a:solidFill>
                  <a:srgbClr val="FF0000"/>
                </a:solidFill>
              </a:rPr>
              <a:t>Dr. Josef Mengele</a:t>
            </a:r>
          </a:p>
        </p:txBody>
      </p:sp>
      <p:sp>
        <p:nvSpPr>
          <p:cNvPr id="36867" name="Rectangle 3"/>
          <p:cNvSpPr>
            <a:spLocks noGrp="1" noChangeArrowheads="1"/>
          </p:cNvSpPr>
          <p:nvPr>
            <p:ph type="body" sz="half" idx="1"/>
          </p:nvPr>
        </p:nvSpPr>
        <p:spPr>
          <a:xfrm>
            <a:off x="285720" y="1981200"/>
            <a:ext cx="4071966" cy="4114800"/>
          </a:xfrm>
        </p:spPr>
        <p:txBody>
          <a:bodyPr/>
          <a:lstStyle/>
          <a:p>
            <a:r>
              <a:rPr lang="en-US" sz="2800" dirty="0"/>
              <a:t>Arrived in Auschwitz in May of 1943</a:t>
            </a:r>
          </a:p>
          <a:p>
            <a:r>
              <a:rPr lang="en-US" sz="2800" dirty="0"/>
              <a:t>SS Doctor who had power of life/death</a:t>
            </a:r>
          </a:p>
          <a:p>
            <a:r>
              <a:rPr lang="en-US" sz="2800" dirty="0"/>
              <a:t>performed medical experiments on Jewish children </a:t>
            </a:r>
          </a:p>
        </p:txBody>
      </p:sp>
      <p:pic>
        <p:nvPicPr>
          <p:cNvPr id="36870" name="Picture 6" descr="meng"/>
          <p:cNvPicPr>
            <a:picLocks noGrp="1" noChangeAspect="1" noChangeArrowheads="1"/>
          </p:cNvPicPr>
          <p:nvPr>
            <p:ph type="clipArt" sz="half" idx="2"/>
          </p:nvPr>
        </p:nvPicPr>
        <p:blipFill>
          <a:blip r:embed="rId3" cstate="print"/>
          <a:srcRect/>
          <a:stretch>
            <a:fillRect/>
          </a:stretch>
        </p:blipFill>
        <p:spPr>
          <a:xfrm>
            <a:off x="4419600" y="2057400"/>
            <a:ext cx="4495800" cy="3371850"/>
          </a:xfrm>
        </p:spPr>
      </p:pic>
      <p:sp>
        <p:nvSpPr>
          <p:cNvPr id="36871" name="Text Box 7"/>
          <p:cNvSpPr txBox="1">
            <a:spLocks noChangeArrowheads="1"/>
          </p:cNvSpPr>
          <p:nvPr/>
        </p:nvSpPr>
        <p:spPr bwMode="auto">
          <a:xfrm>
            <a:off x="4114800" y="5791200"/>
            <a:ext cx="4724400" cy="579438"/>
          </a:xfrm>
          <a:prstGeom prst="rect">
            <a:avLst/>
          </a:prstGeom>
          <a:noFill/>
          <a:ln w="9525">
            <a:noFill/>
            <a:miter lim="800000"/>
            <a:headEnd/>
            <a:tailEnd/>
          </a:ln>
          <a:effectLst/>
        </p:spPr>
        <p:txBody>
          <a:bodyPr>
            <a:spAutoFit/>
          </a:bodyPr>
          <a:lstStyle/>
          <a:p>
            <a:r>
              <a:rPr lang="en-US" sz="3200">
                <a:solidFill>
                  <a:srgbClr val="FFFF00"/>
                </a:solidFill>
              </a:rPr>
              <a:t>“ANGEL OF DEATH”</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 calcmode="lin" valueType="num">
                                      <p:cBhvr>
                                        <p:cTn id="25" dur="1000" fill="hold"/>
                                        <p:tgtEl>
                                          <p:spTgt spid="36871"/>
                                        </p:tgtEl>
                                        <p:attrNameLst>
                                          <p:attrName>ppt_w</p:attrName>
                                        </p:attrNameLst>
                                      </p:cBhvr>
                                      <p:tavLst>
                                        <p:tav tm="0">
                                          <p:val>
                                            <p:fltVal val="0"/>
                                          </p:val>
                                        </p:tav>
                                        <p:tav tm="100000">
                                          <p:val>
                                            <p:strVal val="#ppt_w"/>
                                          </p:val>
                                        </p:tav>
                                      </p:tavLst>
                                    </p:anim>
                                    <p:anim calcmode="lin" valueType="num">
                                      <p:cBhvr>
                                        <p:cTn id="26" dur="1000" fill="hold"/>
                                        <p:tgtEl>
                                          <p:spTgt spid="36871"/>
                                        </p:tgtEl>
                                        <p:attrNameLst>
                                          <p:attrName>ppt_h</p:attrName>
                                        </p:attrNameLst>
                                      </p:cBhvr>
                                      <p:tavLst>
                                        <p:tav tm="0">
                                          <p:val>
                                            <p:fltVal val="0"/>
                                          </p:val>
                                        </p:tav>
                                        <p:tav tm="100000">
                                          <p:val>
                                            <p:strVal val="#ppt_h"/>
                                          </p:val>
                                        </p:tav>
                                      </p:tavLst>
                                    </p:anim>
                                    <p:anim calcmode="lin" valueType="num">
                                      <p:cBhvr>
                                        <p:cTn id="27"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687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7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800" b="1" u="sng">
                <a:solidFill>
                  <a:srgbClr val="FF0000"/>
                </a:solidFill>
              </a:rPr>
              <a:t>MEDICAL EXPERIMENTS</a:t>
            </a:r>
          </a:p>
        </p:txBody>
      </p:sp>
      <p:sp>
        <p:nvSpPr>
          <p:cNvPr id="47107" name="Rectangle 3"/>
          <p:cNvSpPr>
            <a:spLocks noGrp="1" noChangeArrowheads="1"/>
          </p:cNvSpPr>
          <p:nvPr>
            <p:ph type="body" idx="1"/>
          </p:nvPr>
        </p:nvSpPr>
        <p:spPr/>
        <p:txBody>
          <a:bodyPr>
            <a:normAutofit/>
          </a:bodyPr>
          <a:lstStyle/>
          <a:p>
            <a:r>
              <a:rPr lang="en-US" sz="3200" dirty="0"/>
              <a:t>Sterilization of men and women</a:t>
            </a:r>
          </a:p>
          <a:p>
            <a:r>
              <a:rPr lang="en-US" sz="3200" dirty="0"/>
              <a:t>endurance of pain to high and low temperatures and pressure</a:t>
            </a:r>
          </a:p>
          <a:p>
            <a:r>
              <a:rPr lang="en-US" sz="3200" dirty="0"/>
              <a:t>experiments on twins to increase number of multiple births to Aryan women</a:t>
            </a:r>
          </a:p>
          <a:p>
            <a:r>
              <a:rPr lang="en-US" sz="3200" dirty="0"/>
              <a:t>injections of phenol to kill patients</a:t>
            </a:r>
          </a:p>
          <a:p>
            <a:r>
              <a:rPr lang="en-US" sz="3200" dirty="0"/>
              <a:t>Dr. </a:t>
            </a:r>
            <a:r>
              <a:rPr lang="en-US" sz="3200" dirty="0" err="1"/>
              <a:t>Mengele</a:t>
            </a:r>
            <a:r>
              <a:rPr lang="en-US" sz="3200" dirty="0"/>
              <a:t> attempted to sew children together to make Siamese twins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u="sng">
                <a:solidFill>
                  <a:srgbClr val="FF0000"/>
                </a:solidFill>
              </a:rPr>
              <a:t>MEDICAL EXPERIMENTS</a:t>
            </a:r>
          </a:p>
        </p:txBody>
      </p:sp>
      <p:pic>
        <p:nvPicPr>
          <p:cNvPr id="39940" name="Picture 4" descr="medexp01"/>
          <p:cNvPicPr>
            <a:picLocks noChangeAspect="1" noChangeArrowheads="1"/>
          </p:cNvPicPr>
          <p:nvPr/>
        </p:nvPicPr>
        <p:blipFill>
          <a:blip r:embed="rId2" cstate="print"/>
          <a:srcRect/>
          <a:stretch>
            <a:fillRect/>
          </a:stretch>
        </p:blipFill>
        <p:spPr bwMode="auto">
          <a:xfrm>
            <a:off x="228600" y="1524000"/>
            <a:ext cx="4191000" cy="3336925"/>
          </a:xfrm>
          <a:prstGeom prst="rect">
            <a:avLst/>
          </a:prstGeom>
          <a:noFill/>
        </p:spPr>
      </p:pic>
      <p:pic>
        <p:nvPicPr>
          <p:cNvPr id="39941" name="Picture 5" descr="ORGANS"/>
          <p:cNvPicPr>
            <a:picLocks noChangeAspect="1" noChangeArrowheads="1"/>
          </p:cNvPicPr>
          <p:nvPr/>
        </p:nvPicPr>
        <p:blipFill>
          <a:blip r:embed="rId3" cstate="print"/>
          <a:srcRect/>
          <a:stretch>
            <a:fillRect/>
          </a:stretch>
        </p:blipFill>
        <p:spPr bwMode="auto">
          <a:xfrm>
            <a:off x="4800600" y="3352800"/>
            <a:ext cx="4114800" cy="3086100"/>
          </a:xfrm>
          <a:prstGeom prst="rect">
            <a:avLst/>
          </a:prstGeom>
          <a:noFill/>
        </p:spPr>
      </p:pic>
      <p:sp>
        <p:nvSpPr>
          <p:cNvPr id="39943" name="Text Box 7"/>
          <p:cNvSpPr txBox="1">
            <a:spLocks noChangeArrowheads="1"/>
          </p:cNvSpPr>
          <p:nvPr/>
        </p:nvSpPr>
        <p:spPr bwMode="auto">
          <a:xfrm>
            <a:off x="4953000" y="2590800"/>
            <a:ext cx="3505200" cy="457200"/>
          </a:xfrm>
          <a:prstGeom prst="rect">
            <a:avLst/>
          </a:prstGeom>
          <a:noFill/>
          <a:ln w="9525">
            <a:noFill/>
            <a:miter lim="800000"/>
            <a:headEnd/>
            <a:tailEnd/>
          </a:ln>
          <a:effectLst/>
        </p:spPr>
        <p:txBody>
          <a:bodyPr>
            <a:spAutoFit/>
          </a:bodyPr>
          <a:lstStyle/>
          <a:p>
            <a:pPr algn="l"/>
            <a:endParaRPr lang="en-US" sz="2400" b="0">
              <a:solidFill>
                <a:schemeClr val="tx1"/>
              </a:solidFill>
            </a:endParaRPr>
          </a:p>
        </p:txBody>
      </p:sp>
      <p:sp>
        <p:nvSpPr>
          <p:cNvPr id="39944" name="Text Box 8"/>
          <p:cNvSpPr txBox="1">
            <a:spLocks noChangeArrowheads="1"/>
          </p:cNvSpPr>
          <p:nvPr/>
        </p:nvSpPr>
        <p:spPr bwMode="auto">
          <a:xfrm>
            <a:off x="5105400" y="2362200"/>
            <a:ext cx="3276600" cy="822325"/>
          </a:xfrm>
          <a:prstGeom prst="rect">
            <a:avLst/>
          </a:prstGeom>
          <a:noFill/>
          <a:ln w="9525">
            <a:noFill/>
            <a:miter lim="800000"/>
            <a:headEnd/>
            <a:tailEnd/>
          </a:ln>
          <a:effectLst/>
        </p:spPr>
        <p:txBody>
          <a:bodyPr>
            <a:spAutoFit/>
          </a:bodyPr>
          <a:lstStyle/>
          <a:p>
            <a:r>
              <a:rPr lang="en-US" sz="2400" dirty="0"/>
              <a:t>EXTRACTED HUMAN ORGANS</a:t>
            </a:r>
            <a:endParaRPr lang="en-US" sz="2400" b="0" dirty="0">
              <a:solidFill>
                <a:schemeClr val="tx1"/>
              </a:solidFill>
            </a:endParaRPr>
          </a:p>
        </p:txBody>
      </p:sp>
      <p:sp>
        <p:nvSpPr>
          <p:cNvPr id="39945" name="Text Box 9"/>
          <p:cNvSpPr txBox="1">
            <a:spLocks noChangeArrowheads="1"/>
          </p:cNvSpPr>
          <p:nvPr/>
        </p:nvSpPr>
        <p:spPr bwMode="auto">
          <a:xfrm>
            <a:off x="304800" y="5105400"/>
            <a:ext cx="3886200" cy="701675"/>
          </a:xfrm>
          <a:prstGeom prst="rect">
            <a:avLst/>
          </a:prstGeom>
          <a:noFill/>
          <a:ln w="9525">
            <a:noFill/>
            <a:miter lim="800000"/>
            <a:headEnd/>
            <a:tailEnd/>
          </a:ln>
          <a:effectLst/>
        </p:spPr>
        <p:txBody>
          <a:bodyPr>
            <a:spAutoFit/>
          </a:bodyPr>
          <a:lstStyle/>
          <a:p>
            <a:r>
              <a:rPr lang="en-US" sz="2000">
                <a:solidFill>
                  <a:srgbClr val="FFFF00"/>
                </a:solidFill>
              </a:rPr>
              <a:t>EXPERIMENTS ON CHILDREN IN AUSCHWITZ</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additive="base">
                                        <p:cTn id="7" dur="500" fill="hold"/>
                                        <p:tgtEl>
                                          <p:spTgt spid="39945"/>
                                        </p:tgtEl>
                                        <p:attrNameLst>
                                          <p:attrName>ppt_x</p:attrName>
                                        </p:attrNameLst>
                                      </p:cBhvr>
                                      <p:tavLst>
                                        <p:tav tm="0">
                                          <p:val>
                                            <p:strVal val="#ppt_x"/>
                                          </p:val>
                                        </p:tav>
                                        <p:tav tm="100000">
                                          <p:val>
                                            <p:strVal val="#ppt_x"/>
                                          </p:val>
                                        </p:tav>
                                      </p:tavLst>
                                    </p:anim>
                                    <p:anim calcmode="lin" valueType="num">
                                      <p:cBhvr additive="base">
                                        <p:cTn id="8" dur="500" fill="hold"/>
                                        <p:tgtEl>
                                          <p:spTgt spid="399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anim calcmode="lin" valueType="num">
                                      <p:cBhvr additive="base">
                                        <p:cTn id="13" dur="500" fill="hold"/>
                                        <p:tgtEl>
                                          <p:spTgt spid="39944"/>
                                        </p:tgtEl>
                                        <p:attrNameLst>
                                          <p:attrName>ppt_x</p:attrName>
                                        </p:attrNameLst>
                                      </p:cBhvr>
                                      <p:tavLst>
                                        <p:tav tm="0">
                                          <p:val>
                                            <p:strVal val="#ppt_x"/>
                                          </p:val>
                                        </p:tav>
                                        <p:tav tm="100000">
                                          <p:val>
                                            <p:strVal val="#ppt_x"/>
                                          </p:val>
                                        </p:tav>
                                      </p:tavLst>
                                    </p:anim>
                                    <p:anim calcmode="lin" valueType="num">
                                      <p:cBhvr additive="base">
                                        <p:cTn id="1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utoUpdateAnimBg="0"/>
      <p:bldP spid="3994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800" b="1" u="sng">
                <a:solidFill>
                  <a:srgbClr val="FF0000"/>
                </a:solidFill>
              </a:rPr>
              <a:t>OPERATION REINHARD</a:t>
            </a:r>
          </a:p>
        </p:txBody>
      </p:sp>
      <p:sp>
        <p:nvSpPr>
          <p:cNvPr id="45059" name="Rectangle 3"/>
          <p:cNvSpPr>
            <a:spLocks noGrp="1" noChangeArrowheads="1"/>
          </p:cNvSpPr>
          <p:nvPr>
            <p:ph type="body" idx="1"/>
          </p:nvPr>
        </p:nvSpPr>
        <p:spPr>
          <a:xfrm>
            <a:off x="457200" y="1600200"/>
            <a:ext cx="8229600" cy="5043510"/>
          </a:xfrm>
        </p:spPr>
        <p:txBody>
          <a:bodyPr>
            <a:normAutofit lnSpcReduction="10000"/>
          </a:bodyPr>
          <a:lstStyle/>
          <a:p>
            <a:r>
              <a:rPr lang="en-US" sz="3200" dirty="0"/>
              <a:t>Largest single massacre of Holocaust</a:t>
            </a:r>
          </a:p>
          <a:p>
            <a:r>
              <a:rPr lang="en-US" sz="3200" dirty="0"/>
              <a:t>March 1942-November 1943</a:t>
            </a:r>
          </a:p>
          <a:p>
            <a:r>
              <a:rPr lang="en-US" sz="3200" dirty="0"/>
              <a:t>named after </a:t>
            </a:r>
            <a:r>
              <a:rPr lang="en-US" sz="3200" dirty="0" err="1"/>
              <a:t>Reinhard</a:t>
            </a:r>
            <a:r>
              <a:rPr lang="en-US" sz="3200" dirty="0"/>
              <a:t> </a:t>
            </a:r>
            <a:r>
              <a:rPr lang="en-US" sz="3200" dirty="0" err="1"/>
              <a:t>Heydrich</a:t>
            </a:r>
            <a:endParaRPr lang="en-US" sz="3200" dirty="0"/>
          </a:p>
          <a:p>
            <a:r>
              <a:rPr lang="en-US" sz="3200" dirty="0"/>
              <a:t>carried out </a:t>
            </a:r>
            <a:r>
              <a:rPr lang="en-US" sz="3200" dirty="0" smtClean="0"/>
              <a:t>at </a:t>
            </a:r>
            <a:r>
              <a:rPr lang="en-GB" sz="3200" dirty="0" err="1" smtClean="0"/>
              <a:t>Belzec</a:t>
            </a:r>
            <a:r>
              <a:rPr lang="en-GB" sz="3200" dirty="0" smtClean="0"/>
              <a:t>, </a:t>
            </a:r>
            <a:r>
              <a:rPr lang="en-GB" sz="3200" dirty="0" err="1" smtClean="0"/>
              <a:t>Sobibor</a:t>
            </a:r>
            <a:r>
              <a:rPr lang="en-GB" sz="3200" dirty="0" smtClean="0"/>
              <a:t> and Treblinka</a:t>
            </a:r>
            <a:endParaRPr lang="en-US" sz="3200" dirty="0"/>
          </a:p>
          <a:p>
            <a:r>
              <a:rPr lang="en-US" sz="3200" dirty="0"/>
              <a:t>every Jew that arrived at one of the camps would be dead in 2 hours.</a:t>
            </a:r>
          </a:p>
          <a:p>
            <a:r>
              <a:rPr lang="en-US" sz="3200" dirty="0"/>
              <a:t>Total of 1,700,000 Jews </a:t>
            </a:r>
            <a:r>
              <a:rPr lang="en-US" sz="3200" dirty="0" smtClean="0"/>
              <a:t>killed</a:t>
            </a:r>
          </a:p>
          <a:p>
            <a:pPr>
              <a:buNone/>
            </a:pPr>
            <a:r>
              <a:rPr lang="en-US" sz="2200" dirty="0" smtClean="0">
                <a:hlinkClick r:id="rId4"/>
              </a:rPr>
              <a:t>http://www.jewishvirtuallibrary.org/jsource/Holocaust/reinhard.html</a:t>
            </a:r>
            <a:r>
              <a:rPr lang="en-US" sz="2200" dirty="0" smtClean="0"/>
              <a:t>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Ricochet.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p:cTn id="19"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Ricochet.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p:cTn id="25"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5059">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Ricochet.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Ricochet.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 calcmode="lin" valueType="num">
                                      <p:cBhvr>
                                        <p:cTn id="37"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5059">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Ricochet.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5059">
                                            <p:txEl>
                                              <p:pRg st="5" end="5"/>
                                            </p:txEl>
                                          </p:spTgt>
                                        </p:tgtEl>
                                        <p:attrNameLst>
                                          <p:attrName>style.visibility</p:attrName>
                                        </p:attrNameLst>
                                      </p:cBhvr>
                                      <p:to>
                                        <p:strVal val="visible"/>
                                      </p:to>
                                    </p:set>
                                    <p:anim calcmode="lin" valueType="num">
                                      <p:cBhvr>
                                        <p:cTn id="43" dur="5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5059">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Ricochet.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5059">
                                            <p:txEl>
                                              <p:pRg st="6" end="6"/>
                                            </p:txEl>
                                          </p:spTgt>
                                        </p:tgtEl>
                                        <p:attrNameLst>
                                          <p:attrName>style.visibility</p:attrName>
                                        </p:attrNameLst>
                                      </p:cBhvr>
                                      <p:to>
                                        <p:strVal val="visible"/>
                                      </p:to>
                                    </p:set>
                                    <p:anim calcmode="lin" valueType="num">
                                      <p:cBhvr>
                                        <p:cTn id="49" dur="500" fill="hold"/>
                                        <p:tgtEl>
                                          <p:spTgt spid="4505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5059">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800" b="1" u="sng">
                <a:solidFill>
                  <a:srgbClr val="FF0000"/>
                </a:solidFill>
              </a:rPr>
              <a:t>BELZEC</a:t>
            </a:r>
          </a:p>
        </p:txBody>
      </p:sp>
      <p:sp>
        <p:nvSpPr>
          <p:cNvPr id="51203" name="Rectangle 3"/>
          <p:cNvSpPr>
            <a:spLocks noGrp="1" noChangeArrowheads="1"/>
          </p:cNvSpPr>
          <p:nvPr>
            <p:ph type="body" sz="half" idx="1"/>
          </p:nvPr>
        </p:nvSpPr>
        <p:spPr>
          <a:xfrm>
            <a:off x="357158" y="1857364"/>
            <a:ext cx="4138642" cy="4238636"/>
          </a:xfrm>
        </p:spPr>
        <p:txBody>
          <a:bodyPr>
            <a:normAutofit/>
          </a:bodyPr>
          <a:lstStyle/>
          <a:p>
            <a:r>
              <a:rPr lang="en-US" sz="2800" dirty="0"/>
              <a:t>MARCH 1942</a:t>
            </a:r>
          </a:p>
          <a:p>
            <a:r>
              <a:rPr lang="en-US" sz="2800" dirty="0"/>
              <a:t>JEWS FROM LUBIN GHETTO- POLAND</a:t>
            </a:r>
          </a:p>
          <a:p>
            <a:r>
              <a:rPr lang="en-US" sz="2800" dirty="0"/>
              <a:t>OPERATIONS STOP DECEMBER 1942</a:t>
            </a:r>
          </a:p>
          <a:p>
            <a:r>
              <a:rPr lang="en-US" sz="2800" dirty="0"/>
              <a:t>CAMP WAS DISMANTLED AND PLOWED OVER AND PLANTED ON</a:t>
            </a:r>
          </a:p>
        </p:txBody>
      </p:sp>
      <p:pic>
        <p:nvPicPr>
          <p:cNvPr id="51206" name="Picture 6" descr="belzec"/>
          <p:cNvPicPr>
            <a:picLocks noGrp="1" noChangeAspect="1" noChangeArrowheads="1"/>
          </p:cNvPicPr>
          <p:nvPr>
            <p:ph type="clipArt" sz="half" idx="2"/>
          </p:nvPr>
        </p:nvPicPr>
        <p:blipFill>
          <a:blip r:embed="rId3" cstate="print"/>
          <a:srcRect/>
          <a:stretch>
            <a:fillRect/>
          </a:stretch>
        </p:blipFill>
        <p:spPr>
          <a:xfrm>
            <a:off x="4419600" y="1981200"/>
            <a:ext cx="4495800" cy="3371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additive="base">
                                        <p:cTn id="19"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2" end="2"/>
                                            </p:txEl>
                                          </p:spTgt>
                                        </p:tgtEl>
                                        <p:attrNameLst>
                                          <p:attrName>style.visibility</p:attrName>
                                        </p:attrNameLst>
                                      </p:cBhvr>
                                      <p:to>
                                        <p:strVal val="visible"/>
                                      </p:to>
                                    </p:set>
                                    <p:anim calcmode="lin" valueType="num">
                                      <p:cBhvr additive="base">
                                        <p:cTn id="25"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203">
                                            <p:txEl>
                                              <p:pRg st="3" end="3"/>
                                            </p:txEl>
                                          </p:spTgt>
                                        </p:tgtEl>
                                        <p:attrNameLst>
                                          <p:attrName>style.visibility</p:attrName>
                                        </p:attrNameLst>
                                      </p:cBhvr>
                                      <p:to>
                                        <p:strVal val="visible"/>
                                      </p:to>
                                    </p:set>
                                    <p:anim calcmode="lin" valueType="num">
                                      <p:cBhvr additive="base">
                                        <p:cTn id="31"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800" b="1" u="sng">
                <a:solidFill>
                  <a:srgbClr val="FF0000"/>
                </a:solidFill>
              </a:rPr>
              <a:t>SOBIBOR</a:t>
            </a:r>
          </a:p>
        </p:txBody>
      </p:sp>
      <p:sp>
        <p:nvSpPr>
          <p:cNvPr id="52227" name="Rectangle 3"/>
          <p:cNvSpPr>
            <a:spLocks noGrp="1" noChangeArrowheads="1"/>
          </p:cNvSpPr>
          <p:nvPr>
            <p:ph type="body" sz="half" idx="1"/>
          </p:nvPr>
        </p:nvSpPr>
        <p:spPr/>
        <p:txBody>
          <a:bodyPr>
            <a:normAutofit fontScale="92500"/>
          </a:bodyPr>
          <a:lstStyle/>
          <a:p>
            <a:r>
              <a:rPr lang="en-US" sz="2800" dirty="0"/>
              <a:t>MAY 1942</a:t>
            </a:r>
          </a:p>
          <a:p>
            <a:r>
              <a:rPr lang="en-US" sz="2800" dirty="0"/>
              <a:t>3 GAS CHAMBERS</a:t>
            </a:r>
          </a:p>
          <a:p>
            <a:r>
              <a:rPr lang="en-US" sz="2800" dirty="0"/>
              <a:t>ESCAPE OF 300 JEWS AND SOVIET POW’S</a:t>
            </a:r>
          </a:p>
          <a:p>
            <a:r>
              <a:rPr lang="en-US" sz="2800" dirty="0"/>
              <a:t>ONLY 50 LIVE</a:t>
            </a:r>
          </a:p>
          <a:p>
            <a:r>
              <a:rPr lang="en-US" sz="2800" dirty="0"/>
              <a:t>GAS CHAMBERS SHUT DOWN AFTER ESCAPE</a:t>
            </a:r>
          </a:p>
        </p:txBody>
      </p:sp>
      <p:pic>
        <p:nvPicPr>
          <p:cNvPr id="52230" name="Picture 6" descr="child"/>
          <p:cNvPicPr>
            <a:picLocks noGrp="1" noChangeAspect="1" noChangeArrowheads="1"/>
          </p:cNvPicPr>
          <p:nvPr>
            <p:ph type="clipArt" sz="half" idx="2"/>
          </p:nvPr>
        </p:nvPicPr>
        <p:blipFill>
          <a:blip r:embed="rId3" cstate="print"/>
          <a:srcRect/>
          <a:stretch>
            <a:fillRect/>
          </a:stretch>
        </p:blipFill>
        <p:spPr>
          <a:xfrm>
            <a:off x="4343400" y="1981200"/>
            <a:ext cx="4800600" cy="3600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 calcmode="lin" valueType="num">
                                      <p:cBhvr additive="base">
                                        <p:cTn id="25" dur="500" fill="hold"/>
                                        <p:tgtEl>
                                          <p:spTgt spid="5222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 calcmode="lin" valueType="num">
                                      <p:cBhvr additive="base">
                                        <p:cTn id="31" dur="500" fill="hold"/>
                                        <p:tgtEl>
                                          <p:spTgt spid="5222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2227">
                                            <p:txEl>
                                              <p:pRg st="4" end="4"/>
                                            </p:txEl>
                                          </p:spTgt>
                                        </p:tgtEl>
                                        <p:attrNameLst>
                                          <p:attrName>style.visibility</p:attrName>
                                        </p:attrNameLst>
                                      </p:cBhvr>
                                      <p:to>
                                        <p:strVal val="visible"/>
                                      </p:to>
                                    </p:set>
                                    <p:anim calcmode="lin" valueType="num">
                                      <p:cBhvr additive="base">
                                        <p:cTn id="37" dur="500" fill="hold"/>
                                        <p:tgtEl>
                                          <p:spTgt spid="5222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800" b="1" u="sng">
                <a:solidFill>
                  <a:srgbClr val="FF0000"/>
                </a:solidFill>
              </a:rPr>
              <a:t>TREBLINKA</a:t>
            </a:r>
          </a:p>
        </p:txBody>
      </p:sp>
      <p:sp>
        <p:nvSpPr>
          <p:cNvPr id="53251" name="Rectangle 3"/>
          <p:cNvSpPr>
            <a:spLocks noGrp="1" noChangeArrowheads="1"/>
          </p:cNvSpPr>
          <p:nvPr>
            <p:ph type="body" sz="half" idx="1"/>
          </p:nvPr>
        </p:nvSpPr>
        <p:spPr/>
        <p:txBody>
          <a:bodyPr>
            <a:normAutofit fontScale="92500"/>
          </a:bodyPr>
          <a:lstStyle/>
          <a:p>
            <a:r>
              <a:rPr lang="en-US" sz="2800" dirty="0"/>
              <a:t>JEWS FROM WARSAW GHETTO</a:t>
            </a:r>
          </a:p>
          <a:p>
            <a:r>
              <a:rPr lang="en-US" sz="2800" dirty="0"/>
              <a:t>10 GAS CHAMBERS</a:t>
            </a:r>
          </a:p>
          <a:p>
            <a:r>
              <a:rPr lang="en-US" sz="2800" dirty="0"/>
              <a:t>LOCATED EAST OF WARSAW</a:t>
            </a:r>
          </a:p>
          <a:p>
            <a:r>
              <a:rPr lang="en-US" sz="2800" dirty="0"/>
              <a:t>BODIES WERE BURNED IN OPEN PITS</a:t>
            </a:r>
          </a:p>
          <a:p>
            <a:r>
              <a:rPr lang="en-US" sz="2800" dirty="0"/>
              <a:t>AUGUST 1943</a:t>
            </a:r>
          </a:p>
        </p:txBody>
      </p:sp>
      <p:pic>
        <p:nvPicPr>
          <p:cNvPr id="53254" name="Picture 6" descr="terb"/>
          <p:cNvPicPr>
            <a:picLocks noGrp="1" noChangeAspect="1" noChangeArrowheads="1"/>
          </p:cNvPicPr>
          <p:nvPr>
            <p:ph type="clipArt" sz="half" idx="2"/>
          </p:nvPr>
        </p:nvPicPr>
        <p:blipFill>
          <a:blip r:embed="rId3" cstate="print"/>
          <a:srcRect/>
          <a:stretch>
            <a:fillRect/>
          </a:stretch>
        </p:blipFill>
        <p:spPr>
          <a:xfrm>
            <a:off x="4343400" y="2057400"/>
            <a:ext cx="4800600" cy="3600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additive="base">
                                        <p:cTn id="19" dur="500" fill="hold"/>
                                        <p:tgtEl>
                                          <p:spTgt spid="5325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anim calcmode="lin" valueType="num">
                                      <p:cBhvr additive="base">
                                        <p:cTn id="25" dur="500" fill="hold"/>
                                        <p:tgtEl>
                                          <p:spTgt spid="5325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3251">
                                            <p:txEl>
                                              <p:pRg st="3" end="3"/>
                                            </p:txEl>
                                          </p:spTgt>
                                        </p:tgtEl>
                                        <p:attrNameLst>
                                          <p:attrName>style.visibility</p:attrName>
                                        </p:attrNameLst>
                                      </p:cBhvr>
                                      <p:to>
                                        <p:strVal val="visible"/>
                                      </p:to>
                                    </p:set>
                                    <p:anim calcmode="lin" valueType="num">
                                      <p:cBhvr additive="base">
                                        <p:cTn id="31" dur="500" fill="hold"/>
                                        <p:tgtEl>
                                          <p:spTgt spid="5325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3251">
                                            <p:txEl>
                                              <p:pRg st="4" end="4"/>
                                            </p:txEl>
                                          </p:spTgt>
                                        </p:tgtEl>
                                        <p:attrNameLst>
                                          <p:attrName>style.visibility</p:attrName>
                                        </p:attrNameLst>
                                      </p:cBhvr>
                                      <p:to>
                                        <p:strVal val="visible"/>
                                      </p:to>
                                    </p:set>
                                    <p:anim calcmode="lin" valueType="num">
                                      <p:cBhvr additive="base">
                                        <p:cTn id="37" dur="500" fill="hold"/>
                                        <p:tgtEl>
                                          <p:spTgt spid="53251">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3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WordArt 7"/>
          <p:cNvSpPr>
            <a:spLocks noChangeArrowheads="1" noChangeShapeType="1" noTextEdit="1"/>
          </p:cNvSpPr>
          <p:nvPr/>
        </p:nvSpPr>
        <p:spPr bwMode="auto">
          <a:xfrm rot="-459516">
            <a:off x="0" y="7620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859516" scaled="1"/>
                </a:gradFill>
                <a:effectLst>
                  <a:outerShdw dist="45791" dir="3378596" algn="ctr" rotWithShape="0">
                    <a:srgbClr val="4D4D4D"/>
                  </a:outerShdw>
                </a:effectLst>
                <a:latin typeface="Arial Black"/>
              </a:rPr>
              <a:t>POLAND 91%</a:t>
            </a:r>
          </a:p>
        </p:txBody>
      </p:sp>
      <p:sp>
        <p:nvSpPr>
          <p:cNvPr id="7177" name="WordArt 9"/>
          <p:cNvSpPr>
            <a:spLocks noChangeArrowheads="1" noChangeShapeType="1" noTextEdit="1"/>
          </p:cNvSpPr>
          <p:nvPr/>
        </p:nvSpPr>
        <p:spPr bwMode="auto">
          <a:xfrm rot="981236">
            <a:off x="6477000" y="9144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4418764" scaled="1"/>
                </a:gradFill>
                <a:effectLst>
                  <a:outerShdw dist="45791" dir="3378596" algn="ctr" rotWithShape="0">
                    <a:srgbClr val="4D4D4D"/>
                  </a:outerShdw>
                </a:effectLst>
                <a:latin typeface="Bernard MT Condensed"/>
              </a:rPr>
              <a:t>USSR 36%</a:t>
            </a:r>
          </a:p>
        </p:txBody>
      </p:sp>
      <p:sp>
        <p:nvSpPr>
          <p:cNvPr id="7178" name="WordArt 10"/>
          <p:cNvSpPr>
            <a:spLocks noChangeArrowheads="1" noChangeShapeType="1" noTextEdit="1"/>
          </p:cNvSpPr>
          <p:nvPr/>
        </p:nvSpPr>
        <p:spPr bwMode="auto">
          <a:xfrm rot="-422070">
            <a:off x="6324600" y="31242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822070" scaled="1"/>
                </a:gradFill>
                <a:effectLst>
                  <a:outerShdw dist="45791" dir="3378596" algn="ctr" rotWithShape="0">
                    <a:srgbClr val="4D4D4D"/>
                  </a:outerShdw>
                </a:effectLst>
                <a:latin typeface="Arial Black"/>
              </a:rPr>
              <a:t>HUNGARY 74%</a:t>
            </a:r>
          </a:p>
        </p:txBody>
      </p:sp>
      <p:sp>
        <p:nvSpPr>
          <p:cNvPr id="7179" name="WordArt 11"/>
          <p:cNvSpPr>
            <a:spLocks noChangeArrowheads="1" noChangeShapeType="1" noTextEdit="1"/>
          </p:cNvSpPr>
          <p:nvPr/>
        </p:nvSpPr>
        <p:spPr bwMode="auto">
          <a:xfrm rot="652112">
            <a:off x="381000" y="58674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4747888" scaled="1"/>
                </a:gradFill>
                <a:effectLst>
                  <a:outerShdw dist="45791" dir="3378596" algn="ctr" rotWithShape="0">
                    <a:srgbClr val="4D4D4D"/>
                  </a:outerShdw>
                </a:effectLst>
                <a:latin typeface="Arial Black"/>
              </a:rPr>
              <a:t>GERMANY 36%</a:t>
            </a:r>
          </a:p>
        </p:txBody>
      </p:sp>
      <p:sp>
        <p:nvSpPr>
          <p:cNvPr id="7180" name="WordArt 12"/>
          <p:cNvSpPr>
            <a:spLocks noChangeArrowheads="1" noChangeShapeType="1" noTextEdit="1"/>
          </p:cNvSpPr>
          <p:nvPr/>
        </p:nvSpPr>
        <p:spPr bwMode="auto">
          <a:xfrm>
            <a:off x="6553200" y="58674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FRANCE 22%</a:t>
            </a:r>
          </a:p>
        </p:txBody>
      </p:sp>
      <p:sp>
        <p:nvSpPr>
          <p:cNvPr id="7181" name="WordArt 13"/>
          <p:cNvSpPr>
            <a:spLocks noChangeArrowheads="1" noChangeShapeType="1" noTextEdit="1"/>
          </p:cNvSpPr>
          <p:nvPr/>
        </p:nvSpPr>
        <p:spPr bwMode="auto">
          <a:xfrm rot="352735">
            <a:off x="228600" y="27432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047265" scaled="1"/>
                </a:gradFill>
                <a:effectLst>
                  <a:outerShdw dist="45791" dir="3378596" algn="ctr" rotWithShape="0">
                    <a:srgbClr val="4D4D4D"/>
                  </a:outerShdw>
                </a:effectLst>
                <a:latin typeface="Arial Black"/>
              </a:rPr>
              <a:t>ROMANIA 84%</a:t>
            </a:r>
          </a:p>
        </p:txBody>
      </p:sp>
      <p:sp>
        <p:nvSpPr>
          <p:cNvPr id="7182" name="WordArt 14"/>
          <p:cNvSpPr>
            <a:spLocks noChangeArrowheads="1" noChangeShapeType="1" noTextEdit="1"/>
          </p:cNvSpPr>
          <p:nvPr/>
        </p:nvSpPr>
        <p:spPr bwMode="auto">
          <a:xfrm>
            <a:off x="4876800" y="49530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LITHUANIA 85%</a:t>
            </a:r>
          </a:p>
        </p:txBody>
      </p:sp>
      <p:sp>
        <p:nvSpPr>
          <p:cNvPr id="7183" name="WordArt 15"/>
          <p:cNvSpPr>
            <a:spLocks noChangeArrowheads="1" noChangeShapeType="1" noTextEdit="1"/>
          </p:cNvSpPr>
          <p:nvPr/>
        </p:nvSpPr>
        <p:spPr bwMode="auto">
          <a:xfrm>
            <a:off x="3276600" y="6858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AUSTRIA 35%</a:t>
            </a:r>
          </a:p>
        </p:txBody>
      </p:sp>
      <p:sp>
        <p:nvSpPr>
          <p:cNvPr id="7184" name="WordArt 16"/>
          <p:cNvSpPr>
            <a:spLocks noChangeArrowheads="1" noChangeShapeType="1" noTextEdit="1"/>
          </p:cNvSpPr>
          <p:nvPr/>
        </p:nvSpPr>
        <p:spPr bwMode="auto">
          <a:xfrm rot="-68143">
            <a:off x="1676400" y="48768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468143" scaled="1"/>
                </a:gradFill>
                <a:effectLst>
                  <a:outerShdw dist="45791" dir="3378596" algn="ctr" rotWithShape="0">
                    <a:srgbClr val="4D4D4D"/>
                  </a:outerShdw>
                </a:effectLst>
                <a:latin typeface="Arial Black"/>
              </a:rPr>
              <a:t>NETHERLANDS 71%</a:t>
            </a:r>
          </a:p>
        </p:txBody>
      </p:sp>
      <p:sp>
        <p:nvSpPr>
          <p:cNvPr id="7185" name="WordArt 17"/>
          <p:cNvSpPr>
            <a:spLocks noChangeArrowheads="1" noChangeShapeType="1" noTextEdit="1"/>
          </p:cNvSpPr>
          <p:nvPr/>
        </p:nvSpPr>
        <p:spPr bwMode="auto">
          <a:xfrm rot="-248848">
            <a:off x="304800" y="39624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648848" scaled="1"/>
                </a:gradFill>
                <a:effectLst>
                  <a:outerShdw dist="45791" dir="3378596" algn="ctr" rotWithShape="0">
                    <a:srgbClr val="4D4D4D"/>
                  </a:outerShdw>
                </a:effectLst>
                <a:latin typeface="Arial Black"/>
              </a:rPr>
              <a:t>BOHEMIA 60%</a:t>
            </a:r>
          </a:p>
        </p:txBody>
      </p:sp>
      <p:sp>
        <p:nvSpPr>
          <p:cNvPr id="7186" name="WordArt 18"/>
          <p:cNvSpPr>
            <a:spLocks noChangeArrowheads="1" noChangeShapeType="1" noTextEdit="1"/>
          </p:cNvSpPr>
          <p:nvPr/>
        </p:nvSpPr>
        <p:spPr bwMode="auto">
          <a:xfrm rot="675515">
            <a:off x="6858000" y="44196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4724485" scaled="1"/>
                </a:gradFill>
                <a:effectLst>
                  <a:outerShdw dist="45791" dir="3378596" algn="ctr" rotWithShape="0">
                    <a:srgbClr val="4D4D4D"/>
                  </a:outerShdw>
                </a:effectLst>
                <a:latin typeface="Arial Black"/>
              </a:rPr>
              <a:t>LATVIA 84%</a:t>
            </a:r>
          </a:p>
        </p:txBody>
      </p:sp>
      <p:sp>
        <p:nvSpPr>
          <p:cNvPr id="7187" name="WordArt 19"/>
          <p:cNvSpPr>
            <a:spLocks noChangeArrowheads="1" noChangeShapeType="1" noTextEdit="1"/>
          </p:cNvSpPr>
          <p:nvPr/>
        </p:nvSpPr>
        <p:spPr bwMode="auto">
          <a:xfrm rot="-425781">
            <a:off x="4191000" y="14478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825781" scaled="1"/>
                </a:gradFill>
                <a:effectLst>
                  <a:outerShdw dist="45791" dir="3378596" algn="ctr" rotWithShape="0">
                    <a:srgbClr val="4D4D4D"/>
                  </a:outerShdw>
                </a:effectLst>
                <a:latin typeface="Arial Black"/>
              </a:rPr>
              <a:t>NORWAY 45%</a:t>
            </a:r>
          </a:p>
        </p:txBody>
      </p:sp>
      <p:sp>
        <p:nvSpPr>
          <p:cNvPr id="7188" name="WordArt 20"/>
          <p:cNvSpPr>
            <a:spLocks noChangeArrowheads="1" noChangeShapeType="1" noTextEdit="1"/>
          </p:cNvSpPr>
          <p:nvPr/>
        </p:nvSpPr>
        <p:spPr bwMode="auto">
          <a:xfrm rot="-236812">
            <a:off x="3048000" y="26670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636812" scaled="1"/>
                </a:gradFill>
                <a:effectLst>
                  <a:outerShdw dist="45791" dir="3378596" algn="ctr" rotWithShape="0">
                    <a:srgbClr val="4D4D4D"/>
                  </a:outerShdw>
                </a:effectLst>
                <a:latin typeface="Arial Black"/>
              </a:rPr>
              <a:t>ESTONIA 44%</a:t>
            </a:r>
          </a:p>
        </p:txBody>
      </p:sp>
      <p:sp>
        <p:nvSpPr>
          <p:cNvPr id="7189" name="WordArt 21"/>
          <p:cNvSpPr>
            <a:spLocks noChangeArrowheads="1" noChangeShapeType="1" noTextEdit="1"/>
          </p:cNvSpPr>
          <p:nvPr/>
        </p:nvSpPr>
        <p:spPr bwMode="auto">
          <a:xfrm rot="-431682">
            <a:off x="1295400" y="15240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831682" scaled="1"/>
                </a:gradFill>
                <a:effectLst>
                  <a:outerShdw dist="45791" dir="3378596" algn="ctr" rotWithShape="0">
                    <a:srgbClr val="4D4D4D"/>
                  </a:outerShdw>
                </a:effectLst>
                <a:latin typeface="Arial Black"/>
              </a:rPr>
              <a:t>BELGIUM 45%</a:t>
            </a:r>
          </a:p>
        </p:txBody>
      </p:sp>
      <p:sp>
        <p:nvSpPr>
          <p:cNvPr id="7190" name="WordArt 22"/>
          <p:cNvSpPr>
            <a:spLocks noChangeArrowheads="1" noChangeShapeType="1" noTextEdit="1"/>
          </p:cNvSpPr>
          <p:nvPr/>
        </p:nvSpPr>
        <p:spPr bwMode="auto">
          <a:xfrm rot="-1202345">
            <a:off x="3886200" y="60198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6602345" scaled="1"/>
                </a:gradFill>
                <a:effectLst>
                  <a:outerShdw dist="45791" dir="3378596" algn="ctr" rotWithShape="0">
                    <a:srgbClr val="4D4D4D"/>
                  </a:outerShdw>
                </a:effectLst>
                <a:latin typeface="Arial Black"/>
              </a:rPr>
              <a:t>GREECE 87%</a:t>
            </a:r>
          </a:p>
        </p:txBody>
      </p:sp>
      <p:sp>
        <p:nvSpPr>
          <p:cNvPr id="7191" name="WordArt 23"/>
          <p:cNvSpPr>
            <a:spLocks noChangeArrowheads="1" noChangeShapeType="1" noTextEdit="1"/>
          </p:cNvSpPr>
          <p:nvPr/>
        </p:nvSpPr>
        <p:spPr bwMode="auto">
          <a:xfrm rot="652203">
            <a:off x="6858000" y="20574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4747797" scaled="1"/>
                </a:gradFill>
                <a:effectLst>
                  <a:outerShdw dist="45791" dir="3378596" algn="ctr" rotWithShape="0">
                    <a:srgbClr val="4D4D4D"/>
                  </a:outerShdw>
                </a:effectLst>
                <a:latin typeface="Arial Black"/>
              </a:rPr>
              <a:t>LUXEMBOURG 55%</a:t>
            </a:r>
          </a:p>
        </p:txBody>
      </p:sp>
      <p:sp>
        <p:nvSpPr>
          <p:cNvPr id="7192" name="WordArt 24"/>
          <p:cNvSpPr>
            <a:spLocks noChangeArrowheads="1" noChangeShapeType="1" noTextEdit="1"/>
          </p:cNvSpPr>
          <p:nvPr/>
        </p:nvSpPr>
        <p:spPr bwMode="auto">
          <a:xfrm rot="48923">
            <a:off x="3962400" y="3886200"/>
            <a:ext cx="2286000" cy="571500"/>
          </a:xfrm>
          <a:prstGeom prst="rect">
            <a:avLst/>
          </a:prstGeom>
        </p:spPr>
        <p:txBody>
          <a:bodyPr wrap="none" fromWordArt="1">
            <a:prstTxWarp prst="textPlain">
              <a:avLst>
                <a:gd name="adj" fmla="val 50000"/>
              </a:avLst>
            </a:prstTxWarp>
          </a:bodyPr>
          <a:lstStyle/>
          <a:p>
            <a:pPr algn="ctr"/>
            <a:r>
              <a:rPr lang="en-GB" sz="1600" kern="10" spc="320">
                <a:ln w="9525">
                  <a:noFill/>
                  <a:round/>
                  <a:headEnd/>
                  <a:tailEnd/>
                </a:ln>
                <a:gradFill rotWithShape="0">
                  <a:gsLst>
                    <a:gs pos="0">
                      <a:srgbClr val="AAAAAA"/>
                    </a:gs>
                    <a:gs pos="100000">
                      <a:srgbClr val="FFFFFF"/>
                    </a:gs>
                  </a:gsLst>
                  <a:lin ang="5351077" scaled="1"/>
                </a:gradFill>
                <a:effectLst>
                  <a:outerShdw dist="45791" dir="3378596" algn="ctr" rotWithShape="0">
                    <a:srgbClr val="4D4D4D"/>
                  </a:outerShdw>
                </a:effectLst>
                <a:latin typeface="Arial Black"/>
              </a:rPr>
              <a:t>YUGOSLAVIA 81%</a:t>
            </a:r>
          </a:p>
        </p:txBody>
      </p:sp>
      <p:sp>
        <p:nvSpPr>
          <p:cNvPr id="7193" name="Text Box 25"/>
          <p:cNvSpPr txBox="1">
            <a:spLocks noChangeArrowheads="1"/>
          </p:cNvSpPr>
          <p:nvPr/>
        </p:nvSpPr>
        <p:spPr bwMode="auto">
          <a:xfrm rot="-754418">
            <a:off x="914400" y="2971800"/>
            <a:ext cx="7620000" cy="854075"/>
          </a:xfrm>
          <a:prstGeom prst="rect">
            <a:avLst/>
          </a:prstGeom>
          <a:solidFill>
            <a:srgbClr val="CC3300"/>
          </a:solidFill>
          <a:ln w="9525">
            <a:noFill/>
            <a:miter lim="800000"/>
            <a:headEnd/>
            <a:tailEnd/>
          </a:ln>
          <a:effectLst/>
        </p:spPr>
        <p:txBody>
          <a:bodyPr>
            <a:spAutoFit/>
          </a:bodyPr>
          <a:lstStyle/>
          <a:p>
            <a:pPr algn="ctr">
              <a:spcBef>
                <a:spcPct val="50000"/>
              </a:spcBef>
            </a:pPr>
            <a:r>
              <a:rPr lang="en-US" sz="5000"/>
              <a:t>A Total of 6,000,000 Jews</a:t>
            </a:r>
          </a:p>
        </p:txBody>
      </p:sp>
      <p:sp>
        <p:nvSpPr>
          <p:cNvPr id="7194" name="Text Box 26"/>
          <p:cNvSpPr txBox="1">
            <a:spLocks noChangeArrowheads="1"/>
          </p:cNvSpPr>
          <p:nvPr/>
        </p:nvSpPr>
        <p:spPr bwMode="auto">
          <a:xfrm>
            <a:off x="0" y="0"/>
            <a:ext cx="9144000" cy="519113"/>
          </a:xfrm>
          <a:prstGeom prst="rect">
            <a:avLst/>
          </a:prstGeom>
          <a:solidFill>
            <a:srgbClr val="CC3300"/>
          </a:solidFill>
          <a:ln w="9525">
            <a:noFill/>
            <a:miter lim="800000"/>
            <a:headEnd/>
            <a:tailEnd/>
          </a:ln>
          <a:effectLst/>
        </p:spPr>
        <p:txBody>
          <a:bodyPr>
            <a:spAutoFit/>
          </a:bodyPr>
          <a:lstStyle/>
          <a:p>
            <a:pPr algn="ctr">
              <a:spcBef>
                <a:spcPct val="50000"/>
              </a:spcBef>
            </a:pPr>
            <a:r>
              <a:rPr lang="en-US" sz="2800"/>
              <a:t>Percentage of Jews killed in each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anim calcmode="lin" valueType="num">
                                      <p:cBhvr>
                                        <p:cTn id="7" dur="500" fill="hold"/>
                                        <p:tgtEl>
                                          <p:spTgt spid="7193"/>
                                        </p:tgtEl>
                                        <p:attrNameLst>
                                          <p:attrName>ppt_w</p:attrName>
                                        </p:attrNameLst>
                                      </p:cBhvr>
                                      <p:tavLst>
                                        <p:tav tm="0">
                                          <p:val>
                                            <p:fltVal val="0"/>
                                          </p:val>
                                        </p:tav>
                                        <p:tav tm="100000">
                                          <p:val>
                                            <p:strVal val="#ppt_w"/>
                                          </p:val>
                                        </p:tav>
                                      </p:tavLst>
                                    </p:anim>
                                    <p:anim calcmode="lin" valueType="num">
                                      <p:cBhvr>
                                        <p:cTn id="8" dur="500" fill="hold"/>
                                        <p:tgtEl>
                                          <p:spTgt spid="7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amilyTakenAway"/>
          <p:cNvPicPr>
            <a:picLocks noChangeAspect="1" noChangeArrowheads="1"/>
          </p:cNvPicPr>
          <p:nvPr/>
        </p:nvPicPr>
        <p:blipFill>
          <a:blip r:embed="rId3" cstate="print"/>
          <a:srcRect/>
          <a:stretch>
            <a:fillRect/>
          </a:stretch>
        </p:blipFill>
        <p:spPr bwMode="auto">
          <a:xfrm>
            <a:off x="457200" y="304800"/>
            <a:ext cx="6400800" cy="5491163"/>
          </a:xfrm>
          <a:prstGeom prst="rect">
            <a:avLst/>
          </a:prstGeom>
          <a:noFill/>
        </p:spPr>
      </p:pic>
      <p:sp>
        <p:nvSpPr>
          <p:cNvPr id="67587" name="Text Box 3"/>
          <p:cNvSpPr txBox="1">
            <a:spLocks noChangeArrowheads="1"/>
          </p:cNvSpPr>
          <p:nvPr/>
        </p:nvSpPr>
        <p:spPr bwMode="auto">
          <a:xfrm>
            <a:off x="1752600" y="5943600"/>
            <a:ext cx="7162800" cy="579438"/>
          </a:xfrm>
          <a:prstGeom prst="rect">
            <a:avLst/>
          </a:prstGeom>
          <a:noFill/>
          <a:ln w="9525">
            <a:noFill/>
            <a:miter lim="800000"/>
            <a:headEnd/>
            <a:tailEnd/>
          </a:ln>
          <a:effectLst/>
        </p:spPr>
        <p:txBody>
          <a:bodyPr>
            <a:spAutoFit/>
          </a:bodyPr>
          <a:lstStyle/>
          <a:p>
            <a:pPr>
              <a:spcBef>
                <a:spcPct val="50000"/>
              </a:spcBef>
            </a:pPr>
            <a:r>
              <a:rPr lang="en-US" sz="3200" b="1">
                <a:latin typeface="Book Antiqua" pitchFamily="18" charset="0"/>
              </a:rPr>
              <a:t>Family being forced into Ghettos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GB"/>
              <a:t>Was the Final Solution successful?</a:t>
            </a:r>
          </a:p>
        </p:txBody>
      </p:sp>
      <p:sp>
        <p:nvSpPr>
          <p:cNvPr id="38915" name="Rectangle 3"/>
          <p:cNvSpPr>
            <a:spLocks noGrp="1" noChangeArrowheads="1"/>
          </p:cNvSpPr>
          <p:nvPr>
            <p:ph type="body" sz="half" idx="1"/>
          </p:nvPr>
        </p:nvSpPr>
        <p:spPr>
          <a:xfrm>
            <a:off x="228600" y="1981200"/>
            <a:ext cx="4267200" cy="4114800"/>
          </a:xfrm>
        </p:spPr>
        <p:txBody>
          <a:bodyPr/>
          <a:lstStyle/>
          <a:p>
            <a:pPr>
              <a:lnSpc>
                <a:spcPct val="90000"/>
              </a:lnSpc>
            </a:pPr>
            <a:r>
              <a:rPr lang="en-GB"/>
              <a:t>The Nazis aimed to kill 11 million Jews at the Wannsee Conference in 1941</a:t>
            </a:r>
          </a:p>
          <a:p>
            <a:pPr>
              <a:lnSpc>
                <a:spcPct val="90000"/>
              </a:lnSpc>
            </a:pPr>
            <a:r>
              <a:rPr lang="en-GB"/>
              <a:t>Today there are only 2000 Jews living in Poland.</a:t>
            </a:r>
          </a:p>
          <a:p>
            <a:pPr>
              <a:lnSpc>
                <a:spcPct val="90000"/>
              </a:lnSpc>
            </a:pPr>
            <a:r>
              <a:rPr lang="en-GB"/>
              <a:t>The Nazis managed to kill at least 6 million Jews.</a:t>
            </a:r>
          </a:p>
        </p:txBody>
      </p:sp>
      <p:sp>
        <p:nvSpPr>
          <p:cNvPr id="38916" name="Rectangle 4"/>
          <p:cNvSpPr>
            <a:spLocks noGrp="1" noChangeArrowheads="1"/>
          </p:cNvSpPr>
          <p:nvPr>
            <p:ph type="body" sz="half" idx="2"/>
          </p:nvPr>
        </p:nvSpPr>
        <p:spPr>
          <a:xfrm>
            <a:off x="4343400" y="1981200"/>
            <a:ext cx="4572000" cy="4114800"/>
          </a:xfrm>
        </p:spPr>
        <p:txBody>
          <a:bodyPr>
            <a:normAutofit lnSpcReduction="10000"/>
          </a:bodyPr>
          <a:lstStyle/>
          <a:p>
            <a:pPr>
              <a:lnSpc>
                <a:spcPct val="90000"/>
              </a:lnSpc>
            </a:pPr>
            <a:r>
              <a:rPr lang="en-GB"/>
              <a:t>Men like Schindler helped Jews escape the Final Solution.</a:t>
            </a:r>
          </a:p>
          <a:p>
            <a:pPr>
              <a:lnSpc>
                <a:spcPct val="90000"/>
              </a:lnSpc>
            </a:pPr>
            <a:r>
              <a:rPr lang="en-GB"/>
              <a:t>Not all Jews went quietly into the gas cambers.</a:t>
            </a:r>
          </a:p>
          <a:p>
            <a:pPr>
              <a:lnSpc>
                <a:spcPct val="90000"/>
              </a:lnSpc>
            </a:pPr>
            <a:r>
              <a:rPr lang="en-GB"/>
              <a:t>In 1943, the Warsaw Ghetto, like many others revolted against the Nazis when the Jews realised what was really happening.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6">
                                            <p:txEl>
                                              <p:pRg st="0" end="0"/>
                                            </p:txEl>
                                          </p:spTgt>
                                        </p:tgtEl>
                                        <p:attrNameLst>
                                          <p:attrName>style.visibility</p:attrName>
                                        </p:attrNameLst>
                                      </p:cBhvr>
                                      <p:to>
                                        <p:strVal val="visible"/>
                                      </p:to>
                                    </p:set>
                                    <p:anim calcmode="lin" valueType="num">
                                      <p:cBhvr additive="base">
                                        <p:cTn id="25"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6">
                                            <p:txEl>
                                              <p:pRg st="1" end="1"/>
                                            </p:txEl>
                                          </p:spTgt>
                                        </p:tgtEl>
                                        <p:attrNameLst>
                                          <p:attrName>style.visibility</p:attrName>
                                        </p:attrNameLst>
                                      </p:cBhvr>
                                      <p:to>
                                        <p:strVal val="visible"/>
                                      </p:to>
                                    </p:set>
                                    <p:anim calcmode="lin" valueType="num">
                                      <p:cBhvr additive="base">
                                        <p:cTn id="31"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6">
                                            <p:txEl>
                                              <p:pRg st="2" end="2"/>
                                            </p:txEl>
                                          </p:spTgt>
                                        </p:tgtEl>
                                        <p:attrNameLst>
                                          <p:attrName>style.visibility</p:attrName>
                                        </p:attrNameLst>
                                      </p:cBhvr>
                                      <p:to>
                                        <p:strVal val="visible"/>
                                      </p:to>
                                    </p:set>
                                    <p:anim calcmode="lin" valueType="num">
                                      <p:cBhvr additive="base">
                                        <p:cTn id="37" dur="5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27"/>
          <p:cNvSpPr>
            <a:spLocks noGrp="1" noChangeArrowheads="1"/>
          </p:cNvSpPr>
          <p:nvPr>
            <p:ph type="subTitle" idx="1"/>
          </p:nvPr>
        </p:nvSpPr>
        <p:spPr>
          <a:xfrm>
            <a:off x="609600" y="428604"/>
            <a:ext cx="7924800" cy="6072230"/>
          </a:xfrm>
        </p:spPr>
        <p:txBody>
          <a:bodyPr>
            <a:normAutofit fontScale="92500"/>
          </a:bodyPr>
          <a:lstStyle/>
          <a:p>
            <a:r>
              <a:rPr lang="en-US" sz="3600" dirty="0"/>
              <a:t>“</a:t>
            </a:r>
            <a:r>
              <a:rPr lang="en-US" sz="3600" dirty="0">
                <a:latin typeface="Bell MT" pitchFamily="18" charset="0"/>
              </a:rPr>
              <a:t>In Germany they first came for the Communists, and I didn’t speak up because I wasn’t a Communist. Then they came for the Jews, and I didn’t speak up because I wasn’t a Jew. Then they came for the trade unionists, and I didn’t speak up because I wasn’t a trade unionist. Then they came for the Catholics, and I didn’t speak up because I was a Protestant. Then they came for me – and by that time no one was left to speak up.”</a:t>
            </a:r>
          </a:p>
          <a:p>
            <a:r>
              <a:rPr lang="en-US" sz="2800" dirty="0">
                <a:latin typeface="Bell MT" pitchFamily="18" charset="0"/>
              </a:rPr>
              <a:t> 					</a:t>
            </a:r>
          </a:p>
        </p:txBody>
      </p:sp>
      <p:sp>
        <p:nvSpPr>
          <p:cNvPr id="91140" name="Text Box 1028"/>
          <p:cNvSpPr txBox="1">
            <a:spLocks noChangeArrowheads="1"/>
          </p:cNvSpPr>
          <p:nvPr/>
        </p:nvSpPr>
        <p:spPr bwMode="auto">
          <a:xfrm>
            <a:off x="3571868" y="5643578"/>
            <a:ext cx="5214974" cy="1394228"/>
          </a:xfrm>
          <a:prstGeom prst="rect">
            <a:avLst/>
          </a:prstGeom>
          <a:noFill/>
          <a:ln w="9525">
            <a:noFill/>
            <a:miter lim="800000"/>
            <a:headEnd/>
            <a:tailEnd/>
          </a:ln>
          <a:effectLst/>
        </p:spPr>
        <p:txBody>
          <a:bodyPr wrap="square">
            <a:spAutoFit/>
          </a:bodyPr>
          <a:lstStyle/>
          <a:p>
            <a:pPr>
              <a:spcBef>
                <a:spcPct val="20000"/>
              </a:spcBef>
              <a:buClr>
                <a:schemeClr val="hlink"/>
              </a:buClr>
              <a:buSzPct val="60000"/>
              <a:buFont typeface="Wingdings" pitchFamily="2" charset="2"/>
              <a:buNone/>
            </a:pPr>
            <a:r>
              <a:rPr lang="en-US" sz="1800" dirty="0" smtClean="0">
                <a:latin typeface="Arial" charset="0"/>
              </a:rPr>
              <a:t>Reverend </a:t>
            </a:r>
            <a:r>
              <a:rPr lang="en-US" sz="1800" dirty="0">
                <a:latin typeface="Arial" charset="0"/>
              </a:rPr>
              <a:t>Martin </a:t>
            </a:r>
            <a:r>
              <a:rPr lang="en-US" sz="1800" dirty="0" err="1">
                <a:latin typeface="Arial" charset="0"/>
              </a:rPr>
              <a:t>Niemoeller</a:t>
            </a:r>
            <a:r>
              <a:rPr lang="en-US" sz="1800" dirty="0">
                <a:latin typeface="Arial" charset="0"/>
              </a:rPr>
              <a:t>,</a:t>
            </a:r>
          </a:p>
          <a:p>
            <a:pPr>
              <a:spcBef>
                <a:spcPct val="20000"/>
              </a:spcBef>
              <a:buClr>
                <a:schemeClr val="hlink"/>
              </a:buClr>
              <a:buSzPct val="60000"/>
              <a:buFont typeface="Wingdings" pitchFamily="2" charset="2"/>
              <a:buNone/>
            </a:pPr>
            <a:r>
              <a:rPr lang="en-US" sz="1800" dirty="0">
                <a:latin typeface="Arial" charset="0"/>
              </a:rPr>
              <a:t>Protestant minister, Germany, and concentration camp survivor</a:t>
            </a:r>
          </a:p>
          <a:p>
            <a:pPr>
              <a:spcBef>
                <a:spcPct val="50000"/>
              </a:spcBef>
            </a:pPr>
            <a:endParaRPr lang="en-US" dirty="0">
              <a:latin typeface="Showcard Gothic" pitchFamily="82"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slide(fromBottom)">
                                      <p:cBhvr>
                                        <p:cTn id="11" dur="500"/>
                                        <p:tgtEl>
                                          <p:spTgt spid="91139">
                                            <p:txEl>
                                              <p:pRg st="1" end="1"/>
                                            </p:txEl>
                                          </p:spTgt>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91140"/>
                                        </p:tgtEl>
                                        <p:attrNameLst>
                                          <p:attrName>style.visibility</p:attrName>
                                        </p:attrNameLst>
                                      </p:cBhvr>
                                      <p:to>
                                        <p:strVal val="visible"/>
                                      </p:to>
                                    </p:set>
                                    <p:anim calcmode="lin" valueType="num">
                                      <p:cBhvr additive="base">
                                        <p:cTn id="15" dur="500" fill="hold"/>
                                        <p:tgtEl>
                                          <p:spTgt spid="91140"/>
                                        </p:tgtEl>
                                        <p:attrNameLst>
                                          <p:attrName>ppt_x</p:attrName>
                                        </p:attrNameLst>
                                      </p:cBhvr>
                                      <p:tavLst>
                                        <p:tav tm="0">
                                          <p:val>
                                            <p:strVal val="1+#ppt_w/2"/>
                                          </p:val>
                                        </p:tav>
                                        <p:tav tm="100000">
                                          <p:val>
                                            <p:strVal val="#ppt_x"/>
                                          </p:val>
                                        </p:tav>
                                      </p:tavLst>
                                    </p:anim>
                                    <p:anim calcmode="lin" valueType="num">
                                      <p:cBhvr additive="base">
                                        <p:cTn id="16"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advAuto="0"/>
      <p:bldP spid="911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hild HandsUp Nazis 2 "/>
          <p:cNvPicPr>
            <a:picLocks noChangeAspect="1" noChangeArrowheads="1"/>
          </p:cNvPicPr>
          <p:nvPr/>
        </p:nvPicPr>
        <p:blipFill>
          <a:blip r:embed="rId3" cstate="print"/>
          <a:srcRect/>
          <a:stretch>
            <a:fillRect/>
          </a:stretch>
        </p:blipFill>
        <p:spPr bwMode="auto">
          <a:xfrm>
            <a:off x="152400" y="838200"/>
            <a:ext cx="7467600" cy="4953000"/>
          </a:xfrm>
          <a:prstGeom prst="rect">
            <a:avLst/>
          </a:prstGeom>
          <a:noFill/>
          <a:ln w="28575">
            <a:solidFill>
              <a:schemeClr val="tx1"/>
            </a:solidFill>
            <a:miter lim="800000"/>
            <a:headEnd/>
            <a:tailEnd/>
          </a:ln>
        </p:spPr>
      </p:pic>
      <p:sp>
        <p:nvSpPr>
          <p:cNvPr id="44039" name="Text Box 7"/>
          <p:cNvSpPr txBox="1">
            <a:spLocks noChangeArrowheads="1"/>
          </p:cNvSpPr>
          <p:nvPr/>
        </p:nvSpPr>
        <p:spPr bwMode="auto">
          <a:xfrm>
            <a:off x="838200" y="5867400"/>
            <a:ext cx="7848600" cy="274638"/>
          </a:xfrm>
          <a:prstGeom prst="rect">
            <a:avLst/>
          </a:prstGeom>
          <a:noFill/>
          <a:ln w="9525">
            <a:noFill/>
            <a:miter lim="800000"/>
            <a:headEnd/>
            <a:tailEnd/>
          </a:ln>
          <a:effectLst/>
        </p:spPr>
        <p:txBody>
          <a:bodyPr>
            <a:spAutoFit/>
          </a:bodyPr>
          <a:lstStyle/>
          <a:p>
            <a:endParaRPr lang="en-US" sz="1200">
              <a:solidFill>
                <a:srgbClr val="FFFF00"/>
              </a:solidFill>
              <a:latin typeface="Comic Sans MS" pitchFamily="66" charset="0"/>
            </a:endParaRPr>
          </a:p>
        </p:txBody>
      </p:sp>
      <p:sp>
        <p:nvSpPr>
          <p:cNvPr id="44040" name="Text Box 8"/>
          <p:cNvSpPr txBox="1">
            <a:spLocks noChangeArrowheads="1"/>
          </p:cNvSpPr>
          <p:nvPr/>
        </p:nvSpPr>
        <p:spPr bwMode="auto">
          <a:xfrm>
            <a:off x="2574925" y="6137275"/>
            <a:ext cx="5226111" cy="400110"/>
          </a:xfrm>
          <a:prstGeom prst="rect">
            <a:avLst/>
          </a:prstGeom>
          <a:noFill/>
          <a:ln w="9525">
            <a:noFill/>
            <a:miter lim="800000"/>
            <a:headEnd/>
            <a:tailEnd/>
          </a:ln>
          <a:effectLst/>
        </p:spPr>
        <p:txBody>
          <a:bodyPr wrap="none">
            <a:spAutoFit/>
          </a:bodyPr>
          <a:lstStyle/>
          <a:p>
            <a:r>
              <a:rPr lang="en-US" sz="2000" dirty="0">
                <a:latin typeface="Times New Roman" pitchFamily="18" charset="0"/>
              </a:rPr>
              <a:t>People being “resettled” to Concentration Camps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1+#ppt_w/2"/>
                                          </p:val>
                                        </p:tav>
                                        <p:tav tm="100000">
                                          <p:val>
                                            <p:strVal val="#ppt_x"/>
                                          </p:val>
                                        </p:tav>
                                      </p:tavLst>
                                    </p:anim>
                                    <p:anim calcmode="lin" valueType="num">
                                      <p:cBhvr additive="base">
                                        <p:cTn id="8"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0" y="1066800"/>
            <a:ext cx="9144000" cy="914400"/>
          </a:xfrm>
          <a:prstGeom prst="rect">
            <a:avLst/>
          </a:prstGeom>
          <a:noFill/>
          <a:ln w="9525">
            <a:noFill/>
            <a:miter lim="800000"/>
            <a:headEnd/>
            <a:tailEnd/>
          </a:ln>
          <a:effectLst/>
        </p:spPr>
        <p:txBody>
          <a:bodyPr>
            <a:spAutoFit/>
          </a:bodyPr>
          <a:lstStyle/>
          <a:p>
            <a:r>
              <a:rPr lang="en-US" sz="5400" b="1">
                <a:solidFill>
                  <a:srgbClr val="FFFF00"/>
                </a:solidFill>
                <a:latin typeface="Book Antiqua" pitchFamily="18" charset="0"/>
              </a:rPr>
              <a:t>“You have no right to live !”</a:t>
            </a:r>
          </a:p>
        </p:txBody>
      </p:sp>
      <p:pic>
        <p:nvPicPr>
          <p:cNvPr id="70662" name="Picture 6" descr="http://fcit.coedu.usf.edu/HOLOCAUST/PICS31/76461.jpg"/>
          <p:cNvPicPr>
            <a:picLocks noChangeAspect="1" noChangeArrowheads="1"/>
          </p:cNvPicPr>
          <p:nvPr/>
        </p:nvPicPr>
        <p:blipFill>
          <a:blip r:embed="rId3" r:link="rId4" cstate="print"/>
          <a:srcRect/>
          <a:stretch>
            <a:fillRect/>
          </a:stretch>
        </p:blipFill>
        <p:spPr bwMode="auto">
          <a:xfrm>
            <a:off x="685800" y="2209800"/>
            <a:ext cx="7543800" cy="4095750"/>
          </a:xfrm>
          <a:prstGeom prst="rect">
            <a:avLst/>
          </a:prstGeom>
          <a:noFill/>
          <a:ln w="9525">
            <a:solidFill>
              <a:schemeClr val="tx1"/>
            </a:solidFill>
            <a:miter lim="800000"/>
            <a:headEnd/>
            <a:tailEnd/>
          </a:ln>
        </p:spPr>
      </p:pic>
      <p:sp>
        <p:nvSpPr>
          <p:cNvPr id="70663" name="Text Box 7"/>
          <p:cNvSpPr txBox="1">
            <a:spLocks noChangeArrowheads="1"/>
          </p:cNvSpPr>
          <p:nvPr/>
        </p:nvSpPr>
        <p:spPr bwMode="auto">
          <a:xfrm>
            <a:off x="3276600" y="6400800"/>
            <a:ext cx="2362200" cy="214313"/>
          </a:xfrm>
          <a:prstGeom prst="rect">
            <a:avLst/>
          </a:prstGeom>
          <a:noFill/>
          <a:ln w="9525">
            <a:noFill/>
            <a:miter lim="800000"/>
            <a:headEnd/>
            <a:tailEnd/>
          </a:ln>
          <a:effectLst/>
        </p:spPr>
        <p:txBody>
          <a:bodyPr>
            <a:spAutoFit/>
          </a:bodyPr>
          <a:lstStyle/>
          <a:p>
            <a:pPr>
              <a:spcBef>
                <a:spcPct val="50000"/>
              </a:spcBef>
            </a:pPr>
            <a:r>
              <a:rPr lang="en-US" sz="800" i="1">
                <a:latin typeface="Times New Roman" pitchFamily="18" charset="0"/>
                <a:cs typeface="Times New Roman" pitchFamily="18" charset="0"/>
              </a:rPr>
              <a:t>Photo credit: Leopold </a:t>
            </a:r>
            <a:r>
              <a:rPr lang="en-US" sz="700" i="1">
                <a:latin typeface="Times New Roman" pitchFamily="18" charset="0"/>
                <a:cs typeface="Times New Roman" pitchFamily="18" charset="0"/>
              </a:rPr>
              <a:t>Page</a:t>
            </a:r>
            <a:r>
              <a:rPr lang="en-US" sz="800" i="1">
                <a:latin typeface="Times New Roman" pitchFamily="18" charset="0"/>
                <a:cs typeface="Times New Roman" pitchFamily="18" charset="0"/>
              </a:rPr>
              <a:t> Photographic </a:t>
            </a:r>
            <a:r>
              <a:rPr lang="en-US" sz="700" i="1">
                <a:latin typeface="Times New Roman" pitchFamily="18" charset="0"/>
                <a:cs typeface="Times New Roman" pitchFamily="18" charset="0"/>
              </a:rPr>
              <a:t>Collection</a:t>
            </a:r>
            <a:r>
              <a:rPr lang="en-US" sz="800" i="1">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0" fill="hold"/>
                                        <p:tgtEl>
                                          <p:spTgt spid="70661"/>
                                        </p:tgtEl>
                                        <p:attrNameLst>
                                          <p:attrName>ppt_x</p:attrName>
                                        </p:attrNameLst>
                                      </p:cBhvr>
                                      <p:tavLst>
                                        <p:tav tm="0">
                                          <p:val>
                                            <p:strVal val="1+#ppt_w/2"/>
                                          </p:val>
                                        </p:tav>
                                        <p:tav tm="100000">
                                          <p:val>
                                            <p:strVal val="#ppt_x"/>
                                          </p:val>
                                        </p:tav>
                                      </p:tavLst>
                                    </p:anim>
                                    <p:anim calcmode="lin" valueType="num">
                                      <p:cBhvr additive="base">
                                        <p:cTn id="8" dur="5000" fill="hold"/>
                                        <p:tgtEl>
                                          <p:spTgt spid="70661"/>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2" presetClass="entr" presetSubtype="4" fill="hold" nodeType="after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wipe(down)">
                                      <p:cBhvr>
                                        <p:cTn id="12"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TotalTime>
  <Words>4142</Words>
  <Application>Microsoft Office PowerPoint</Application>
  <PresentationFormat>On-screen Show (4:3)</PresentationFormat>
  <Paragraphs>367</Paragraphs>
  <Slides>71</Slides>
  <Notes>35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Apex</vt:lpstr>
      <vt:lpstr>PhotoHouse</vt:lpstr>
      <vt:lpstr>Holocaust: brief history</vt:lpstr>
      <vt:lpstr>“You have no right to live among us as Jews.”</vt:lpstr>
      <vt:lpstr>Slide 3</vt:lpstr>
      <vt:lpstr>“You have no right to live among us.”</vt:lpstr>
      <vt:lpstr>Slide 5</vt:lpstr>
      <vt:lpstr>Slide 6</vt:lpstr>
      <vt:lpstr>Slide 7</vt:lpstr>
      <vt:lpstr>Slide 8</vt:lpstr>
      <vt:lpstr>Slide 9</vt:lpstr>
      <vt:lpstr>Prelude to the Final Solution</vt:lpstr>
      <vt:lpstr>Prelude to the Final Solution</vt:lpstr>
      <vt:lpstr>The ‘Final Solution’</vt:lpstr>
      <vt:lpstr>Reinhard Heydrich</vt:lpstr>
      <vt:lpstr>Wannsee Conference</vt:lpstr>
      <vt:lpstr>How did the Nazi decide who was Jewish?</vt:lpstr>
      <vt:lpstr>FINAL SOLUTION</vt:lpstr>
      <vt:lpstr>Phase 1 = Shooting</vt:lpstr>
      <vt:lpstr>Einsatzgruppen</vt:lpstr>
      <vt:lpstr>Change of Tactics: Einsatzgruppen</vt:lpstr>
      <vt:lpstr>Slide 20</vt:lpstr>
      <vt:lpstr>Slide 21</vt:lpstr>
      <vt:lpstr>Slide 22</vt:lpstr>
      <vt:lpstr>Slide 23</vt:lpstr>
      <vt:lpstr>Phase 2 = Gas Vans</vt:lpstr>
      <vt:lpstr>Problems with Phases 1,2</vt:lpstr>
      <vt:lpstr>Phase 3 = The Camps</vt:lpstr>
      <vt:lpstr>Where were the Death Camps built?</vt:lpstr>
      <vt:lpstr>What tactics did the Nazis use to get the Jews to leave the Ghettos?</vt:lpstr>
      <vt:lpstr>Children Dying of Starvation in the Warsaw Ghetto</vt:lpstr>
      <vt:lpstr>Slide 30</vt:lpstr>
      <vt:lpstr>Slide 31</vt:lpstr>
      <vt:lpstr>Slide 32</vt:lpstr>
      <vt:lpstr>CONCENTRATION</vt:lpstr>
      <vt:lpstr>RAVENSBRUCK</vt:lpstr>
      <vt:lpstr>THERESIENSTADT</vt:lpstr>
      <vt:lpstr>EXTERMINATION</vt:lpstr>
      <vt:lpstr>CHELMNO</vt:lpstr>
      <vt:lpstr>Slide 38</vt:lpstr>
      <vt:lpstr>MAJDANEK</vt:lpstr>
      <vt:lpstr>AUSCHWITZ</vt:lpstr>
      <vt:lpstr>Slide 41</vt:lpstr>
      <vt:lpstr>Tactics: What happened to new arrivals?</vt:lpstr>
      <vt:lpstr>Crowded Conditions</vt:lpstr>
      <vt:lpstr>Slide 44</vt:lpstr>
      <vt:lpstr>Slide 45</vt:lpstr>
      <vt:lpstr>Slide 46</vt:lpstr>
      <vt:lpstr>Slide 47</vt:lpstr>
      <vt:lpstr>Slide 48</vt:lpstr>
      <vt:lpstr>Slide 49</vt:lpstr>
      <vt:lpstr>Map of Auschwitz </vt:lpstr>
      <vt:lpstr>Auschwitz from the air</vt:lpstr>
      <vt:lpstr>The Gas Chambers</vt:lpstr>
      <vt:lpstr>The outside of the Gas Chamber</vt:lpstr>
      <vt:lpstr>Slide 54</vt:lpstr>
      <vt:lpstr>Processing the bodies</vt:lpstr>
      <vt:lpstr>The Ovens at Dachau</vt:lpstr>
      <vt:lpstr>Dead bodies waiting to be processed</vt:lpstr>
      <vt:lpstr>Slide 58</vt:lpstr>
      <vt:lpstr>Destruction Through Work</vt:lpstr>
      <vt:lpstr>Destruction Through Work</vt:lpstr>
      <vt:lpstr>Slide 61</vt:lpstr>
      <vt:lpstr>Dr. Josef Mengele</vt:lpstr>
      <vt:lpstr>MEDICAL EXPERIMENTS</vt:lpstr>
      <vt:lpstr>MEDICAL EXPERIMENTS</vt:lpstr>
      <vt:lpstr>OPERATION REINHARD</vt:lpstr>
      <vt:lpstr>BELZEC</vt:lpstr>
      <vt:lpstr>SOBIBOR</vt:lpstr>
      <vt:lpstr>TREBLINKA</vt:lpstr>
      <vt:lpstr>Slide 69</vt:lpstr>
      <vt:lpstr>Was the Final Solution successful?</vt:lpstr>
      <vt:lpstr>Slide 71</vt:lpstr>
    </vt:vector>
  </TitlesOfParts>
  <Company>The University of Winchester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christina.welch</dc:creator>
  <cp:lastModifiedBy>christina.welch</cp:lastModifiedBy>
  <cp:revision>18</cp:revision>
  <dcterms:created xsi:type="dcterms:W3CDTF">2010-03-01T15:45:00Z</dcterms:created>
  <dcterms:modified xsi:type="dcterms:W3CDTF">2010-03-31T16:15:21Z</dcterms:modified>
</cp:coreProperties>
</file>